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0" r:id="rId3"/>
    <p:sldId id="265" r:id="rId4"/>
    <p:sldId id="263" r:id="rId5"/>
    <p:sldId id="269" r:id="rId6"/>
    <p:sldId id="266" r:id="rId7"/>
    <p:sldId id="267" r:id="rId8"/>
    <p:sldId id="268" r:id="rId9"/>
    <p:sldId id="270" r:id="rId10"/>
    <p:sldId id="271" r:id="rId11"/>
    <p:sldId id="272" r:id="rId12"/>
    <p:sldId id="288" r:id="rId13"/>
    <p:sldId id="261" r:id="rId14"/>
    <p:sldId id="273" r:id="rId15"/>
    <p:sldId id="274" r:id="rId16"/>
    <p:sldId id="276" r:id="rId17"/>
    <p:sldId id="285" r:id="rId18"/>
    <p:sldId id="275" r:id="rId19"/>
    <p:sldId id="286" r:id="rId20"/>
    <p:sldId id="277" r:id="rId21"/>
    <p:sldId id="284" r:id="rId22"/>
    <p:sldId id="278" r:id="rId23"/>
    <p:sldId id="257" r:id="rId24"/>
    <p:sldId id="258" r:id="rId25"/>
    <p:sldId id="283" r:id="rId26"/>
    <p:sldId id="279" r:id="rId27"/>
    <p:sldId id="262" r:id="rId28"/>
    <p:sldId id="282" r:id="rId29"/>
    <p:sldId id="280" r:id="rId30"/>
    <p:sldId id="289" r:id="rId31"/>
    <p:sldId id="281" r:id="rId32"/>
    <p:sldId id="26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67" d="100"/>
          <a:sy n="67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FF2E7-11C9-4671-8036-77E28550F5BD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2FC4-653B-49CA-99F4-E0A80CE994F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708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Common in neuroscience</a:t>
            </a:r>
          </a:p>
          <a:p>
            <a:r>
              <a:rPr lang="en-US" dirty="0" smtClean="0"/>
              <a:t>Patients have</a:t>
            </a:r>
            <a:r>
              <a:rPr lang="en-US" baseline="0" dirty="0" smtClean="0"/>
              <a:t> dysphagia, reduced consciousness and altered cognition although it is not reported much in literature, whereas stroke literature is more common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2FC4-653B-49CA-99F4-E0A80CE994F8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4691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Misplacement</a:t>
            </a:r>
            <a:r>
              <a:rPr lang="en-US" baseline="0" dirty="0" smtClean="0"/>
              <a:t> associated with worsening dysphagia</a:t>
            </a:r>
          </a:p>
          <a:p>
            <a:r>
              <a:rPr lang="en-US" baseline="0" dirty="0" smtClean="0"/>
              <a:t>Risk of aspiration is higher in patients with </a:t>
            </a:r>
          </a:p>
          <a:p>
            <a:r>
              <a:rPr lang="en-US" baseline="0" dirty="0" smtClean="0"/>
              <a:t>Delayed feeding 7 hours average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2FC4-653B-49CA-99F4-E0A80CE994F8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84705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33% of patients in one study and 69% in another</a:t>
            </a:r>
            <a:r>
              <a:rPr lang="en-US" baseline="0" dirty="0" smtClean="0"/>
              <a:t> study</a:t>
            </a:r>
            <a:r>
              <a:rPr lang="en-US" dirty="0" smtClean="0"/>
              <a:t> </a:t>
            </a:r>
            <a:r>
              <a:rPr lang="en-US" baseline="0" dirty="0" smtClean="0"/>
              <a:t> </a:t>
            </a:r>
            <a:r>
              <a:rPr lang="en-US" dirty="0" smtClean="0"/>
              <a:t> have no aspirate</a:t>
            </a:r>
            <a:r>
              <a:rPr lang="en-US" baseline="0" dirty="0" smtClean="0"/>
              <a:t> resulting in delayed feeding and some once re-tried would still have no aspirate – 18.4%, plus a patient was 4.5 </a:t>
            </a:r>
            <a:r>
              <a:rPr lang="en-US" baseline="0" dirty="0" err="1" smtClean="0"/>
              <a:t>ph</a:t>
            </a:r>
            <a:r>
              <a:rPr lang="en-US" baseline="0" dirty="0" smtClean="0"/>
              <a:t> but was actually in the lung, people taking proton pump inhibitors have an average of 4.3PH but are often a </a:t>
            </a:r>
            <a:r>
              <a:rPr lang="en-US" baseline="0" dirty="0" err="1" smtClean="0"/>
              <a:t>ph</a:t>
            </a:r>
            <a:r>
              <a:rPr lang="en-US" baseline="0" dirty="0" smtClean="0"/>
              <a:t> above 6. 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2FC4-653B-49CA-99F4-E0A80CE994F8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18552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52FC4-653B-49CA-99F4-E0A80CE994F8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8321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5682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55672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7381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2231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01177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3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7379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994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741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976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390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06F1-24FE-46C9-B2DB-CC65C14BC7B1}" type="datetimeFigureOut">
              <a:rPr lang="en-NZ" smtClean="0"/>
              <a:t>25/06/2019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C0CD0-3376-4789-B282-4957BD2318E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4282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bjaceaccp/mkm014" TargetMode="External"/><Relationship Id="rId2" Type="http://schemas.openxmlformats.org/officeDocument/2006/relationships/hyperlink" Target="http://www.nrls.npsa.nhs.uk/alerts/?entryid45=12964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ice.org.uk/advice/mib48/chapter/summar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1234"/>
            <a:ext cx="9144000" cy="2387600"/>
          </a:xfrm>
        </p:spPr>
        <p:txBody>
          <a:bodyPr/>
          <a:lstStyle/>
          <a:p>
            <a:r>
              <a:rPr lang="en-US" dirty="0" smtClean="0"/>
              <a:t>On track to the stomach!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971" y="313766"/>
            <a:ext cx="4455490" cy="33617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8948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Caroline Woon</a:t>
            </a:r>
          </a:p>
          <a:p>
            <a:r>
              <a:rPr lang="en-US" dirty="0" smtClean="0"/>
              <a:t>Clinical nurse Educator</a:t>
            </a:r>
          </a:p>
          <a:p>
            <a:r>
              <a:rPr lang="en-US" dirty="0" smtClean="0"/>
              <a:t>Neurosciences Wellington Hospital</a:t>
            </a:r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690" y="5311765"/>
            <a:ext cx="4004310" cy="13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2"/>
    </mc:Choice>
    <mc:Fallback xmlns="">
      <p:transition spd="slow" advTm="105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754" y="1027906"/>
            <a:ext cx="3852371" cy="51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"/>
    </mc:Choice>
    <mc:Fallback xmlns="">
      <p:transition spd="slow" advTm="16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the gold standard???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1933" y="2157414"/>
            <a:ext cx="4328133" cy="41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"/>
    </mc:Choice>
    <mc:Fallback xmlns="">
      <p:transition spd="slow" advTm="24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patient safety agency UK 2005-2011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21 Deaths</a:t>
            </a:r>
          </a:p>
          <a:p>
            <a:r>
              <a:rPr lang="en-US" dirty="0" smtClean="0"/>
              <a:t>79 cases of harm</a:t>
            </a:r>
          </a:p>
          <a:p>
            <a:r>
              <a:rPr lang="en-US" dirty="0" smtClean="0"/>
              <a:t>Ng misplacement</a:t>
            </a:r>
          </a:p>
          <a:p>
            <a:pPr marL="0" indent="0">
              <a:buNone/>
            </a:pPr>
            <a:r>
              <a:rPr lang="en-US" dirty="0" smtClean="0"/>
              <a:t>Radiological misinterpretation occurred 12/45 cases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Gastric placement with PH accurate in 60% tubes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Smithard</a:t>
            </a:r>
            <a:r>
              <a:rPr lang="en-US" dirty="0" smtClean="0"/>
              <a:t> et al 2015, Taylor 2014)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3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"/>
    </mc:Choice>
    <mc:Fallback xmlns="">
      <p:transition spd="slow" advTm="17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current process? 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72" y="1432065"/>
            <a:ext cx="541972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586" y="1432065"/>
            <a:ext cx="4549919" cy="322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93" y="4076607"/>
            <a:ext cx="2815107" cy="27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"/>
    </mc:Choice>
    <mc:Fallback xmlns="">
      <p:transition spd="slow" advTm="20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Xray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196" y="1843088"/>
            <a:ext cx="3332854" cy="20200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5" y="1205706"/>
            <a:ext cx="5162550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529" y="1210071"/>
            <a:ext cx="2581275" cy="3286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5835" y="4001293"/>
            <a:ext cx="2745602" cy="2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"/>
    </mc:Choice>
    <mc:Fallback xmlns="">
      <p:transition spd="slow" advTm="45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on ward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7643"/>
            <a:ext cx="2857500" cy="1895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7875" y="3028950"/>
            <a:ext cx="1514475" cy="3257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675" y="2610996"/>
            <a:ext cx="3905250" cy="24229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780" y="162718"/>
            <a:ext cx="2377082" cy="2252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6785" y="3665139"/>
            <a:ext cx="2745602" cy="273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8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"/>
    </mc:Choice>
    <mc:Fallback xmlns="">
      <p:transition spd="slow" advTm="50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1424" y="1314451"/>
            <a:ext cx="4014971" cy="37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"/>
    </mc:Choice>
    <mc:Fallback xmlns="">
      <p:transition spd="slow" advTm="56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3944" y="124152"/>
            <a:ext cx="6757989" cy="670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1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"/>
    </mc:Choice>
    <mc:Fallback xmlns="">
      <p:transition spd="slow" advTm="34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Cortrak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9288" y="539671"/>
            <a:ext cx="5000625" cy="51648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96000" y="4071938"/>
            <a:ext cx="2386012" cy="55721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Right Arrow 5"/>
          <p:cNvSpPr/>
          <p:nvPr/>
        </p:nvSpPr>
        <p:spPr>
          <a:xfrm>
            <a:off x="3386138" y="1865234"/>
            <a:ext cx="2709862" cy="692229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Right Arrow 6"/>
          <p:cNvSpPr/>
          <p:nvPr/>
        </p:nvSpPr>
        <p:spPr>
          <a:xfrm>
            <a:off x="4957763" y="4929188"/>
            <a:ext cx="4371975" cy="775308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TextBox 7"/>
          <p:cNvSpPr txBox="1"/>
          <p:nvPr/>
        </p:nvSpPr>
        <p:spPr>
          <a:xfrm>
            <a:off x="1485900" y="2026682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Monitor</a:t>
            </a:r>
            <a:endParaRPr lang="en-NZ" dirty="0"/>
          </a:p>
        </p:txBody>
      </p:sp>
      <p:sp>
        <p:nvSpPr>
          <p:cNvPr id="10" name="TextBox 9"/>
          <p:cNvSpPr txBox="1"/>
          <p:nvPr/>
        </p:nvSpPr>
        <p:spPr>
          <a:xfrm>
            <a:off x="3386138" y="4165878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Smart receiver unit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2112170" y="5132176"/>
            <a:ext cx="2643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Nasogastric tube attached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490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"/>
    </mc:Choice>
    <mc:Fallback xmlns="">
      <p:transition spd="slow" advTm="57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</a:t>
            </a:r>
            <a:r>
              <a:rPr lang="en-US" dirty="0" err="1" smtClean="0"/>
              <a:t>cortrak</a:t>
            </a:r>
            <a:r>
              <a:rPr lang="en-US" dirty="0" smtClean="0"/>
              <a:t> do?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https://www.youtube.com/watch?v=nx1CKKzRMMk</a:t>
            </a:r>
          </a:p>
        </p:txBody>
      </p:sp>
    </p:spTree>
    <p:extLst>
      <p:ext uri="{BB962C8B-B14F-4D97-AF65-F5344CB8AC3E}">
        <p14:creationId xmlns:p14="http://schemas.microsoft.com/office/powerpoint/2010/main" val="264695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5"/>
    </mc:Choice>
    <mc:Fallback xmlns="">
      <p:transition spd="slow" advTm="270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patients need to be fed? 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5709" y="2201676"/>
            <a:ext cx="5342794" cy="3298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057775"/>
            <a:ext cx="9444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 Elias (2015)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397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"/>
    </mc:Choice>
    <mc:Fallback xmlns="">
      <p:transition spd="slow" advTm="25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/>
              <a:t/>
            </a:r>
            <a:br>
              <a:rPr lang="en-NZ" dirty="0"/>
            </a:br>
            <a:r>
              <a:rPr lang="en-NZ" dirty="0" smtClean="0"/>
              <a:t/>
            </a:r>
            <a:br>
              <a:rPr lang="en-NZ" dirty="0" smtClean="0"/>
            </a:br>
            <a:r>
              <a:rPr lang="en-NZ" dirty="0" smtClean="0"/>
              <a:t>92cm</a:t>
            </a:r>
            <a:br>
              <a:rPr lang="en-NZ" dirty="0" smtClean="0"/>
            </a:br>
            <a:r>
              <a:rPr lang="en-NZ" dirty="0" smtClean="0"/>
              <a:t>109cm</a:t>
            </a:r>
            <a:br>
              <a:rPr lang="en-NZ" dirty="0" smtClean="0"/>
            </a:br>
            <a:r>
              <a:rPr lang="en-NZ" dirty="0" smtClean="0"/>
              <a:t>140cm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954" y="877650"/>
            <a:ext cx="3010315" cy="212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269" y="872490"/>
            <a:ext cx="2428875" cy="2125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212" y="3338670"/>
            <a:ext cx="1600200" cy="2752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8744" y="4114165"/>
            <a:ext cx="22955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7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0"/>
    </mc:Choice>
    <mc:Fallback xmlns="">
      <p:transition spd="slow" advTm="30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370" y="365125"/>
            <a:ext cx="10468429" cy="1325563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Smart receiver unit placement</a:t>
            </a:r>
            <a:endParaRPr lang="en-NZ" u="sng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2425" y="2443956"/>
            <a:ext cx="3867150" cy="3114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782" y="673894"/>
            <a:ext cx="3184018" cy="2033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7879" y="3834265"/>
            <a:ext cx="1277049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879" y="1602014"/>
            <a:ext cx="2124075" cy="204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1600" y="3443513"/>
            <a:ext cx="23622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"/>
    </mc:Choice>
    <mc:Fallback xmlns="">
      <p:transition spd="slow" advTm="34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4924" y="604841"/>
            <a:ext cx="2638426" cy="2905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4690" y="2643188"/>
            <a:ext cx="2798436" cy="178593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4466" y="2726554"/>
            <a:ext cx="2833884" cy="3405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895" y="3750473"/>
            <a:ext cx="2815107" cy="27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8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"/>
    </mc:Choice>
    <mc:Fallback xmlns="">
      <p:transition spd="slow" advTm="15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McCutcheon, </a:t>
            </a:r>
            <a:r>
              <a:rPr lang="en-US" dirty="0" err="1" smtClean="0"/>
              <a:t>Whittet</a:t>
            </a:r>
            <a:r>
              <a:rPr lang="en-US" dirty="0" smtClean="0"/>
              <a:t>, Kirsten and Fuchs (2018)</a:t>
            </a:r>
            <a:endParaRPr lang="en-NZ" dirty="0" smtClean="0"/>
          </a:p>
          <a:p>
            <a:endParaRPr lang="en-NZ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8537" y="1027906"/>
            <a:ext cx="5114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7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"/>
    </mc:Choice>
    <mc:Fallback xmlns="">
      <p:transition spd="slow" advTm="17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From McCutcheon, </a:t>
            </a:r>
            <a:r>
              <a:rPr lang="en-US" dirty="0" err="1" smtClean="0"/>
              <a:t>Whittet</a:t>
            </a:r>
            <a:r>
              <a:rPr lang="en-US" dirty="0" smtClean="0"/>
              <a:t>, Kirsten and Fuchs (2018)</a:t>
            </a:r>
            <a:endParaRPr lang="en-NZ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12" y="1168447"/>
            <a:ext cx="51339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"/>
    </mc:Choice>
    <mc:Fallback xmlns="">
      <p:transition spd="slow" advTm="16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4896489" y="3065046"/>
            <a:ext cx="10515600" cy="4351338"/>
          </a:xfrm>
        </p:spPr>
        <p:txBody>
          <a:bodyPr/>
          <a:lstStyle/>
          <a:p>
            <a:endParaRPr lang="en-NZ" dirty="0"/>
          </a:p>
        </p:txBody>
      </p:sp>
      <p:pic>
        <p:nvPicPr>
          <p:cNvPr id="1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23" y="232023"/>
            <a:ext cx="5336498" cy="605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3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"/>
    </mc:Choice>
    <mc:Fallback xmlns="">
      <p:transition spd="slow" advTm="15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Corgrip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1513" y="1690688"/>
            <a:ext cx="3467100" cy="3372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613" y="365125"/>
            <a:ext cx="1651026" cy="1631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855" y="2486025"/>
            <a:ext cx="2095096" cy="2577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26649" y="866974"/>
            <a:ext cx="4014787" cy="3011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6022" y="4269584"/>
            <a:ext cx="2609848" cy="19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0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1"/>
    </mc:Choice>
    <mc:Fallback xmlns="">
      <p:transition spd="slow" advTm="32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/>
              <a:t>The Trial results</a:t>
            </a:r>
            <a:endParaRPr lang="en-NZ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6532600"/>
              </p:ext>
            </p:extLst>
          </p:nvPr>
        </p:nvGraphicFramePr>
        <p:xfrm>
          <a:off x="1869440" y="1452246"/>
          <a:ext cx="8290560" cy="131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872">
                  <a:extLst>
                    <a:ext uri="{9D8B030D-6E8A-4147-A177-3AD203B41FA5}">
                      <a16:colId xmlns="" xmlns:a16="http://schemas.microsoft.com/office/drawing/2014/main" val="3732631189"/>
                    </a:ext>
                  </a:extLst>
                </a:gridCol>
                <a:gridCol w="2763844">
                  <a:extLst>
                    <a:ext uri="{9D8B030D-6E8A-4147-A177-3AD203B41FA5}">
                      <a16:colId xmlns="" xmlns:a16="http://schemas.microsoft.com/office/drawing/2014/main" val="1302069509"/>
                    </a:ext>
                  </a:extLst>
                </a:gridCol>
                <a:gridCol w="2763844">
                  <a:extLst>
                    <a:ext uri="{9D8B030D-6E8A-4147-A177-3AD203B41FA5}">
                      <a16:colId xmlns="" xmlns:a16="http://schemas.microsoft.com/office/drawing/2014/main" val="189416474"/>
                    </a:ext>
                  </a:extLst>
                </a:gridCol>
              </a:tblGrid>
              <a:tr h="1316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32/39 were in the stomach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4/39 were further than stomach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3/39 results were unavailable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4234379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254330"/>
              </p:ext>
            </p:extLst>
          </p:nvPr>
        </p:nvGraphicFramePr>
        <p:xfrm>
          <a:off x="1869440" y="3145871"/>
          <a:ext cx="829056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2872">
                  <a:extLst>
                    <a:ext uri="{9D8B030D-6E8A-4147-A177-3AD203B41FA5}">
                      <a16:colId xmlns="" xmlns:a16="http://schemas.microsoft.com/office/drawing/2014/main" val="697453730"/>
                    </a:ext>
                  </a:extLst>
                </a:gridCol>
                <a:gridCol w="2763844">
                  <a:extLst>
                    <a:ext uri="{9D8B030D-6E8A-4147-A177-3AD203B41FA5}">
                      <a16:colId xmlns="" xmlns:a16="http://schemas.microsoft.com/office/drawing/2014/main" val="2433646550"/>
                    </a:ext>
                  </a:extLst>
                </a:gridCol>
                <a:gridCol w="2763844">
                  <a:extLst>
                    <a:ext uri="{9D8B030D-6E8A-4147-A177-3AD203B41FA5}">
                      <a16:colId xmlns="" xmlns:a16="http://schemas.microsoft.com/office/drawing/2014/main" val="1603731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Reduces number of x-rays – in department x-ray $200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Reduces time – up to 1 hour round trip to x-ray for nurse, 10-20 mins for x-ray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Reduces radiation exposure, some patients had 4 x-rays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6250094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512137"/>
              </p:ext>
            </p:extLst>
          </p:nvPr>
        </p:nvGraphicFramePr>
        <p:xfrm>
          <a:off x="1869440" y="5675948"/>
          <a:ext cx="8290560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5280">
                  <a:extLst>
                    <a:ext uri="{9D8B030D-6E8A-4147-A177-3AD203B41FA5}">
                      <a16:colId xmlns="" xmlns:a16="http://schemas.microsoft.com/office/drawing/2014/main" val="2032703944"/>
                    </a:ext>
                  </a:extLst>
                </a:gridCol>
                <a:gridCol w="4145280">
                  <a:extLst>
                    <a:ext uri="{9D8B030D-6E8A-4147-A177-3AD203B41FA5}">
                      <a16:colId xmlns="" xmlns:a16="http://schemas.microsoft.com/office/drawing/2014/main" val="827497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With </a:t>
                      </a:r>
                      <a:r>
                        <a:rPr lang="en-US" sz="2000" dirty="0" err="1">
                          <a:effectLst/>
                        </a:rPr>
                        <a:t>cortrak</a:t>
                      </a:r>
                      <a:r>
                        <a:rPr lang="en-US" sz="2000" dirty="0">
                          <a:effectLst/>
                        </a:rPr>
                        <a:t> over 3 years </a:t>
                      </a:r>
                      <a:r>
                        <a:rPr lang="en-US" sz="2000" b="0" dirty="0" smtClean="0">
                          <a:effectLst/>
                        </a:rPr>
                        <a:t>cost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approx. $66,900 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Without </a:t>
                      </a:r>
                      <a:r>
                        <a:rPr lang="en-US" sz="2000" dirty="0" err="1">
                          <a:effectLst/>
                        </a:rPr>
                        <a:t>cortrak</a:t>
                      </a:r>
                      <a:r>
                        <a:rPr lang="en-US" sz="2000" dirty="0">
                          <a:effectLst/>
                        </a:rPr>
                        <a:t> over 3 years cost approx.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$177,480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386326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717109"/>
              </p:ext>
            </p:extLst>
          </p:nvPr>
        </p:nvGraphicFramePr>
        <p:xfrm>
          <a:off x="1869440" y="4792028"/>
          <a:ext cx="8290560" cy="883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5280">
                  <a:extLst>
                    <a:ext uri="{9D8B030D-6E8A-4147-A177-3AD203B41FA5}">
                      <a16:colId xmlns="" xmlns:a16="http://schemas.microsoft.com/office/drawing/2014/main" val="2032703944"/>
                    </a:ext>
                  </a:extLst>
                </a:gridCol>
                <a:gridCol w="4145280">
                  <a:extLst>
                    <a:ext uri="{9D8B030D-6E8A-4147-A177-3AD203B41FA5}">
                      <a16:colId xmlns="" xmlns:a16="http://schemas.microsoft.com/office/drawing/2014/main" val="8274971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With </a:t>
                      </a:r>
                      <a:r>
                        <a:rPr lang="en-US" sz="2000" dirty="0" err="1">
                          <a:effectLst/>
                        </a:rPr>
                        <a:t>cortrak</a:t>
                      </a:r>
                      <a:r>
                        <a:rPr lang="en-US" sz="2000" dirty="0">
                          <a:effectLst/>
                        </a:rPr>
                        <a:t> over </a:t>
                      </a:r>
                      <a:r>
                        <a:rPr lang="en-US" sz="2000" dirty="0" smtClean="0">
                          <a:effectLst/>
                        </a:rPr>
                        <a:t>1 </a:t>
                      </a:r>
                      <a:r>
                        <a:rPr lang="en-US" sz="2000" dirty="0">
                          <a:effectLst/>
                        </a:rPr>
                        <a:t>years </a:t>
                      </a:r>
                      <a:r>
                        <a:rPr lang="en-US" sz="2000" b="0" dirty="0" smtClean="0">
                          <a:effectLst/>
                        </a:rPr>
                        <a:t>cost</a:t>
                      </a:r>
                      <a:r>
                        <a:rPr lang="en-US" sz="2000" dirty="0" smtClean="0">
                          <a:effectLst/>
                        </a:rPr>
                        <a:t> </a:t>
                      </a:r>
                      <a:r>
                        <a:rPr lang="en-US" sz="2000" dirty="0">
                          <a:effectLst/>
                        </a:rPr>
                        <a:t>approx. 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$42,300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Without </a:t>
                      </a:r>
                      <a:r>
                        <a:rPr lang="en-US" sz="2000" dirty="0" err="1">
                          <a:effectLst/>
                        </a:rPr>
                        <a:t>cortrak</a:t>
                      </a:r>
                      <a:r>
                        <a:rPr lang="en-US" sz="2000" dirty="0">
                          <a:effectLst/>
                        </a:rPr>
                        <a:t> over </a:t>
                      </a:r>
                      <a:r>
                        <a:rPr lang="en-US" sz="2000" dirty="0" smtClean="0">
                          <a:effectLst/>
                        </a:rPr>
                        <a:t>1 </a:t>
                      </a:r>
                      <a:r>
                        <a:rPr lang="en-US" sz="2000" dirty="0">
                          <a:effectLst/>
                        </a:rPr>
                        <a:t>years cost approx.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$59,160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386326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69440" y="1021398"/>
            <a:ext cx="8290560" cy="4308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Results</a:t>
            </a:r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1869440" y="2721134"/>
            <a:ext cx="8290560" cy="4308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Benefits found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1869440" y="4361180"/>
            <a:ext cx="8290560" cy="43084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 savings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1409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"/>
    </mc:Choice>
    <mc:Fallback xmlns="">
      <p:transition spd="slow" advTm="168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Xray</a:t>
            </a:r>
            <a:r>
              <a:rPr lang="en-US" dirty="0"/>
              <a:t> confirmation </a:t>
            </a:r>
            <a:r>
              <a:rPr lang="en-US" dirty="0" smtClean="0"/>
              <a:t>method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1:30 </a:t>
            </a:r>
          </a:p>
          <a:p>
            <a:pPr marL="0" indent="0" algn="ctr">
              <a:buNone/>
            </a:pPr>
            <a:endParaRPr lang="en-US" sz="6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12 hours</a:t>
            </a:r>
          </a:p>
          <a:p>
            <a:pPr marL="0" indent="0">
              <a:buNone/>
            </a:pPr>
            <a:endParaRPr lang="en-US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Cortrak</a:t>
            </a:r>
            <a:r>
              <a:rPr lang="en-US" dirty="0" smtClean="0"/>
              <a:t> placement with </a:t>
            </a:r>
            <a:r>
              <a:rPr lang="en-US" dirty="0" err="1" smtClean="0"/>
              <a:t>corgrip</a:t>
            </a:r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30 minutes</a:t>
            </a:r>
          </a:p>
          <a:p>
            <a:pPr marL="0" indent="0" algn="ctr">
              <a:buNone/>
            </a:pPr>
            <a:endParaRPr lang="en-US" sz="60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FF0000"/>
                </a:solidFill>
              </a:rPr>
              <a:t>1:30</a:t>
            </a:r>
            <a:endParaRPr lang="en-US" sz="6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74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"/>
    </mc:Choice>
    <mc:Fallback xmlns="">
      <p:transition spd="slow" advTm="189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Advantages of </a:t>
            </a:r>
            <a:r>
              <a:rPr lang="en-US" b="1" u="sng" dirty="0" err="1" smtClean="0"/>
              <a:t>Cortrak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Easier to pass</a:t>
            </a:r>
          </a:p>
          <a:p>
            <a:r>
              <a:rPr lang="en-US" dirty="0" smtClean="0"/>
              <a:t>Instant recognition of location</a:t>
            </a:r>
          </a:p>
          <a:p>
            <a:r>
              <a:rPr lang="en-US" dirty="0" smtClean="0"/>
              <a:t>Can print out results</a:t>
            </a:r>
          </a:p>
          <a:p>
            <a:r>
              <a:rPr lang="en-US" dirty="0" smtClean="0"/>
              <a:t>If concern over location can recheck</a:t>
            </a:r>
          </a:p>
          <a:p>
            <a:r>
              <a:rPr lang="en-US" dirty="0" smtClean="0"/>
              <a:t>Reinsert same tube</a:t>
            </a:r>
          </a:p>
          <a:p>
            <a:r>
              <a:rPr lang="en-US" dirty="0" smtClean="0"/>
              <a:t>Tube has bigger hole so less blockage</a:t>
            </a:r>
          </a:p>
          <a:p>
            <a:r>
              <a:rPr lang="en-US" dirty="0" err="1" smtClean="0"/>
              <a:t>Corgrip</a:t>
            </a:r>
            <a:r>
              <a:rPr lang="en-US" dirty="0" smtClean="0"/>
              <a:t> prevents tube dislodgement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452" y="2399982"/>
            <a:ext cx="17811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1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"/>
    </mc:Choice>
    <mc:Fallback xmlns="">
      <p:transition spd="slow" advTm="1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 feeding – what we know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Feeding</a:t>
            </a:r>
          </a:p>
          <a:p>
            <a:r>
              <a:rPr lang="en-US" dirty="0" smtClean="0"/>
              <a:t>Improve nutritional intake</a:t>
            </a:r>
          </a:p>
          <a:p>
            <a:r>
              <a:rPr lang="en-US" dirty="0" smtClean="0"/>
              <a:t>Administer medications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2562225"/>
            <a:ext cx="44005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1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"/>
    </mc:Choice>
    <mc:Fallback xmlns="">
      <p:transition spd="slow" advTm="287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Well trained team approach!</a:t>
            </a:r>
            <a:endParaRPr lang="en-NZ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McCutcheon (2018)</a:t>
            </a:r>
          </a:p>
          <a:p>
            <a:endParaRPr lang="en-US" dirty="0"/>
          </a:p>
          <a:p>
            <a:r>
              <a:rPr lang="en-US" dirty="0" smtClean="0"/>
              <a:t>Increases patient safety</a:t>
            </a:r>
          </a:p>
          <a:p>
            <a:r>
              <a:rPr lang="en-US" dirty="0" err="1" smtClean="0"/>
              <a:t>Standardises</a:t>
            </a:r>
            <a:r>
              <a:rPr lang="en-US" dirty="0" smtClean="0"/>
              <a:t> practice </a:t>
            </a:r>
          </a:p>
          <a:p>
            <a:r>
              <a:rPr lang="en-US" dirty="0" smtClean="0"/>
              <a:t>Reduces costs </a:t>
            </a:r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351" y="2123622"/>
            <a:ext cx="32099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"/>
    </mc:Choice>
    <mc:Fallback xmlns="">
      <p:transition spd="slow" advTm="185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Important points for use of </a:t>
            </a:r>
            <a:r>
              <a:rPr lang="en-US" b="1" u="sng" dirty="0" err="1" smtClean="0"/>
              <a:t>Cortrak</a:t>
            </a:r>
            <a:r>
              <a:rPr lang="en-US" dirty="0" smtClean="0"/>
              <a:t>	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Accuracy is based on the interpretation</a:t>
            </a:r>
          </a:p>
          <a:p>
            <a:r>
              <a:rPr lang="en-US" dirty="0" err="1" smtClean="0"/>
              <a:t>Superusers</a:t>
            </a:r>
            <a:r>
              <a:rPr lang="en-US" dirty="0" smtClean="0"/>
              <a:t> should be identified and trained</a:t>
            </a:r>
          </a:p>
          <a:p>
            <a:r>
              <a:rPr lang="en-US" dirty="0" smtClean="0"/>
              <a:t>Extensive training is key</a:t>
            </a:r>
          </a:p>
          <a:p>
            <a:r>
              <a:rPr lang="en-US" dirty="0" smtClean="0"/>
              <a:t>Takes time to use </a:t>
            </a:r>
            <a:r>
              <a:rPr lang="en-US" dirty="0" err="1" smtClean="0"/>
              <a:t>corgrip</a:t>
            </a:r>
            <a:r>
              <a:rPr lang="en-US" dirty="0" smtClean="0"/>
              <a:t> correctly</a:t>
            </a:r>
          </a:p>
          <a:p>
            <a:r>
              <a:rPr lang="en-US" dirty="0" smtClean="0"/>
              <a:t>Research – between 3-10 placements with x-ray confirmation</a:t>
            </a:r>
          </a:p>
          <a:p>
            <a:r>
              <a:rPr lang="en-US" dirty="0" smtClean="0"/>
              <a:t>Smart receiver unit must be in the right place</a:t>
            </a:r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12" y="4736152"/>
            <a:ext cx="4662487" cy="2083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034" y="1457325"/>
            <a:ext cx="3450670" cy="175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"/>
    </mc:Choice>
    <mc:Fallback xmlns="">
      <p:transition spd="slow" advTm="13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references, should you need!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de-DE" dirty="0" smtClean="0"/>
              <a:t>1) </a:t>
            </a:r>
            <a:r>
              <a:rPr lang="en-NZ" dirty="0"/>
              <a:t>Elia, M. (2015). The cost of malnutrition in England and potential cost savings from nutritional interventions (short version). </a:t>
            </a:r>
            <a:r>
              <a:rPr lang="en-NZ" i="1" dirty="0"/>
              <a:t>BAPEN. Available online: www. </a:t>
            </a:r>
            <a:r>
              <a:rPr lang="en-NZ" i="1" dirty="0" err="1"/>
              <a:t>bapen</a:t>
            </a:r>
            <a:r>
              <a:rPr lang="en-NZ" i="1" dirty="0"/>
              <a:t>. org. </a:t>
            </a:r>
            <a:r>
              <a:rPr lang="en-NZ" i="1" dirty="0" err="1"/>
              <a:t>uk</a:t>
            </a:r>
            <a:r>
              <a:rPr lang="en-NZ" i="1" dirty="0"/>
              <a:t>/pdfs/economic-report-short. pdf</a:t>
            </a:r>
            <a:r>
              <a:rPr lang="en-NZ" dirty="0" smtClean="0"/>
              <a:t>.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2) Dziewas </a:t>
            </a:r>
            <a:r>
              <a:rPr lang="de-DE" dirty="0"/>
              <a:t>R, Warnecke T, Hamacher C, et al. Do </a:t>
            </a:r>
            <a:r>
              <a:rPr lang="de-DE" dirty="0" smtClean="0"/>
              <a:t>nasogastric </a:t>
            </a:r>
            <a:r>
              <a:rPr lang="en-NZ" dirty="0" smtClean="0"/>
              <a:t>tubes </a:t>
            </a:r>
            <a:r>
              <a:rPr lang="en-NZ" dirty="0"/>
              <a:t>worsen dysphagia in patients with acute stroke? </a:t>
            </a:r>
            <a:r>
              <a:rPr lang="en-NZ" dirty="0" smtClean="0"/>
              <a:t>BMC Neurol</a:t>
            </a:r>
            <a:r>
              <a:rPr lang="en-NZ" dirty="0"/>
              <a:t>. 2008;8:28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</a:t>
            </a:r>
            <a:r>
              <a:rPr lang="en-NZ" dirty="0"/>
              <a:t>Ba SC, Ms WX, Ms SC, et al. Risk of regurgitation </a:t>
            </a:r>
            <a:r>
              <a:rPr lang="en-NZ" dirty="0" smtClean="0"/>
              <a:t>and aspiration </a:t>
            </a:r>
            <a:r>
              <a:rPr lang="en-NZ" dirty="0"/>
              <a:t>in patients infused with different volumes of</a:t>
            </a:r>
          </a:p>
          <a:p>
            <a:pPr marL="0" indent="0">
              <a:buNone/>
            </a:pPr>
            <a:r>
              <a:rPr lang="en-NZ" dirty="0"/>
              <a:t>enteral nutrition. Asia Pac J </a:t>
            </a:r>
            <a:r>
              <a:rPr lang="en-NZ" dirty="0" err="1"/>
              <a:t>Clin</a:t>
            </a:r>
            <a:r>
              <a:rPr lang="en-NZ" dirty="0"/>
              <a:t> </a:t>
            </a:r>
            <a:r>
              <a:rPr lang="en-NZ" dirty="0" err="1"/>
              <a:t>Nutr</a:t>
            </a:r>
            <a:r>
              <a:rPr lang="en-NZ" dirty="0"/>
              <a:t>. 2015;24(2):212Y218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NZ" i="1" dirty="0" smtClean="0"/>
              <a:t>4) Sparks </a:t>
            </a:r>
            <a:r>
              <a:rPr lang="en-NZ" i="1" dirty="0"/>
              <a:t>Da, Chase DM, Coughlin LM, Perry E. Pulmonary complications of 9931 narrow‐bore </a:t>
            </a:r>
            <a:r>
              <a:rPr lang="en-NZ" i="1" dirty="0" err="1"/>
              <a:t>nasoenteric</a:t>
            </a:r>
            <a:r>
              <a:rPr lang="en-NZ" i="1" dirty="0"/>
              <a:t> tubes during blind placement: a critical review. JPEN J </a:t>
            </a:r>
            <a:r>
              <a:rPr lang="en-NZ" i="1" dirty="0" err="1"/>
              <a:t>Parenter</a:t>
            </a:r>
            <a:r>
              <a:rPr lang="en-NZ" i="1" dirty="0"/>
              <a:t> Enteral </a:t>
            </a:r>
            <a:r>
              <a:rPr lang="en-NZ" i="1" dirty="0" err="1"/>
              <a:t>Nutr</a:t>
            </a:r>
            <a:r>
              <a:rPr lang="en-NZ" i="1" dirty="0"/>
              <a:t>. 2011;35:625‐629</a:t>
            </a:r>
            <a:r>
              <a:rPr lang="en-NZ" i="1" dirty="0" smtClean="0"/>
              <a:t>.</a:t>
            </a:r>
          </a:p>
          <a:p>
            <a:pPr marL="0" indent="0">
              <a:buNone/>
            </a:pPr>
            <a:r>
              <a:rPr lang="en-US" i="1" dirty="0" smtClean="0"/>
              <a:t>5) </a:t>
            </a:r>
            <a:r>
              <a:rPr lang="en-NZ" i="1" dirty="0"/>
              <a:t>Sorokin R, Gottlieb JE. Enhancing patient safety during feeding‐tube insertion: a review of more than 2000 insertions. JPEN J </a:t>
            </a:r>
            <a:r>
              <a:rPr lang="en-NZ" i="1" dirty="0" err="1"/>
              <a:t>Parenter</a:t>
            </a:r>
            <a:r>
              <a:rPr lang="en-NZ" i="1" dirty="0"/>
              <a:t> Enteral </a:t>
            </a:r>
            <a:r>
              <a:rPr lang="en-NZ" i="1" dirty="0" err="1"/>
              <a:t>Nutr</a:t>
            </a:r>
            <a:r>
              <a:rPr lang="en-NZ" i="1" dirty="0"/>
              <a:t>. 2006;30:440‐445. </a:t>
            </a:r>
            <a:endParaRPr lang="en-NZ" i="1" dirty="0" smtClean="0"/>
          </a:p>
          <a:p>
            <a:pPr marL="0" indent="0">
              <a:buNone/>
            </a:pPr>
            <a:r>
              <a:rPr lang="en-US" i="1" dirty="0" smtClean="0"/>
              <a:t>6) </a:t>
            </a:r>
            <a:r>
              <a:rPr lang="en-NZ" i="1" dirty="0"/>
              <a:t>National Patient Safety Agency (NPSA). Patient safety alert: reducing the harm caused by misplaced nasogastric feeding tubes in adults, children and infants. NPSA/2011/PSA002. </a:t>
            </a:r>
            <a:r>
              <a:rPr lang="en-NZ" i="1" dirty="0">
                <a:hlinkClick r:id="rId2"/>
              </a:rPr>
              <a:t>http://www.nrls.npsa.nhs.uk/alerts/?entryid45=129640</a:t>
            </a:r>
            <a:r>
              <a:rPr lang="en-NZ" i="1" dirty="0"/>
              <a:t>. Published March 20, 2011</a:t>
            </a:r>
            <a:r>
              <a:rPr lang="en-NZ" i="1" dirty="0" smtClean="0"/>
              <a:t>.</a:t>
            </a:r>
          </a:p>
          <a:p>
            <a:pPr marL="0" indent="0">
              <a:buNone/>
            </a:pPr>
            <a:r>
              <a:rPr lang="en-NZ" dirty="0" smtClean="0"/>
              <a:t>7) Bear</a:t>
            </a:r>
            <a:r>
              <a:rPr lang="en-NZ" dirty="0"/>
              <a:t>, D. E., Champion, A., Lei, K., Smith, J., Beale, R., </a:t>
            </a:r>
            <a:r>
              <a:rPr lang="en-NZ" dirty="0" err="1"/>
              <a:t>Camporota</a:t>
            </a:r>
            <a:r>
              <a:rPr lang="en-NZ" dirty="0"/>
              <a:t>, L., &amp; Barrett, N. A. (2016). Use of an electromagnetic device compared with chest X-ray to confirm nasogastric feeding tube position in critical care. </a:t>
            </a:r>
            <a:r>
              <a:rPr lang="en-NZ" i="1" dirty="0"/>
              <a:t>Journal of Parenteral and Enteral Nutrition</a:t>
            </a:r>
            <a:r>
              <a:rPr lang="en-NZ" dirty="0"/>
              <a:t>, </a:t>
            </a:r>
            <a:r>
              <a:rPr lang="en-NZ" i="1" dirty="0"/>
              <a:t>40</a:t>
            </a:r>
            <a:r>
              <a:rPr lang="en-NZ" dirty="0"/>
              <a:t>(4), 581-586.</a:t>
            </a:r>
          </a:p>
          <a:p>
            <a:pPr marL="0" indent="0">
              <a:buNone/>
            </a:pPr>
            <a:r>
              <a:rPr lang="en-NZ" i="1" dirty="0" smtClean="0"/>
              <a:t> </a:t>
            </a:r>
            <a:r>
              <a:rPr lang="en-US" dirty="0" smtClean="0"/>
              <a:t>8) </a:t>
            </a:r>
            <a:r>
              <a:rPr lang="en-NZ" dirty="0" err="1"/>
              <a:t>Nascimento</a:t>
            </a:r>
            <a:r>
              <a:rPr lang="en-NZ" dirty="0"/>
              <a:t>, A., </a:t>
            </a:r>
            <a:r>
              <a:rPr lang="en-NZ" dirty="0" err="1"/>
              <a:t>Carvalho</a:t>
            </a:r>
            <a:r>
              <a:rPr lang="en-NZ" dirty="0"/>
              <a:t>, M., </a:t>
            </a:r>
            <a:r>
              <a:rPr lang="en-NZ" dirty="0" err="1"/>
              <a:t>Nogueira</a:t>
            </a:r>
            <a:r>
              <a:rPr lang="en-NZ" dirty="0"/>
              <a:t>, J., Abreu, P., &amp; </a:t>
            </a:r>
            <a:r>
              <a:rPr lang="en-NZ" dirty="0" err="1"/>
              <a:t>Nzwalo</a:t>
            </a:r>
            <a:r>
              <a:rPr lang="en-NZ" dirty="0"/>
              <a:t>, H. (2018). Complications Associated With Nasogastric Tube Placement in the Acute Phase of Stroke: A Systematic Review. </a:t>
            </a:r>
            <a:r>
              <a:rPr lang="en-NZ" i="1" dirty="0"/>
              <a:t>Journal of Neuroscience Nursing</a:t>
            </a:r>
            <a:r>
              <a:rPr lang="en-NZ" dirty="0"/>
              <a:t>, </a:t>
            </a:r>
            <a:r>
              <a:rPr lang="en-NZ" i="1" dirty="0"/>
              <a:t>50</a:t>
            </a:r>
            <a:r>
              <a:rPr lang="en-NZ" dirty="0"/>
              <a:t>(4), 193-198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9) </a:t>
            </a:r>
            <a:r>
              <a:rPr lang="en-NZ" dirty="0"/>
              <a:t>Elizabeth </a:t>
            </a:r>
            <a:r>
              <a:rPr lang="en-NZ" dirty="0" err="1"/>
              <a:t>Puddy</a:t>
            </a:r>
            <a:r>
              <a:rPr lang="en-NZ" dirty="0"/>
              <a:t>, Catherine Hill; Interpretation of the chest radiograph, </a:t>
            </a:r>
            <a:r>
              <a:rPr lang="en-NZ" i="1" dirty="0"/>
              <a:t>Continuing Education in Anaesthesia Critical Care &amp; Pain</a:t>
            </a:r>
            <a:r>
              <a:rPr lang="en-NZ" dirty="0"/>
              <a:t>, Volume 7, Issue 3, 1 June 2007, Pages 71–75, </a:t>
            </a:r>
            <a:r>
              <a:rPr lang="en-NZ" dirty="0">
                <a:hlinkClick r:id="rId3"/>
              </a:rPr>
              <a:t>https://doi.org/10.1093/bjaceaccp/mkm014</a:t>
            </a:r>
            <a:endParaRPr lang="en-NZ" dirty="0" smtClean="0"/>
          </a:p>
          <a:p>
            <a:pPr marL="0" indent="0">
              <a:buNone/>
            </a:pPr>
            <a:r>
              <a:rPr lang="en-NZ" dirty="0" smtClean="0"/>
              <a:t>10) Fan, Tan and </a:t>
            </a:r>
            <a:r>
              <a:rPr lang="en-NZ" dirty="0" err="1" smtClean="0"/>
              <a:t>Ang</a:t>
            </a:r>
            <a:r>
              <a:rPr lang="en-NZ" dirty="0" smtClean="0"/>
              <a:t> (2017) Nasogastric tube placement confirmation where we are and where are we heading.  Proceedings </a:t>
            </a:r>
            <a:r>
              <a:rPr lang="en-NZ" dirty="0"/>
              <a:t>of Singapore </a:t>
            </a:r>
            <a:r>
              <a:rPr lang="en-NZ" dirty="0" smtClean="0"/>
              <a:t>Healthcare. Vol</a:t>
            </a:r>
            <a:r>
              <a:rPr lang="en-NZ" dirty="0"/>
              <a:t>. 26(3) </a:t>
            </a:r>
            <a:r>
              <a:rPr lang="en-NZ" dirty="0" smtClean="0"/>
              <a:t>189–195</a:t>
            </a:r>
          </a:p>
          <a:p>
            <a:pPr marL="0" indent="0">
              <a:buNone/>
            </a:pPr>
            <a:r>
              <a:rPr lang="en-NZ" dirty="0" smtClean="0"/>
              <a:t>11) NICE (2016) </a:t>
            </a:r>
            <a:r>
              <a:rPr lang="en-NZ" b="1" dirty="0"/>
              <a:t>CORTRAK 2 Enteral Access System for placing </a:t>
            </a:r>
            <a:r>
              <a:rPr lang="en-NZ" b="1" dirty="0" err="1"/>
              <a:t>nasoenteral</a:t>
            </a:r>
            <a:r>
              <a:rPr lang="en-NZ" b="1" dirty="0"/>
              <a:t> feeding </a:t>
            </a:r>
            <a:r>
              <a:rPr lang="en-NZ" b="1" dirty="0" smtClean="0"/>
              <a:t>tubes cited at </a:t>
            </a:r>
            <a:r>
              <a:rPr lang="en-NZ" dirty="0" smtClean="0">
                <a:hlinkClick r:id="rId4"/>
              </a:rPr>
              <a:t>https</a:t>
            </a:r>
            <a:r>
              <a:rPr lang="en-NZ" dirty="0">
                <a:hlinkClick r:id="rId4"/>
              </a:rPr>
              <a:t>://</a:t>
            </a:r>
            <a:r>
              <a:rPr lang="en-NZ" dirty="0" smtClean="0">
                <a:hlinkClick r:id="rId4"/>
              </a:rPr>
              <a:t>www.nice.org.uk/advice/mib48/chapter/summary</a:t>
            </a:r>
            <a:r>
              <a:rPr lang="en-NZ" dirty="0" smtClean="0"/>
              <a:t>.  </a:t>
            </a:r>
            <a:endParaRPr lang="en-US" dirty="0"/>
          </a:p>
          <a:p>
            <a:pPr marL="0" indent="0">
              <a:buNone/>
            </a:pPr>
            <a:r>
              <a:rPr lang="en-NZ" dirty="0" smtClean="0"/>
              <a:t>12) Taylor</a:t>
            </a:r>
            <a:r>
              <a:rPr lang="en-NZ" dirty="0"/>
              <a:t>, S. J., Clemente, R., Allan, K., &amp; Brazier, S. (2017). </a:t>
            </a:r>
            <a:r>
              <a:rPr lang="en-NZ" dirty="0" err="1"/>
              <a:t>Cortrak</a:t>
            </a:r>
            <a:r>
              <a:rPr lang="en-NZ" dirty="0"/>
              <a:t> tube placement part 2: guidance to avoid misplacement is inadequate. </a:t>
            </a:r>
            <a:r>
              <a:rPr lang="en-NZ" i="1" dirty="0"/>
              <a:t>British Journal of Nursing</a:t>
            </a:r>
            <a:r>
              <a:rPr lang="en-NZ" dirty="0"/>
              <a:t>, </a:t>
            </a:r>
            <a:r>
              <a:rPr lang="en-NZ" i="1" dirty="0"/>
              <a:t>26</a:t>
            </a:r>
            <a:r>
              <a:rPr lang="en-NZ" dirty="0"/>
              <a:t>(15), 876-881</a:t>
            </a:r>
            <a:r>
              <a:rPr lang="en-NZ" dirty="0" smtClean="0"/>
              <a:t>.</a:t>
            </a:r>
          </a:p>
          <a:p>
            <a:pPr marL="0" indent="0">
              <a:buNone/>
            </a:pPr>
            <a:r>
              <a:rPr lang="en-NZ" dirty="0" smtClean="0"/>
              <a:t>13) Taylor</a:t>
            </a:r>
            <a:r>
              <a:rPr lang="en-NZ" dirty="0"/>
              <a:t>, S. J., Clemente, R., Allan, K., &amp; Brazier, S. (2017). </a:t>
            </a:r>
            <a:r>
              <a:rPr lang="en-NZ" dirty="0" err="1"/>
              <a:t>Cortrak</a:t>
            </a:r>
            <a:r>
              <a:rPr lang="en-NZ" dirty="0"/>
              <a:t> tube placement part 1: confirming by quadrant may be unsafe. </a:t>
            </a:r>
            <a:r>
              <a:rPr lang="en-NZ" i="1" dirty="0"/>
              <a:t>British Journal of Nursing</a:t>
            </a:r>
            <a:r>
              <a:rPr lang="en-NZ" dirty="0"/>
              <a:t>, </a:t>
            </a:r>
            <a:r>
              <a:rPr lang="en-NZ" i="1" dirty="0"/>
              <a:t>26</a:t>
            </a:r>
            <a:r>
              <a:rPr lang="en-NZ" dirty="0"/>
              <a:t>(13), 751-755.</a:t>
            </a:r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 smtClean="0"/>
          </a:p>
          <a:p>
            <a:pPr marL="0" indent="0">
              <a:buNone/>
            </a:pPr>
            <a:endParaRPr lang="en-NZ" dirty="0" smtClean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pPr marL="0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4333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9"/>
    </mc:Choice>
    <mc:Fallback xmlns="">
      <p:transition spd="slow" advTm="15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Risk of aspiration 17-18% (3)</a:t>
            </a:r>
          </a:p>
          <a:p>
            <a:r>
              <a:rPr lang="en-US" dirty="0"/>
              <a:t>Misplacement is reported in 5% of nasogastric tubes inserted for stroke patients (2), 1.9% for other patients (4,5</a:t>
            </a:r>
            <a:r>
              <a:rPr lang="en-US" dirty="0" smtClean="0"/>
              <a:t>)</a:t>
            </a:r>
          </a:p>
          <a:p>
            <a:r>
              <a:rPr lang="en-US" dirty="0" smtClean="0"/>
              <a:t>Pneumothorax (4,5)</a:t>
            </a:r>
          </a:p>
          <a:p>
            <a:r>
              <a:rPr lang="en-US" dirty="0" smtClean="0"/>
              <a:t>Pneumonia (4,5)</a:t>
            </a:r>
          </a:p>
          <a:p>
            <a:r>
              <a:rPr lang="en-US" dirty="0" smtClean="0"/>
              <a:t>Death (4,5)</a:t>
            </a:r>
          </a:p>
          <a:p>
            <a:r>
              <a:rPr lang="en-US" dirty="0" smtClean="0"/>
              <a:t>Delayed feeding</a:t>
            </a:r>
          </a:p>
          <a:p>
            <a:r>
              <a:rPr lang="en-US" dirty="0" smtClean="0"/>
              <a:t>Misinterpretation of x-ray (6)</a:t>
            </a:r>
          </a:p>
          <a:p>
            <a:r>
              <a:rPr lang="en-US" dirty="0" smtClean="0"/>
              <a:t>Reoccurring </a:t>
            </a:r>
            <a:r>
              <a:rPr lang="en-US" dirty="0"/>
              <a:t>exposure to radiation (6,7)</a:t>
            </a:r>
          </a:p>
          <a:p>
            <a:endParaRPr lang="en-US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065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"/>
    </mc:Choice>
    <mc:Fallback xmlns="">
      <p:transition spd="slow" advTm="2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7" y="1558131"/>
            <a:ext cx="3819525" cy="185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818" y="3147906"/>
            <a:ext cx="3133725" cy="3162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356" y="685800"/>
            <a:ext cx="3200400" cy="2009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4293" y="3415506"/>
            <a:ext cx="25146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6338" y="817456"/>
            <a:ext cx="3167062" cy="210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"/>
    </mc:Choice>
    <mc:Fallback xmlns="">
      <p:transition spd="slow" advTm="1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3013" y="6329363"/>
            <a:ext cx="9918584" cy="2643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 9</a:t>
            </a:r>
            <a:endParaRPr lang="en-NZ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92083" y="1698596"/>
            <a:ext cx="7823429" cy="356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"/>
    </mc:Choice>
    <mc:Fallback xmlns="">
      <p:transition spd="slow" advTm="17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4555" y="1690688"/>
            <a:ext cx="900288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"/>
    </mc:Choice>
    <mc:Fallback xmlns="">
      <p:transition spd="slow" advTm="45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6163" y="702380"/>
            <a:ext cx="4400550" cy="57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1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"/>
    </mc:Choice>
    <mc:Fallback xmlns="">
      <p:transition spd="slow" advTm="2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3301" y="490573"/>
            <a:ext cx="5741812" cy="568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5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"/>
    </mc:Choice>
    <mc:Fallback xmlns="">
      <p:transition spd="slow" advTm="20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1054</Words>
  <Application>Microsoft Office PowerPoint</Application>
  <PresentationFormat>Widescreen</PresentationFormat>
  <Paragraphs>143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On track to the stomach!</vt:lpstr>
      <vt:lpstr>How many patients need to be fed? </vt:lpstr>
      <vt:lpstr>NG feeding – what we know</vt:lpstr>
      <vt:lpstr>Complications</vt:lpstr>
      <vt:lpstr>Methods</vt:lpstr>
      <vt:lpstr>Reference 9</vt:lpstr>
      <vt:lpstr>PowerPoint Presentation</vt:lpstr>
      <vt:lpstr>PowerPoint Presentation</vt:lpstr>
      <vt:lpstr>PowerPoint Presentation</vt:lpstr>
      <vt:lpstr>PowerPoint Presentation</vt:lpstr>
      <vt:lpstr>X-ray the gold standard???</vt:lpstr>
      <vt:lpstr>National patient safety agency UK 2005-2011</vt:lpstr>
      <vt:lpstr>What is the current process?  </vt:lpstr>
      <vt:lpstr>Xray</vt:lpstr>
      <vt:lpstr>Back on ward</vt:lpstr>
      <vt:lpstr>PowerPoint Presentation</vt:lpstr>
      <vt:lpstr>PowerPoint Presentation</vt:lpstr>
      <vt:lpstr>Cortrak</vt:lpstr>
      <vt:lpstr>What does the cortrak do?</vt:lpstr>
      <vt:lpstr>             92cm 109cm 140cm</vt:lpstr>
      <vt:lpstr>Smart receiver unit placement</vt:lpstr>
      <vt:lpstr>PowerPoint Presentation</vt:lpstr>
      <vt:lpstr>PowerPoint Presentation</vt:lpstr>
      <vt:lpstr>PowerPoint Presentation</vt:lpstr>
      <vt:lpstr>PowerPoint Presentation</vt:lpstr>
      <vt:lpstr>Corgrip</vt:lpstr>
      <vt:lpstr>The Trial results</vt:lpstr>
      <vt:lpstr>Comparison</vt:lpstr>
      <vt:lpstr>Advantages of Cortrak</vt:lpstr>
      <vt:lpstr>Well trained team approach!</vt:lpstr>
      <vt:lpstr>Important points for use of Cortrak </vt:lpstr>
      <vt:lpstr>Some references, should you need!</vt:lpstr>
    </vt:vector>
  </TitlesOfParts>
  <Company>3DHB ICT Department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Woon  [CCDHB]</dc:creator>
  <cp:lastModifiedBy>Ginny Abernethy</cp:lastModifiedBy>
  <cp:revision>39</cp:revision>
  <dcterms:created xsi:type="dcterms:W3CDTF">2019-03-02T08:53:08Z</dcterms:created>
  <dcterms:modified xsi:type="dcterms:W3CDTF">2019-06-25T02:38:24Z</dcterms:modified>
</cp:coreProperties>
</file>