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5" r:id="rId3"/>
    <p:sldId id="286" r:id="rId4"/>
    <p:sldId id="287" r:id="rId5"/>
    <p:sldId id="270" r:id="rId6"/>
    <p:sldId id="271" r:id="rId7"/>
    <p:sldId id="275" r:id="rId8"/>
    <p:sldId id="288" r:id="rId9"/>
    <p:sldId id="289" r:id="rId10"/>
    <p:sldId id="290" r:id="rId11"/>
  </p:sldIdLst>
  <p:sldSz cx="9144000" cy="6858000" type="screen4x3"/>
  <p:notesSz cx="6669088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F5F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053" autoAdjust="0"/>
    <p:restoredTop sz="94660"/>
  </p:normalViewPr>
  <p:slideViewPr>
    <p:cSldViewPr snapToGrid="0">
      <p:cViewPr>
        <p:scale>
          <a:sx n="75" d="100"/>
          <a:sy n="75" d="100"/>
        </p:scale>
        <p:origin x="-918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D131B1-1B3E-46BB-BB49-431060F7A1CF}" type="datetime1">
              <a:rPr lang="en-US"/>
              <a:pPr/>
              <a:t>8/13/2015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8948DB-0F52-4A23-8565-F5291D97B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2866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01A459-CAC1-47EA-A6A8-6A99EF88F1B5}" type="datetime1">
              <a:rPr lang="en-US"/>
              <a:pPr/>
              <a:t>8/13/2015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5"/>
            <a:ext cx="533527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20E463-295A-4297-BE71-C7F75F429D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0430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12F4D-E3AE-47E8-8403-E8198B10C9CC}" type="datetime1">
              <a:rPr lang="en-US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A93B0-8671-45DA-9140-75B0994A247F}" type="slidenum">
              <a:rPr lang="en-US"/>
              <a:pPr/>
              <a:t>‹#›</a:t>
            </a:fld>
            <a:endParaRPr lang="en-US">
              <a:solidFill>
                <a:srgbClr val="88A44D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6CCA7A-2D56-456B-861F-EE96F9260CBD}" type="datetime1">
              <a:rPr lang="en-US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40BCD-9BA7-4DC1-BE17-239D73F743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8C00B-8BEF-4435-8D42-6CAFA2E2F048}" type="datetime1">
              <a:rPr lang="en-US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D2B59-C601-47A9-8B3E-F9AFDD5A44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74768C-152A-4458-8DE6-78E09926B5AD}" type="datetime1">
              <a:rPr lang="en-US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AAEC6-309A-4DB5-A48E-B54AF43105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697FE5-6302-4989-AEBA-5E2C78A17355}" type="datetime1">
              <a:rPr lang="en-US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C8716-65F8-4420-A32A-E36D32A399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E0DC07-70FC-4200-8FB3-C1C3C7986243}" type="datetime1">
              <a:rPr lang="en-US"/>
              <a:pPr/>
              <a:t>8/13/2015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BE126-A8F2-4C98-9D8E-26CE98F17D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88F399-0016-451A-AF3B-F15412B97045}" type="datetime1">
              <a:rPr lang="en-US"/>
              <a:pPr/>
              <a:t>8/13/2015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7EBA6-AF7A-46E2-A9EC-116066FE28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2E91FC-B09E-40C2-90B9-360CCFDE1185}" type="datetime1">
              <a:rPr lang="en-US"/>
              <a:pPr/>
              <a:t>8/13/2015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500BD-0832-4E75-A853-7ED9D347A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2D1968-097F-400C-94A1-0B6BE1956646}" type="datetime1">
              <a:rPr lang="en-US"/>
              <a:pPr/>
              <a:t>8/13/2015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91B23-453B-4B8F-BDFC-8B7880A7B6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40B305-D7A5-44A2-A580-D492C5D4630B}" type="datetime1">
              <a:rPr lang="en-US"/>
              <a:pPr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64A81-E28A-4DD5-8F29-F3E7516C93A2}" type="slidenum">
              <a:rPr lang="en-US"/>
              <a:pPr/>
              <a:t>‹#›</a:t>
            </a:fld>
            <a:endParaRPr lang="en-US">
              <a:solidFill>
                <a:srgbClr val="88A44D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4F2AB8-90A0-47E7-9437-60B802CD09FD}" type="datetime1">
              <a:rPr lang="en-US"/>
              <a:pPr/>
              <a:t>8/13/2015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46CDE-8A9A-4DEB-80A4-8600CE5253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  <a:endParaRPr 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1DC7249-8938-4C70-B513-9B8E55C56C02}" type="datetime1">
              <a:rPr lang="en-US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0B9385B-6CF2-42CA-82AE-6FE363D17C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5" r:id="rId8"/>
    <p:sldLayoutId id="2147483991" r:id="rId9"/>
    <p:sldLayoutId id="2147483992" r:id="rId10"/>
    <p:sldLayoutId id="214748399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a.sutton@englishlanguage.org.n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92700" y="4889500"/>
            <a:ext cx="386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latin typeface="Frutiger LT Std 45 Light" pitchFamily="34" charset="0"/>
              </a:rPr>
              <a:t>Nicola Sutton, Chief Executive</a:t>
            </a:r>
          </a:p>
          <a:p>
            <a:r>
              <a:rPr lang="en-NZ" sz="1400" dirty="0" smtClean="0">
                <a:latin typeface="Frutiger LT Std 45 Light" pitchFamily="34" charset="0"/>
              </a:rPr>
              <a:t>English Language Partners New Zealand Trust</a:t>
            </a:r>
          </a:p>
          <a:p>
            <a:r>
              <a:rPr lang="en-NZ" sz="1400" dirty="0" smtClean="0">
                <a:latin typeface="Frutiger LT Std 45 Light" pitchFamily="34" charset="0"/>
                <a:hlinkClick r:id="rId3"/>
              </a:rPr>
              <a:t>nicola.sutton@englishlanguage.org.nz</a:t>
            </a:r>
            <a:endParaRPr lang="en-NZ" sz="1400" dirty="0" smtClean="0">
              <a:latin typeface="Frutiger LT Std 45 Light" pitchFamily="34" charset="0"/>
            </a:endParaRPr>
          </a:p>
          <a:p>
            <a:r>
              <a:rPr lang="en-NZ" sz="1400" dirty="0" smtClean="0">
                <a:latin typeface="Frutiger LT Std 45 Light" pitchFamily="34" charset="0"/>
              </a:rPr>
              <a:t>www.englishlanguage.org.nz</a:t>
            </a:r>
            <a:endParaRPr lang="en-NZ" sz="1400" dirty="0">
              <a:latin typeface="Frutiger LT Std 45 Ligh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399" y="1958686"/>
            <a:ext cx="3896361" cy="2166274"/>
          </a:xfrm>
          <a:prstGeom prst="rect">
            <a:avLst/>
          </a:prstGeom>
        </p:spPr>
      </p:pic>
      <p:pic>
        <p:nvPicPr>
          <p:cNvPr id="4" name="Picture 3" descr="ELP_MT2015_Flags_A4_LowR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254000" y="1778000"/>
            <a:ext cx="8712200" cy="3235960"/>
          </a:xfrm>
        </p:spPr>
        <p:txBody>
          <a:bodyPr lIns="0" tIns="0" rIns="0" bIns="0"/>
          <a:lstStyle/>
          <a:p>
            <a:pPr marL="266700" indent="-266700">
              <a:lnSpc>
                <a:spcPct val="150000"/>
              </a:lnSpc>
            </a:pPr>
            <a:r>
              <a:rPr lang="en-US" sz="1800" dirty="0" smtClean="0">
                <a:latin typeface="Arial" charset="0"/>
                <a:ea typeface="ＭＳ Ｐゴシック" pitchFamily="34" charset="-128"/>
              </a:rPr>
              <a:t>We are all part of the ‘jigsaw’ picture</a:t>
            </a:r>
          </a:p>
          <a:p>
            <a:pPr marL="266700" indent="-266700">
              <a:lnSpc>
                <a:spcPct val="150000"/>
              </a:lnSpc>
            </a:pPr>
            <a:r>
              <a:rPr lang="en-US" sz="1800" dirty="0" smtClean="0">
                <a:latin typeface="Arial" charset="0"/>
                <a:ea typeface="ＭＳ Ｐゴシック" pitchFamily="34" charset="-128"/>
              </a:rPr>
              <a:t>We share a common goal (outcome) – </a:t>
            </a:r>
            <a:r>
              <a:rPr lang="en-US" sz="1800" i="1" dirty="0" smtClean="0">
                <a:latin typeface="Arial" charset="0"/>
                <a:ea typeface="ＭＳ Ｐゴシック" pitchFamily="34" charset="-128"/>
              </a:rPr>
              <a:t>refugees and migrants can settle well in New Zealand, can participate in society, and can live successful lives</a:t>
            </a:r>
          </a:p>
          <a:p>
            <a:pPr marL="266700" indent="-266700">
              <a:lnSpc>
                <a:spcPct val="150000"/>
              </a:lnSpc>
            </a:pPr>
            <a:r>
              <a:rPr lang="en-US" sz="1800" dirty="0" smtClean="0">
                <a:latin typeface="Arial" charset="0"/>
                <a:ea typeface="ＭＳ Ｐゴシック" pitchFamily="34" charset="-128"/>
              </a:rPr>
              <a:t>Our part is English language programmes that supports good settlement outcomes</a:t>
            </a:r>
          </a:p>
          <a:p>
            <a:pPr marL="266700" indent="-266700">
              <a:lnSpc>
                <a:spcPct val="150000"/>
              </a:lnSpc>
            </a:pPr>
            <a:r>
              <a:rPr lang="en-US" sz="1800" dirty="0" smtClean="0">
                <a:latin typeface="Arial" charset="0"/>
                <a:ea typeface="ＭＳ Ｐゴシック" pitchFamily="34" charset="-128"/>
              </a:rPr>
              <a:t>We can refer learners to your programmes/services and you can refer people to us</a:t>
            </a:r>
          </a:p>
          <a:p>
            <a:pPr marL="266700" indent="-266700">
              <a:lnSpc>
                <a:spcPct val="150000"/>
              </a:lnSpc>
            </a:pPr>
            <a:r>
              <a:rPr lang="en-US" sz="1800" dirty="0" smtClean="0">
                <a:latin typeface="Arial" charset="0"/>
                <a:ea typeface="ＭＳ Ｐゴシック" pitchFamily="34" charset="-128"/>
              </a:rPr>
              <a:t>Essential sources of information we may not hear about (other perspectives)</a:t>
            </a:r>
          </a:p>
          <a:p>
            <a:pPr marL="266700" indent="-266700">
              <a:lnSpc>
                <a:spcPct val="150000"/>
              </a:lnSpc>
            </a:pPr>
            <a:r>
              <a:rPr lang="en-US" sz="1800" dirty="0" smtClean="0">
                <a:latin typeface="Arial" charset="0"/>
                <a:ea typeface="ＭＳ Ｐゴシック" pitchFamily="34" charset="-128"/>
              </a:rPr>
              <a:t>Public support for each others programmes/services</a:t>
            </a:r>
          </a:p>
          <a:p>
            <a:pPr marL="266700" indent="-266700">
              <a:lnSpc>
                <a:spcPct val="150000"/>
              </a:lnSpc>
            </a:pPr>
            <a:r>
              <a:rPr lang="en-US" sz="1800" dirty="0" smtClean="0">
                <a:latin typeface="Arial" charset="0"/>
                <a:ea typeface="ＭＳ Ｐゴシック" pitchFamily="34" charset="-128"/>
              </a:rPr>
              <a:t>Potential partners for formal/</a:t>
            </a:r>
            <a:r>
              <a:rPr lang="en-US" sz="1800" dirty="0" err="1" smtClean="0">
                <a:latin typeface="Arial" charset="0"/>
                <a:ea typeface="ＭＳ Ｐゴシック" pitchFamily="34" charset="-128"/>
              </a:rPr>
              <a:t>organised</a:t>
            </a:r>
            <a:r>
              <a:rPr lang="en-US" sz="1800" dirty="0" smtClean="0">
                <a:latin typeface="Arial" charset="0"/>
                <a:ea typeface="ＭＳ Ｐゴシック" pitchFamily="34" charset="-128"/>
              </a:rPr>
              <a:t> shared activity together: might be an event, or a service, or a programme, or the sharing of resources like venues</a:t>
            </a:r>
          </a:p>
          <a:p>
            <a:pPr marL="266700" indent="-266700">
              <a:lnSpc>
                <a:spcPct val="150000"/>
              </a:lnSpc>
            </a:pPr>
            <a:r>
              <a:rPr lang="en-US" sz="1800" dirty="0" smtClean="0">
                <a:latin typeface="Arial" charset="0"/>
                <a:ea typeface="ＭＳ Ｐゴシック" pitchFamily="34" charset="-128"/>
              </a:rPr>
              <a:t>Your ideas? </a:t>
            </a:r>
            <a:r>
              <a:rPr lang="en-US" sz="1800" b="1" u="sng" dirty="0" smtClean="0">
                <a:latin typeface="Arial" charset="0"/>
                <a:ea typeface="ＭＳ Ｐゴシック" pitchFamily="34" charset="-128"/>
              </a:rPr>
              <a:t>I would love to hear your thoughts on this.</a:t>
            </a:r>
          </a:p>
        </p:txBody>
      </p:sp>
      <p:sp>
        <p:nvSpPr>
          <p:cNvPr id="11268" name="Title 1"/>
          <p:cNvSpPr txBox="1">
            <a:spLocks/>
          </p:cNvSpPr>
          <p:nvPr/>
        </p:nvSpPr>
        <p:spPr bwMode="auto">
          <a:xfrm>
            <a:off x="393700" y="425450"/>
            <a:ext cx="87503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 b="1" dirty="0" smtClean="0">
                <a:solidFill>
                  <a:srgbClr val="800000"/>
                </a:solidFill>
                <a:latin typeface="Arial Bold" pitchFamily="-65" charset="0"/>
                <a:cs typeface="Arial Bold" pitchFamily="-65" charset="0"/>
              </a:rPr>
              <a:t>How does ELPNZ view the role of community organisations like Regional Multicultural Councils, Newcomers Networks and Migrant centres?</a:t>
            </a:r>
            <a:endParaRPr lang="en-N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7"/>
          <p:cNvSpPr>
            <a:spLocks noGrp="1"/>
          </p:cNvSpPr>
          <p:nvPr>
            <p:ph type="ctrTitle" idx="4294967295"/>
          </p:nvPr>
        </p:nvSpPr>
        <p:spPr>
          <a:xfrm>
            <a:off x="447040" y="430213"/>
            <a:ext cx="8229600" cy="674687"/>
          </a:xfrm>
        </p:spPr>
        <p:txBody>
          <a:bodyPr lIns="0" rIns="0" bIns="0" anchor="t"/>
          <a:lstStyle/>
          <a:p>
            <a:pPr algn="l" eaLnBrk="1" hangingPunct="1"/>
            <a:r>
              <a:rPr lang="en-US" sz="2800" b="1" dirty="0" smtClean="0">
                <a:solidFill>
                  <a:srgbClr val="800000"/>
                </a:solidFill>
                <a:latin typeface="Arial Bold" pitchFamily="-65" charset="0"/>
                <a:ea typeface="ＭＳ Ｐゴシック" pitchFamily="34" charset="-128"/>
                <a:cs typeface="Arial Bold" pitchFamily="-65" charset="0"/>
              </a:rPr>
              <a:t>Our vision: “That refugees and migrants </a:t>
            </a:r>
            <a:r>
              <a:rPr lang="en-US" sz="3200" b="1" dirty="0" smtClean="0">
                <a:solidFill>
                  <a:srgbClr val="800000"/>
                </a:solidFill>
                <a:latin typeface="Arial Bold" pitchFamily="-65" charset="0"/>
                <a:ea typeface="ＭＳ Ｐゴシック" pitchFamily="34" charset="-128"/>
                <a:cs typeface="Arial Bold" pitchFamily="-65" charset="0"/>
              </a:rPr>
              <a:t>…</a:t>
            </a:r>
          </a:p>
        </p:txBody>
      </p:sp>
      <p:sp>
        <p:nvSpPr>
          <p:cNvPr id="5123" name="Subtitle 8"/>
          <p:cNvSpPr>
            <a:spLocks noGrp="1"/>
          </p:cNvSpPr>
          <p:nvPr>
            <p:ph type="subTitle" idx="4294967295"/>
          </p:nvPr>
        </p:nvSpPr>
        <p:spPr>
          <a:xfrm>
            <a:off x="519113" y="1300480"/>
            <a:ext cx="7643812" cy="1600200"/>
          </a:xfrm>
        </p:spPr>
        <p:txBody>
          <a:bodyPr lIns="0"/>
          <a:lstStyle/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en-US" sz="2000" dirty="0" smtClean="0">
                <a:latin typeface="Frutiger LT Std 45 Light" pitchFamily="34" charset="0"/>
                <a:ea typeface="ＭＳ Ｐゴシック" pitchFamily="34" charset="-128"/>
              </a:rPr>
              <a:t>… have the </a:t>
            </a:r>
            <a:r>
              <a:rPr lang="en-US" sz="2000" b="1" dirty="0" smtClean="0">
                <a:solidFill>
                  <a:srgbClr val="C00000"/>
                </a:solidFill>
                <a:latin typeface="Frutiger LT Std 45 Light" pitchFamily="34" charset="0"/>
                <a:ea typeface="ＭＳ Ｐゴシック" pitchFamily="34" charset="-128"/>
              </a:rPr>
              <a:t>opportunity to learn English</a:t>
            </a:r>
            <a:r>
              <a:rPr lang="en-US" sz="2000" dirty="0" smtClean="0">
                <a:solidFill>
                  <a:srgbClr val="C00000"/>
                </a:solidFill>
                <a:latin typeface="Frutiger LT Std 45 Light" pitchFamily="34" charset="0"/>
                <a:ea typeface="ＭＳ Ｐゴシック" pitchFamily="34" charset="-128"/>
              </a:rPr>
              <a:t>, </a:t>
            </a:r>
            <a:r>
              <a:rPr lang="en-US" sz="2000" dirty="0" smtClean="0">
                <a:latin typeface="Frutiger LT Std 45 Light" pitchFamily="34" charset="0"/>
                <a:ea typeface="ＭＳ Ｐゴシック" pitchFamily="34" charset="-128"/>
              </a:rPr>
              <a:t>to </a:t>
            </a:r>
            <a:r>
              <a:rPr lang="en-US" sz="2000" b="1" dirty="0" smtClean="0">
                <a:solidFill>
                  <a:srgbClr val="C00000"/>
                </a:solidFill>
                <a:latin typeface="Frutiger LT Std 45 Light" pitchFamily="34" charset="0"/>
                <a:ea typeface="ＭＳ Ｐゴシック" pitchFamily="34" charset="-128"/>
              </a:rPr>
              <a:t>pursue aspirations for themselves</a:t>
            </a:r>
            <a:r>
              <a:rPr lang="en-US" sz="2000" dirty="0" smtClean="0">
                <a:solidFill>
                  <a:srgbClr val="C00000"/>
                </a:solidFill>
                <a:latin typeface="Frutiger LT Std 45 Light" pitchFamily="34" charset="0"/>
                <a:ea typeface="ＭＳ Ｐゴシック" pitchFamily="34" charset="-128"/>
              </a:rPr>
              <a:t> </a:t>
            </a:r>
            <a:r>
              <a:rPr lang="en-US" sz="2000" dirty="0" smtClean="0">
                <a:latin typeface="Frutiger LT Std 45 Light" pitchFamily="34" charset="0"/>
                <a:ea typeface="ＭＳ Ｐゴシック" pitchFamily="34" charset="-128"/>
              </a:rPr>
              <a:t>and their families, and </a:t>
            </a:r>
            <a:r>
              <a:rPr lang="en-US" sz="2000" b="1" dirty="0" smtClean="0">
                <a:solidFill>
                  <a:srgbClr val="C00000"/>
                </a:solidFill>
                <a:latin typeface="Frutiger LT Std 45 Light" pitchFamily="34" charset="0"/>
                <a:ea typeface="ＭＳ Ｐゴシック" pitchFamily="34" charset="-128"/>
              </a:rPr>
              <a:t>to participate in all aspects of life </a:t>
            </a:r>
            <a:r>
              <a:rPr lang="en-US" sz="2000" dirty="0" smtClean="0">
                <a:latin typeface="Frutiger LT Std 45 Light" pitchFamily="34" charset="0"/>
                <a:ea typeface="ＭＳ Ｐゴシック" pitchFamily="34" charset="-128"/>
              </a:rPr>
              <a:t>in </a:t>
            </a:r>
            <a:r>
              <a:rPr lang="en-US" sz="2000" dirty="0" err="1" smtClean="0">
                <a:latin typeface="Frutiger LT Std 45 Light" pitchFamily="34" charset="0"/>
                <a:ea typeface="ＭＳ Ｐゴシック" pitchFamily="34" charset="-128"/>
              </a:rPr>
              <a:t>Aotearoa</a:t>
            </a:r>
            <a:r>
              <a:rPr lang="en-US" sz="2000" dirty="0" smtClean="0">
                <a:latin typeface="Frutiger LT Std 45 Light" pitchFamily="34" charset="0"/>
                <a:ea typeface="ＭＳ Ｐゴシック" pitchFamily="34" charset="-128"/>
              </a:rPr>
              <a:t> New Zealand.”</a:t>
            </a:r>
          </a:p>
        </p:txBody>
      </p:sp>
      <p:pic>
        <p:nvPicPr>
          <p:cNvPr id="512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6900" y="4649640"/>
            <a:ext cx="3238500" cy="180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9" descr="TW_Esol_small-052"/>
          <p:cNvPicPr>
            <a:picLocks noChangeAspect="1" noChangeArrowheads="1"/>
          </p:cNvPicPr>
          <p:nvPr/>
        </p:nvPicPr>
        <p:blipFill>
          <a:blip r:embed="rId4"/>
          <a:srcRect t="7031"/>
          <a:stretch>
            <a:fillRect/>
          </a:stretch>
        </p:blipFill>
        <p:spPr bwMode="auto">
          <a:xfrm>
            <a:off x="620713" y="3591708"/>
            <a:ext cx="4327207" cy="2666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7"/>
          <p:cNvSpPr>
            <a:spLocks noGrp="1"/>
          </p:cNvSpPr>
          <p:nvPr>
            <p:ph type="ctrTitle" idx="4294967295"/>
          </p:nvPr>
        </p:nvSpPr>
        <p:spPr>
          <a:xfrm>
            <a:off x="4965700" y="430213"/>
            <a:ext cx="3710940" cy="674687"/>
          </a:xfrm>
        </p:spPr>
        <p:txBody>
          <a:bodyPr lIns="0" rIns="0" bIns="0" anchor="t"/>
          <a:lstStyle/>
          <a:p>
            <a:pPr algn="l" eaLnBrk="1" hangingPunct="1"/>
            <a:r>
              <a:rPr lang="en-US" sz="3200" b="1" dirty="0" smtClean="0">
                <a:solidFill>
                  <a:srgbClr val="800000"/>
                </a:solidFill>
                <a:latin typeface="Arial Bold" pitchFamily="-65" charset="0"/>
                <a:ea typeface="ＭＳ Ｐゴシック" pitchFamily="34" charset="-128"/>
                <a:cs typeface="Arial Bold" pitchFamily="-65" charset="0"/>
              </a:rPr>
              <a:t>We believe that language is KEY</a:t>
            </a:r>
          </a:p>
        </p:txBody>
      </p:sp>
      <p:pic>
        <p:nvPicPr>
          <p:cNvPr id="7" name="Picture 6" descr="ELP_MT2015_Circle_A4_Low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  <p:sp>
        <p:nvSpPr>
          <p:cNvPr id="9" name="Title 7"/>
          <p:cNvSpPr>
            <a:spLocks noGrp="1"/>
          </p:cNvSpPr>
          <p:nvPr>
            <p:ph type="ctrTitle" idx="4294967295"/>
          </p:nvPr>
        </p:nvSpPr>
        <p:spPr>
          <a:xfrm>
            <a:off x="4991100" y="1738313"/>
            <a:ext cx="3937000" cy="674687"/>
          </a:xfrm>
        </p:spPr>
        <p:txBody>
          <a:bodyPr lIns="0" rIns="0" bIns="0" anchor="t"/>
          <a:lstStyle/>
          <a:p>
            <a:pPr algn="l" eaLnBrk="1" hangingPunct="1"/>
            <a:r>
              <a:rPr lang="en-US" sz="2400" dirty="0" smtClean="0">
                <a:latin typeface="Arial Bold" pitchFamily="-65" charset="0"/>
                <a:ea typeface="ＭＳ Ｐゴシック" pitchFamily="34" charset="-128"/>
                <a:cs typeface="Arial Bold" pitchFamily="-65" charset="0"/>
              </a:rPr>
              <a:t>to living a good life in NZ (English language)</a:t>
            </a:r>
            <a:br>
              <a:rPr lang="en-US" sz="2400" dirty="0" smtClean="0">
                <a:latin typeface="Arial Bold" pitchFamily="-65" charset="0"/>
                <a:ea typeface="ＭＳ Ｐゴシック" pitchFamily="34" charset="-128"/>
                <a:cs typeface="Arial Bold" pitchFamily="-65" charset="0"/>
              </a:rPr>
            </a:br>
            <a:r>
              <a:rPr lang="en-US" sz="2400" dirty="0" smtClean="0">
                <a:latin typeface="Arial Bold" pitchFamily="-65" charset="0"/>
                <a:ea typeface="ＭＳ Ｐゴシック" pitchFamily="34" charset="-128"/>
                <a:cs typeface="Arial Bold" pitchFamily="-65" charset="0"/>
              </a:rPr>
              <a:t/>
            </a:r>
            <a:br>
              <a:rPr lang="en-US" sz="2400" dirty="0" smtClean="0">
                <a:latin typeface="Arial Bold" pitchFamily="-65" charset="0"/>
                <a:ea typeface="ＭＳ Ｐゴシック" pitchFamily="34" charset="-128"/>
                <a:cs typeface="Arial Bold" pitchFamily="-65" charset="0"/>
              </a:rPr>
            </a:br>
            <a:r>
              <a:rPr lang="en-US" sz="2400" dirty="0" smtClean="0">
                <a:latin typeface="Arial Bold" pitchFamily="-65" charset="0"/>
                <a:ea typeface="ＭＳ Ｐゴシック" pitchFamily="34" charset="-128"/>
                <a:cs typeface="Arial Bold" pitchFamily="-65" charset="0"/>
              </a:rPr>
              <a:t>to retaining and sharing cultural identity </a:t>
            </a:r>
            <a:br>
              <a:rPr lang="en-US" sz="2400" dirty="0" smtClean="0">
                <a:latin typeface="Arial Bold" pitchFamily="-65" charset="0"/>
                <a:ea typeface="ＭＳ Ｐゴシック" pitchFamily="34" charset="-128"/>
                <a:cs typeface="Arial Bold" pitchFamily="-65" charset="0"/>
              </a:rPr>
            </a:br>
            <a:r>
              <a:rPr lang="en-US" sz="2400" dirty="0" smtClean="0">
                <a:latin typeface="Arial Bold" pitchFamily="-65" charset="0"/>
                <a:ea typeface="ＭＳ Ｐゴシック" pitchFamily="34" charset="-128"/>
                <a:cs typeface="Arial Bold" pitchFamily="-65" charset="0"/>
              </a:rPr>
              <a:t>(mother tongue)</a:t>
            </a:r>
            <a:br>
              <a:rPr lang="en-US" sz="2400" dirty="0" smtClean="0">
                <a:latin typeface="Arial Bold" pitchFamily="-65" charset="0"/>
                <a:ea typeface="ＭＳ Ｐゴシック" pitchFamily="34" charset="-128"/>
                <a:cs typeface="Arial Bold" pitchFamily="-65" charset="0"/>
              </a:rPr>
            </a:br>
            <a:endParaRPr lang="en-US" sz="2400" dirty="0" smtClean="0">
              <a:latin typeface="Arial Bold" pitchFamily="-65" charset="0"/>
              <a:ea typeface="ＭＳ Ｐゴシック" pitchFamily="34" charset="-128"/>
              <a:cs typeface="Arial Bold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7"/>
          <p:cNvSpPr>
            <a:spLocks noGrp="1"/>
          </p:cNvSpPr>
          <p:nvPr>
            <p:ph type="ctrTitle" idx="4294967295"/>
          </p:nvPr>
        </p:nvSpPr>
        <p:spPr>
          <a:xfrm>
            <a:off x="304800" y="190500"/>
            <a:ext cx="8547100" cy="674687"/>
          </a:xfrm>
        </p:spPr>
        <p:txBody>
          <a:bodyPr lIns="0" rIns="0" bIns="0" anchor="t"/>
          <a:lstStyle/>
          <a:p>
            <a:pPr eaLnBrk="1" hangingPunct="1"/>
            <a:r>
              <a:rPr lang="en-US" sz="3200" b="1" dirty="0" smtClean="0">
                <a:solidFill>
                  <a:srgbClr val="800000"/>
                </a:solidFill>
                <a:latin typeface="Arial Bold" pitchFamily="-65" charset="0"/>
                <a:ea typeface="ＭＳ Ｐゴシック" pitchFamily="34" charset="-128"/>
                <a:cs typeface="Arial Bold" pitchFamily="-65" charset="0"/>
              </a:rPr>
              <a:t>ELP teaches English so learners can …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4674" y="941388"/>
            <a:ext cx="788352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ts val="3863"/>
              </a:lnSpc>
              <a:spcBef>
                <a:spcPct val="20000"/>
              </a:spcBef>
              <a:buClr>
                <a:srgbClr val="800000"/>
              </a:buClr>
              <a:buFont typeface="Arial" charset="0"/>
              <a:buChar char="•"/>
            </a:pPr>
            <a:r>
              <a:rPr lang="en-US" sz="2000" dirty="0" smtClean="0">
                <a:latin typeface="Arial Bold" pitchFamily="-65" charset="0"/>
                <a:cs typeface="Arial Bold" pitchFamily="-65" charset="0"/>
              </a:rPr>
              <a:t>live confident and independent lives</a:t>
            </a:r>
          </a:p>
          <a:p>
            <a:pPr marL="342900" lvl="0" indent="-342900">
              <a:lnSpc>
                <a:spcPts val="3863"/>
              </a:lnSpc>
              <a:spcBef>
                <a:spcPct val="20000"/>
              </a:spcBef>
              <a:buClr>
                <a:srgbClr val="800000"/>
              </a:buClr>
              <a:buFont typeface="Arial" charset="0"/>
              <a:buChar char="•"/>
            </a:pPr>
            <a:r>
              <a:rPr lang="en-US" sz="2000" dirty="0" smtClean="0">
                <a:latin typeface="Arial Bold" pitchFamily="-65" charset="0"/>
                <a:cs typeface="Arial Bold" pitchFamily="-65" charset="0"/>
              </a:rPr>
              <a:t>participate in NZ society</a:t>
            </a:r>
          </a:p>
          <a:p>
            <a:pPr marL="342900" lvl="0" indent="-342900">
              <a:lnSpc>
                <a:spcPts val="3863"/>
              </a:lnSpc>
              <a:spcBef>
                <a:spcPct val="20000"/>
              </a:spcBef>
              <a:buClr>
                <a:srgbClr val="800000"/>
              </a:buClr>
              <a:buFont typeface="Arial" charset="0"/>
              <a:buChar char="•"/>
            </a:pPr>
            <a:r>
              <a:rPr lang="en-US" sz="2000" dirty="0" smtClean="0">
                <a:latin typeface="Arial Bold" pitchFamily="-65" charset="0"/>
                <a:cs typeface="Arial Bold" pitchFamily="-65" charset="0"/>
              </a:rPr>
              <a:t>access mainstream services</a:t>
            </a:r>
          </a:p>
          <a:p>
            <a:pPr marL="342900" lvl="0" indent="-342900">
              <a:lnSpc>
                <a:spcPts val="3863"/>
              </a:lnSpc>
              <a:spcBef>
                <a:spcPct val="20000"/>
              </a:spcBef>
              <a:buClr>
                <a:srgbClr val="800000"/>
              </a:buClr>
              <a:buFont typeface="Arial" charset="0"/>
              <a:buChar char="•"/>
            </a:pPr>
            <a:r>
              <a:rPr lang="en-US" sz="2000" dirty="0" smtClean="0">
                <a:latin typeface="Arial Bold" pitchFamily="-65" charset="0"/>
                <a:cs typeface="Arial Bold" pitchFamily="-65" charset="0"/>
              </a:rPr>
              <a:t>meet people, make connections, and not be isolated</a:t>
            </a:r>
          </a:p>
          <a:p>
            <a:pPr marL="342900" lvl="0" indent="-342900">
              <a:lnSpc>
                <a:spcPts val="3863"/>
              </a:lnSpc>
              <a:spcBef>
                <a:spcPct val="20000"/>
              </a:spcBef>
              <a:buClr>
                <a:srgbClr val="800000"/>
              </a:buClr>
              <a:buFont typeface="Arial" charset="0"/>
              <a:buChar char="•"/>
            </a:pPr>
            <a:r>
              <a:rPr lang="en-US" sz="2000" dirty="0" smtClean="0">
                <a:latin typeface="Arial Bold" pitchFamily="-65" charset="0"/>
                <a:cs typeface="Arial Bold" pitchFamily="-65" charset="0"/>
              </a:rPr>
              <a:t>have the language to get a job</a:t>
            </a:r>
          </a:p>
          <a:p>
            <a:pPr marL="342900" lvl="0" indent="-342900">
              <a:lnSpc>
                <a:spcPts val="3863"/>
              </a:lnSpc>
              <a:spcBef>
                <a:spcPct val="20000"/>
              </a:spcBef>
              <a:buClr>
                <a:srgbClr val="800000"/>
              </a:buClr>
              <a:buFont typeface="Arial" charset="0"/>
              <a:buChar char="•"/>
            </a:pPr>
            <a:r>
              <a:rPr lang="en-US" sz="2000" dirty="0" smtClean="0">
                <a:latin typeface="Arial Bold" pitchFamily="-65" charset="0"/>
                <a:cs typeface="Arial Bold" pitchFamily="-65" charset="0"/>
              </a:rPr>
              <a:t>have the </a:t>
            </a:r>
            <a:r>
              <a:rPr lang="en-US" sz="2000" smtClean="0">
                <a:latin typeface="Arial Bold" pitchFamily="-65" charset="0"/>
                <a:cs typeface="Arial Bold" pitchFamily="-65" charset="0"/>
              </a:rPr>
              <a:t>language for </a:t>
            </a:r>
            <a:r>
              <a:rPr lang="en-US" sz="2000" dirty="0" smtClean="0">
                <a:latin typeface="Arial Bold" pitchFamily="-65" charset="0"/>
                <a:cs typeface="Arial Bold" pitchFamily="-65" charset="0"/>
              </a:rPr>
              <a:t>further study</a:t>
            </a:r>
          </a:p>
          <a:p>
            <a:pPr marL="342900" lvl="0" indent="-342900">
              <a:lnSpc>
                <a:spcPts val="3863"/>
              </a:lnSpc>
              <a:spcBef>
                <a:spcPct val="20000"/>
              </a:spcBef>
              <a:buClr>
                <a:srgbClr val="800000"/>
              </a:buClr>
              <a:buFont typeface="Arial" charset="0"/>
              <a:buChar char="•"/>
            </a:pPr>
            <a:r>
              <a:rPr lang="en-US" sz="2000" dirty="0" smtClean="0">
                <a:latin typeface="Arial Bold" pitchFamily="-65" charset="0"/>
                <a:cs typeface="Arial Bold" pitchFamily="-65" charset="0"/>
              </a:rPr>
              <a:t>understand their rights and responsibilities in bi-cultural and multicultural NZ</a:t>
            </a:r>
          </a:p>
          <a:p>
            <a:pPr marL="342900" lvl="0" indent="-342900">
              <a:lnSpc>
                <a:spcPts val="3863"/>
              </a:lnSpc>
              <a:spcBef>
                <a:spcPct val="20000"/>
              </a:spcBef>
              <a:buClr>
                <a:srgbClr val="800000"/>
              </a:buClr>
              <a:buFont typeface="Arial" charset="0"/>
              <a:buChar char="•"/>
            </a:pPr>
            <a:r>
              <a:rPr lang="en-US" sz="2000" dirty="0" smtClean="0">
                <a:latin typeface="Arial Bold" pitchFamily="-65" charset="0"/>
                <a:cs typeface="Arial Bold" pitchFamily="-65" charset="0"/>
              </a:rPr>
              <a:t>know how to care for NZ environment</a:t>
            </a:r>
          </a:p>
          <a:p>
            <a:pPr marL="342900" lvl="0" indent="-342900">
              <a:lnSpc>
                <a:spcPts val="3863"/>
              </a:lnSpc>
              <a:spcBef>
                <a:spcPct val="20000"/>
              </a:spcBef>
              <a:buClr>
                <a:srgbClr val="800000"/>
              </a:buClr>
              <a:buFont typeface="Arial" charset="0"/>
              <a:buChar char="•"/>
            </a:pPr>
            <a:r>
              <a:rPr lang="en-US" sz="2000" dirty="0" smtClean="0">
                <a:latin typeface="Arial Bold" pitchFamily="-65" charset="0"/>
                <a:cs typeface="Arial Bold" pitchFamily="-65" charset="0"/>
              </a:rPr>
              <a:t>retain and share own cultural identity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ELP_map2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1337" y="-322263"/>
            <a:ext cx="4792663" cy="718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ELP_ppt_ribbon.pdf"/>
          <p:cNvPicPr preferRelativeResize="0"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19713"/>
            <a:ext cx="9144000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2260" y="2095500"/>
            <a:ext cx="622554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r>
              <a:rPr lang="en-NZ" dirty="0" smtClean="0">
                <a:latin typeface="Frutiger LT Std 45 Light" pitchFamily="34" charset="0"/>
              </a:rPr>
              <a:t>national organisation</a:t>
            </a:r>
          </a:p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r>
              <a:rPr lang="en-NZ" dirty="0" smtClean="0">
                <a:latin typeface="Frutiger LT Std 45 Light" pitchFamily="34" charset="0"/>
              </a:rPr>
              <a:t>23 locations</a:t>
            </a:r>
          </a:p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r>
              <a:rPr lang="en-NZ" dirty="0" smtClean="0">
                <a:latin typeface="Frutiger LT Std 45 Light" pitchFamily="34" charset="0"/>
              </a:rPr>
              <a:t>community based – work in community spaces and homes</a:t>
            </a:r>
          </a:p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r>
              <a:rPr lang="en-NZ" dirty="0" smtClean="0">
                <a:latin typeface="Frutiger LT Std 45 Light" pitchFamily="34" charset="0"/>
              </a:rPr>
              <a:t>non profit and registered charity</a:t>
            </a:r>
          </a:p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r>
              <a:rPr lang="en-NZ" dirty="0" smtClean="0">
                <a:latin typeface="Frutiger LT Std 45 Light" pitchFamily="34" charset="0"/>
              </a:rPr>
              <a:t>registered with New Zealand Qualifications Authority</a:t>
            </a:r>
          </a:p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r>
              <a:rPr lang="en-NZ" dirty="0" smtClean="0">
                <a:latin typeface="Frutiger LT Std 45 Light" pitchFamily="34" charset="0"/>
              </a:rPr>
              <a:t>funded by Tertiary Education Commission</a:t>
            </a:r>
          </a:p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r>
              <a:rPr lang="en-NZ" dirty="0" smtClean="0">
                <a:latin typeface="Frutiger LT Std 45 Light" pitchFamily="34" charset="0"/>
              </a:rPr>
              <a:t>raise local funds from business, individuals, and philanthropic funders to deliver programmes</a:t>
            </a:r>
            <a:endParaRPr lang="en-NZ" dirty="0">
              <a:latin typeface="Frutiger LT Std 45 Light" pitchFamily="34" charset="0"/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 bwMode="auto">
          <a:xfrm>
            <a:off x="241300" y="482600"/>
            <a:ext cx="61087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old" pitchFamily="-65" charset="0"/>
                <a:ea typeface="ＭＳ Ｐゴシック" pitchFamily="34" charset="-128"/>
                <a:cs typeface="Arial Bold" pitchFamily="-65" charset="0"/>
              </a:rPr>
              <a:t>Who is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old" pitchFamily="-65" charset="0"/>
                <a:ea typeface="ＭＳ Ｐゴシック" pitchFamily="34" charset="-128"/>
                <a:cs typeface="Arial Bold" pitchFamily="-65" charset="0"/>
              </a:rPr>
              <a:t>English Language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old" pitchFamily="-65" charset="0"/>
                <a:ea typeface="ＭＳ Ｐゴシック" pitchFamily="34" charset="-128"/>
                <a:cs typeface="Arial Bold" pitchFamily="-65" charset="0"/>
              </a:rPr>
              <a:t> Partners?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 Bold" pitchFamily="-65" charset="0"/>
              <a:ea typeface="ＭＳ Ｐゴシック" pitchFamily="34" charset="-128"/>
              <a:cs typeface="Arial Bold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7" descr="woman reading CC at Grace chch workshop"/>
          <p:cNvPicPr>
            <a:picLocks noChangeAspect="1" noChangeArrowheads="1"/>
          </p:cNvPicPr>
          <p:nvPr/>
        </p:nvPicPr>
        <p:blipFill>
          <a:blip r:embed="rId3"/>
          <a:srcRect l="14749" b="10718"/>
          <a:stretch>
            <a:fillRect/>
          </a:stretch>
        </p:blipFill>
        <p:spPr bwMode="auto">
          <a:xfrm>
            <a:off x="6308725" y="4435475"/>
            <a:ext cx="2193925" cy="1725613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</p:spPr>
      </p:pic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600074" y="1347788"/>
            <a:ext cx="5597525" cy="4525962"/>
          </a:xfrm>
        </p:spPr>
        <p:txBody>
          <a:bodyPr lIns="0" tIns="0" rIns="0" bIns="0"/>
          <a:lstStyle/>
          <a:p>
            <a:pPr eaLnBrk="1" hangingPunct="1">
              <a:lnSpc>
                <a:spcPts val="3863"/>
              </a:lnSpc>
              <a:buClr>
                <a:srgbClr val="800000"/>
              </a:buClr>
            </a:pPr>
            <a:r>
              <a:rPr lang="en-US" sz="2000" dirty="0" smtClean="0">
                <a:latin typeface="Frutiger LT Std 45 Light" pitchFamily="34" charset="0"/>
                <a:ea typeface="ＭＳ Ｐゴシック" pitchFamily="34" charset="-128"/>
                <a:cs typeface="Arial" charset="0"/>
              </a:rPr>
              <a:t>650,000 hours of </a:t>
            </a:r>
            <a:r>
              <a:rPr lang="en-US" sz="2000" dirty="0">
                <a:latin typeface="Frutiger LT Std 45 Light" pitchFamily="34" charset="0"/>
                <a:ea typeface="ＭＳ Ｐゴシック" pitchFamily="34" charset="-128"/>
                <a:cs typeface="Arial" charset="0"/>
              </a:rPr>
              <a:t>delivery (</a:t>
            </a:r>
            <a:r>
              <a:rPr lang="en-US" sz="2000" dirty="0" smtClean="0">
                <a:latin typeface="Frutiger LT Std 45 Light" pitchFamily="34" charset="0"/>
                <a:ea typeface="ＭＳ Ｐゴシック" pitchFamily="34" charset="-128"/>
                <a:cs typeface="Arial" charset="0"/>
              </a:rPr>
              <a:t>approx. )</a:t>
            </a:r>
          </a:p>
          <a:p>
            <a:pPr eaLnBrk="1" hangingPunct="1">
              <a:lnSpc>
                <a:spcPts val="3863"/>
              </a:lnSpc>
              <a:buClr>
                <a:srgbClr val="800000"/>
              </a:buClr>
            </a:pPr>
            <a:r>
              <a:rPr lang="en-US" sz="2000" dirty="0" smtClean="0">
                <a:latin typeface="Frutiger LT Std 45 Light" pitchFamily="34" charset="0"/>
                <a:ea typeface="ＭＳ Ｐゴシック" pitchFamily="34" charset="-128"/>
                <a:cs typeface="Arial" charset="0"/>
              </a:rPr>
              <a:t>7,035 learners (20% quota refugees)</a:t>
            </a:r>
            <a:endParaRPr lang="en-US" sz="2800" dirty="0" smtClean="0">
              <a:latin typeface="Frutiger LT Std 45 Light" pitchFamily="34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ts val="3863"/>
              </a:lnSpc>
              <a:buClr>
                <a:srgbClr val="800000"/>
              </a:buClr>
            </a:pPr>
            <a:r>
              <a:rPr lang="en-US" sz="2000" dirty="0" smtClean="0">
                <a:latin typeface="Frutiger LT Std 45 Light" pitchFamily="34" charset="0"/>
                <a:ea typeface="ＭＳ Ｐゴシック" pitchFamily="34" charset="-128"/>
                <a:cs typeface="Arial" charset="0"/>
              </a:rPr>
              <a:t>2,300 volunteers</a:t>
            </a:r>
            <a:endParaRPr lang="en-US" sz="2800" dirty="0" smtClean="0">
              <a:latin typeface="Frutiger LT Std 45 Light" pitchFamily="34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ts val="3863"/>
              </a:lnSpc>
              <a:buClr>
                <a:srgbClr val="800000"/>
              </a:buClr>
            </a:pPr>
            <a:r>
              <a:rPr lang="en-US" sz="2000" dirty="0" smtClean="0">
                <a:latin typeface="Frutiger LT Std 45 Light" pitchFamily="34" charset="0"/>
                <a:ea typeface="ＭＳ Ｐゴシック" pitchFamily="34" charset="-128"/>
                <a:cs typeface="Arial" charset="0"/>
              </a:rPr>
              <a:t>700 new volunteers trained </a:t>
            </a:r>
          </a:p>
          <a:p>
            <a:pPr eaLnBrk="1" hangingPunct="1">
              <a:lnSpc>
                <a:spcPts val="3863"/>
              </a:lnSpc>
              <a:buClr>
                <a:srgbClr val="800000"/>
              </a:buClr>
            </a:pPr>
            <a:r>
              <a:rPr lang="en-US" sz="2000" dirty="0" smtClean="0">
                <a:latin typeface="Frutiger LT Std 45 Light" pitchFamily="34" charset="0"/>
                <a:ea typeface="ＭＳ Ｐゴシック" pitchFamily="34" charset="-128"/>
                <a:cs typeface="Arial" charset="0"/>
              </a:rPr>
              <a:t>310 staff including 250 teaching staff</a:t>
            </a:r>
            <a:endParaRPr lang="en-US" sz="2800" dirty="0" smtClean="0">
              <a:latin typeface="Frutiger LT Std 45 Light" pitchFamily="34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ts val="3863"/>
              </a:lnSpc>
              <a:buNone/>
            </a:pPr>
            <a:endParaRPr lang="en-US" sz="28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0243" name="Picture 4" descr="ELP_ppt_ribbon.pdf"/>
          <p:cNvPicPr preferRelativeResize="0"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19713"/>
            <a:ext cx="9144000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itle 1"/>
          <p:cNvSpPr txBox="1">
            <a:spLocks/>
          </p:cNvSpPr>
          <p:nvPr/>
        </p:nvSpPr>
        <p:spPr bwMode="auto">
          <a:xfrm>
            <a:off x="914400" y="463550"/>
            <a:ext cx="465137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 b="1" dirty="0" smtClean="0">
                <a:solidFill>
                  <a:srgbClr val="800000"/>
                </a:solidFill>
                <a:latin typeface="Arial Bold" pitchFamily="-65" charset="0"/>
                <a:cs typeface="Arial Bold" pitchFamily="-65" charset="0"/>
              </a:rPr>
              <a:t>2014 Quick stats</a:t>
            </a:r>
            <a:endParaRPr lang="en-US" sz="2800" b="1" dirty="0">
              <a:solidFill>
                <a:srgbClr val="800000"/>
              </a:solidFill>
              <a:latin typeface="Arial Bold" pitchFamily="-65" charset="0"/>
              <a:cs typeface="Arial Bold" pitchFamily="-65" charset="0"/>
            </a:endParaRPr>
          </a:p>
        </p:txBody>
      </p:sp>
      <p:pic>
        <p:nvPicPr>
          <p:cNvPr id="10246" name="Picture 8" descr="DSCF5881"/>
          <p:cNvPicPr>
            <a:picLocks noChangeAspect="1" noChangeArrowheads="1"/>
          </p:cNvPicPr>
          <p:nvPr/>
        </p:nvPicPr>
        <p:blipFill>
          <a:blip r:embed="rId5"/>
          <a:srcRect l="11905"/>
          <a:stretch>
            <a:fillRect/>
          </a:stretch>
        </p:blipFill>
        <p:spPr bwMode="auto">
          <a:xfrm>
            <a:off x="6313488" y="1004888"/>
            <a:ext cx="2206625" cy="1670050"/>
          </a:xfrm>
          <a:prstGeom prst="rect">
            <a:avLst/>
          </a:prstGeom>
          <a:noFill/>
          <a:ln w="3175">
            <a:solidFill>
              <a:srgbClr val="5F5F5F"/>
            </a:solidFill>
            <a:miter lim="800000"/>
            <a:headEnd/>
            <a:tailEnd/>
          </a:ln>
        </p:spPr>
      </p:pic>
      <p:pic>
        <p:nvPicPr>
          <p:cNvPr id="10247" name="Picture 9" descr="TW_Esol_small-139"/>
          <p:cNvPicPr>
            <a:picLocks noChangeAspect="1" noChangeArrowheads="1"/>
          </p:cNvPicPr>
          <p:nvPr/>
        </p:nvPicPr>
        <p:blipFill>
          <a:blip r:embed="rId6"/>
          <a:srcRect r="2788"/>
          <a:stretch>
            <a:fillRect/>
          </a:stretch>
        </p:blipFill>
        <p:spPr bwMode="auto">
          <a:xfrm>
            <a:off x="6296025" y="2830513"/>
            <a:ext cx="2214563" cy="1452562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419100" y="1246188"/>
            <a:ext cx="8407400" cy="4097972"/>
          </a:xfrm>
        </p:spPr>
        <p:txBody>
          <a:bodyPr lIns="0" tIns="0" rIns="0" bIns="0"/>
          <a:lstStyle/>
          <a:p>
            <a:pPr marL="609600" indent="-609600">
              <a:lnSpc>
                <a:spcPct val="150000"/>
              </a:lnSpc>
              <a:buNone/>
            </a:pPr>
            <a:r>
              <a:rPr lang="en-US" sz="2400" b="1" dirty="0" smtClean="0">
                <a:latin typeface="Frutiger LT Std 45 Light" pitchFamily="34" charset="0"/>
                <a:ea typeface="ＭＳ Ｐゴシック" pitchFamily="34" charset="-128"/>
              </a:rPr>
              <a:t>Programmes</a:t>
            </a:r>
          </a:p>
          <a:p>
            <a:pPr marL="609600" indent="-609600">
              <a:lnSpc>
                <a:spcPct val="150000"/>
              </a:lnSpc>
              <a:buFont typeface="Arial" charset="0"/>
              <a:buAutoNum type="arabicPeriod"/>
            </a:pPr>
            <a:r>
              <a:rPr lang="en-US" sz="1600" b="1" dirty="0" smtClean="0">
                <a:latin typeface="Frutiger LT Std 45 Light" pitchFamily="34" charset="0"/>
                <a:ea typeface="ＭＳ Ｐゴシック" pitchFamily="34" charset="-128"/>
              </a:rPr>
              <a:t>English Language Groups </a:t>
            </a:r>
            <a:r>
              <a:rPr lang="en-US" sz="1600" dirty="0" smtClean="0">
                <a:latin typeface="Frutiger LT Std 45 Light" pitchFamily="34" charset="0"/>
                <a:ea typeface="ＭＳ Ｐゴシック" pitchFamily="34" charset="-128"/>
              </a:rPr>
              <a:t>(community) </a:t>
            </a:r>
            <a:r>
              <a:rPr lang="en-US" sz="1600" dirty="0" smtClean="0">
                <a:latin typeface="Frutiger LT Std 45 Light" pitchFamily="34" charset="0"/>
                <a:ea typeface="ＭＳ Ｐゴシック" pitchFamily="34" charset="-128"/>
              </a:rPr>
              <a:t>2 - 4 </a:t>
            </a:r>
            <a:r>
              <a:rPr lang="en-US" sz="1600" dirty="0" smtClean="0">
                <a:latin typeface="Frutiger LT Std 45 Light" pitchFamily="34" charset="0"/>
                <a:ea typeface="ＭＳ Ｐゴシック" pitchFamily="34" charset="-128"/>
              </a:rPr>
              <a:t>hours per week</a:t>
            </a:r>
          </a:p>
          <a:p>
            <a:pPr marL="609600" indent="-609600">
              <a:lnSpc>
                <a:spcPct val="150000"/>
              </a:lnSpc>
              <a:buFont typeface="Arial" charset="0"/>
              <a:buAutoNum type="arabicPeriod"/>
            </a:pPr>
            <a:r>
              <a:rPr lang="en-US" sz="1600" b="1" dirty="0" smtClean="0">
                <a:latin typeface="Frutiger LT Std 45 Light" pitchFamily="34" charset="0"/>
                <a:ea typeface="ＭＳ Ｐゴシック" pitchFamily="34" charset="-128"/>
              </a:rPr>
              <a:t>ESOL Home Tutoring</a:t>
            </a:r>
            <a:r>
              <a:rPr lang="en-US" sz="1600" dirty="0" smtClean="0">
                <a:latin typeface="Frutiger LT Std 45 Light" pitchFamily="34" charset="0"/>
                <a:ea typeface="ＭＳ Ｐゴシック" pitchFamily="34" charset="-128"/>
              </a:rPr>
              <a:t> 1 - 2 hours per week</a:t>
            </a:r>
          </a:p>
          <a:p>
            <a:pPr marL="609600" indent="-609600">
              <a:lnSpc>
                <a:spcPct val="150000"/>
              </a:lnSpc>
              <a:buFont typeface="Arial" charset="0"/>
              <a:buAutoNum type="arabicPeriod"/>
            </a:pPr>
            <a:r>
              <a:rPr lang="en-US" sz="1600" b="1" dirty="0" smtClean="0">
                <a:latin typeface="Frutiger LT Std 45 Light" pitchFamily="34" charset="0"/>
                <a:ea typeface="ＭＳ Ｐゴシック" pitchFamily="34" charset="-128"/>
              </a:rPr>
              <a:t>ESOL-Literacy Groups </a:t>
            </a:r>
            <a:r>
              <a:rPr lang="en-US" sz="1600" dirty="0" smtClean="0">
                <a:latin typeface="Frutiger LT Std 45 Light" pitchFamily="34" charset="0"/>
                <a:ea typeface="ＭＳ Ｐゴシック" pitchFamily="34" charset="-128"/>
              </a:rPr>
              <a:t>4 hours per week</a:t>
            </a:r>
          </a:p>
          <a:p>
            <a:pPr marL="609600" indent="-609600">
              <a:lnSpc>
                <a:spcPct val="150000"/>
              </a:lnSpc>
              <a:buFont typeface="Arial" charset="0"/>
              <a:buAutoNum type="arabicPeriod"/>
            </a:pPr>
            <a:r>
              <a:rPr lang="en-US" sz="1600" b="1" dirty="0" smtClean="0">
                <a:latin typeface="Frutiger LT Std 45 Light" pitchFamily="34" charset="0"/>
                <a:ea typeface="ＭＳ Ｐゴシック" pitchFamily="34" charset="-128"/>
              </a:rPr>
              <a:t>ESOL-Literacy Classes </a:t>
            </a:r>
            <a:r>
              <a:rPr lang="en-US" sz="1600" dirty="0" smtClean="0">
                <a:latin typeface="Frutiger LT Std 45 Light" pitchFamily="34" charset="0"/>
                <a:ea typeface="ＭＳ Ｐゴシック" pitchFamily="34" charset="-128"/>
              </a:rPr>
              <a:t>10 hours per </a:t>
            </a:r>
            <a:r>
              <a:rPr lang="en-US" sz="1600" dirty="0" smtClean="0">
                <a:latin typeface="Frutiger LT Std 45 Light" pitchFamily="34" charset="0"/>
                <a:ea typeface="ＭＳ Ｐゴシック" pitchFamily="34" charset="-128"/>
              </a:rPr>
              <a:t>week</a:t>
            </a:r>
          </a:p>
          <a:p>
            <a:pPr marL="609600" indent="-609600">
              <a:lnSpc>
                <a:spcPct val="150000"/>
              </a:lnSpc>
              <a:buFont typeface="Arial" charset="0"/>
              <a:buAutoNum type="arabicPeriod"/>
            </a:pPr>
            <a:r>
              <a:rPr lang="en-US" sz="1600" b="1" dirty="0" smtClean="0">
                <a:latin typeface="Frutiger LT Std 45 Light" pitchFamily="34" charset="0"/>
                <a:ea typeface="ＭＳ Ｐゴシック" pitchFamily="34" charset="-128"/>
              </a:rPr>
              <a:t>ESOL Intensive Classes </a:t>
            </a:r>
            <a:r>
              <a:rPr lang="en-US" sz="1600" dirty="0" smtClean="0">
                <a:latin typeface="Frutiger LT Std 45 Light" pitchFamily="34" charset="0"/>
                <a:ea typeface="ＭＳ Ｐゴシック" pitchFamily="34" charset="-128"/>
              </a:rPr>
              <a:t>250 hours over 6 months</a:t>
            </a:r>
          </a:p>
          <a:p>
            <a:pPr marL="609600" indent="-609600">
              <a:lnSpc>
                <a:spcPct val="150000"/>
              </a:lnSpc>
              <a:buFont typeface="Arial" charset="0"/>
              <a:buAutoNum type="arabicPeriod"/>
            </a:pPr>
            <a:r>
              <a:rPr lang="en-US" sz="1600" b="1" dirty="0" smtClean="0">
                <a:latin typeface="Frutiger LT Std 45 Light" pitchFamily="34" charset="0"/>
                <a:ea typeface="ＭＳ Ｐゴシック" pitchFamily="34" charset="-128"/>
              </a:rPr>
              <a:t>New Zealand Certificate in English Language Level </a:t>
            </a:r>
            <a:r>
              <a:rPr lang="en-US" sz="1600" dirty="0" smtClean="0">
                <a:latin typeface="Frutiger LT Std 45 Light" pitchFamily="34" charset="0"/>
                <a:ea typeface="ＭＳ Ｐゴシック" pitchFamily="34" charset="-128"/>
              </a:rPr>
              <a:t>1 (small number of programmes)</a:t>
            </a:r>
            <a:endParaRPr lang="en-US" sz="1600" dirty="0" smtClean="0">
              <a:latin typeface="Frutiger LT Std 45 Light" pitchFamily="34" charset="0"/>
              <a:ea typeface="ＭＳ Ｐゴシック" pitchFamily="34" charset="-128"/>
            </a:endParaRPr>
          </a:p>
          <a:p>
            <a:pPr marL="609600" indent="-609600">
              <a:lnSpc>
                <a:spcPct val="150000"/>
              </a:lnSpc>
              <a:buFont typeface="Arial" charset="0"/>
              <a:buAutoNum type="arabicPeriod"/>
            </a:pPr>
            <a:r>
              <a:rPr lang="en-US" sz="1600" b="1" dirty="0" smtClean="0">
                <a:latin typeface="Frutiger LT Std 45 Light" pitchFamily="34" charset="0"/>
                <a:ea typeface="ＭＳ Ｐゴシック" pitchFamily="34" charset="-128"/>
              </a:rPr>
              <a:t>English for Employees </a:t>
            </a:r>
            <a:r>
              <a:rPr lang="en-US" sz="1600" dirty="0" smtClean="0">
                <a:latin typeface="Frutiger LT Std 45 Light" pitchFamily="34" charset="0"/>
                <a:ea typeface="ＭＳ Ｐゴシック" pitchFamily="34" charset="-128"/>
              </a:rPr>
              <a:t>25 hours</a:t>
            </a:r>
          </a:p>
          <a:p>
            <a:pPr marL="609600" indent="-609600">
              <a:lnSpc>
                <a:spcPct val="150000"/>
              </a:lnSpc>
              <a:buFont typeface="Arial" charset="0"/>
              <a:buAutoNum type="arabicPeriod"/>
            </a:pPr>
            <a:r>
              <a:rPr lang="en-US" sz="1600" b="1" dirty="0" smtClean="0">
                <a:latin typeface="Frutiger LT Std 45 Light" pitchFamily="34" charset="0"/>
                <a:ea typeface="ＭＳ Ｐゴシック" pitchFamily="34" charset="-128"/>
              </a:rPr>
              <a:t>English for Migrants </a:t>
            </a:r>
            <a:r>
              <a:rPr lang="en-US" sz="1600" dirty="0" smtClean="0">
                <a:latin typeface="Frutiger LT Std 45 Light" pitchFamily="34" charset="0"/>
                <a:ea typeface="ＭＳ Ｐゴシック" pitchFamily="34" charset="-128"/>
              </a:rPr>
              <a:t>pre-paid tuition programme</a:t>
            </a:r>
          </a:p>
          <a:p>
            <a:pPr marL="609600" indent="-609600">
              <a:lnSpc>
                <a:spcPct val="150000"/>
              </a:lnSpc>
              <a:buFont typeface="Arial" charset="0"/>
              <a:buAutoNum type="arabicPeriod"/>
            </a:pPr>
            <a:r>
              <a:rPr lang="en-US" sz="1600" b="1" dirty="0" smtClean="0">
                <a:latin typeface="Frutiger LT Std 45 Light" pitchFamily="34" charset="0"/>
                <a:ea typeface="ＭＳ Ｐゴシック" pitchFamily="34" charset="-128"/>
              </a:rPr>
              <a:t>Certificate in ESOL Home Tutoring</a:t>
            </a:r>
            <a:r>
              <a:rPr lang="en-US" sz="1600" dirty="0" smtClean="0">
                <a:latin typeface="Frutiger LT Std 45 Light" pitchFamily="34" charset="0"/>
                <a:ea typeface="ＭＳ Ｐゴシック" pitchFamily="34" charset="-128"/>
              </a:rPr>
              <a:t> 20 </a:t>
            </a:r>
            <a:r>
              <a:rPr lang="en-US" sz="1600" dirty="0">
                <a:latin typeface="Frutiger LT Std 45 Light" pitchFamily="34" charset="0"/>
                <a:ea typeface="ＭＳ Ｐゴシック" pitchFamily="34" charset="-128"/>
              </a:rPr>
              <a:t>hours study to train </a:t>
            </a:r>
            <a:r>
              <a:rPr lang="en-US" sz="1600" dirty="0" smtClean="0">
                <a:latin typeface="Frutiger LT Std 45 Light" pitchFamily="34" charset="0"/>
                <a:ea typeface="ＭＳ Ｐゴシック" pitchFamily="34" charset="-128"/>
              </a:rPr>
              <a:t>volunteers (NZQA certificate) </a:t>
            </a:r>
            <a:endParaRPr lang="en-US" sz="1600" dirty="0" smtClean="0">
              <a:latin typeface="Arial" charset="0"/>
              <a:ea typeface="ＭＳ Ｐゴシック" pitchFamily="34" charset="-128"/>
            </a:endParaRPr>
          </a:p>
          <a:p>
            <a:pPr marL="609600" indent="-609600">
              <a:lnSpc>
                <a:spcPct val="150000"/>
              </a:lnSpc>
              <a:buFont typeface="Arial" charset="0"/>
              <a:buNone/>
            </a:pPr>
            <a:endParaRPr lang="en-US" sz="1400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268" name="Title 1"/>
          <p:cNvSpPr txBox="1">
            <a:spLocks/>
          </p:cNvSpPr>
          <p:nvPr/>
        </p:nvSpPr>
        <p:spPr bwMode="auto">
          <a:xfrm>
            <a:off x="652462" y="425450"/>
            <a:ext cx="797083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 b="1" dirty="0" smtClean="0">
                <a:solidFill>
                  <a:srgbClr val="800000"/>
                </a:solidFill>
                <a:latin typeface="Arial Bold" pitchFamily="-65" charset="0"/>
                <a:cs typeface="Arial Bold" pitchFamily="-65" charset="0"/>
              </a:rPr>
              <a:t>ELPNZ’s government-funded </a:t>
            </a:r>
            <a:r>
              <a:rPr lang="en-US" sz="2800" b="1" dirty="0" smtClean="0">
                <a:solidFill>
                  <a:srgbClr val="800000"/>
                </a:solidFill>
                <a:latin typeface="Arial Bold" pitchFamily="-65" charset="0"/>
                <a:cs typeface="Arial Bold" pitchFamily="-65" charset="0"/>
              </a:rPr>
              <a:t>programmes</a:t>
            </a:r>
            <a:endParaRPr lang="en-US" sz="2800" b="1" dirty="0">
              <a:solidFill>
                <a:srgbClr val="800000"/>
              </a:solidFill>
              <a:latin typeface="Arial Bold" pitchFamily="-65" charset="0"/>
              <a:cs typeface="Arial Bold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419100" y="1042988"/>
            <a:ext cx="8407400" cy="4097972"/>
          </a:xfrm>
        </p:spPr>
        <p:txBody>
          <a:bodyPr lIns="0" tIns="0" rIns="0" bIns="0"/>
          <a:lstStyle/>
          <a:p>
            <a:pPr marL="177800" indent="-177800">
              <a:lnSpc>
                <a:spcPct val="150000"/>
              </a:lnSpc>
            </a:pPr>
            <a:r>
              <a:rPr lang="en-US" sz="1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Resource sharing: </a:t>
            </a: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access to/sharing venues, clients, staff or volunteers, cultural knowledge, new ideas or expertise</a:t>
            </a:r>
          </a:p>
          <a:p>
            <a:pPr marL="177800" indent="-177800">
              <a:lnSpc>
                <a:spcPct val="150000"/>
              </a:lnSpc>
            </a:pPr>
            <a:r>
              <a:rPr lang="en-US" sz="1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Information and referrals: </a:t>
            </a: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sharing what is going on, promoting each other’s services or shared goals in public forums, referring clients, sharing expertise </a:t>
            </a:r>
          </a:p>
          <a:p>
            <a:pPr marL="177800" indent="-177800">
              <a:lnSpc>
                <a:spcPct val="150000"/>
              </a:lnSpc>
            </a:pPr>
            <a:r>
              <a:rPr lang="en-US" sz="1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Providing references/letters of support: </a:t>
            </a: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e.g. for funding applications</a:t>
            </a:r>
          </a:p>
          <a:p>
            <a:pPr marL="177800" indent="-177800">
              <a:lnSpc>
                <a:spcPct val="150000"/>
              </a:lnSpc>
            </a:pPr>
            <a:r>
              <a:rPr lang="en-US" sz="1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Input to external evaluation and review </a:t>
            </a: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(e.g. if an organisation is being evaluated providing input as an external stakeholder to that process) </a:t>
            </a:r>
          </a:p>
          <a:p>
            <a:pPr marL="177800" indent="-177800">
              <a:lnSpc>
                <a:spcPct val="150000"/>
              </a:lnSpc>
            </a:pPr>
            <a:r>
              <a:rPr lang="en-US" sz="1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Shared service or event: </a:t>
            </a: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e.g. professional speaking course in Southland where ELP provides teachers and expertise, local multicultural council provides advertising (clients) and venue.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ESSENTIAL that collaboration/partnership is </a:t>
            </a:r>
            <a:r>
              <a:rPr lang="en-US" sz="2000" b="1" dirty="0" smtClean="0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genuine.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Let’s not say we are in partnership if all we are doing is networking/being supportive of each other. </a:t>
            </a:r>
            <a:endParaRPr lang="en-US" sz="16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268" name="Title 1"/>
          <p:cNvSpPr txBox="1">
            <a:spLocks/>
          </p:cNvSpPr>
          <p:nvPr/>
        </p:nvSpPr>
        <p:spPr bwMode="auto">
          <a:xfrm>
            <a:off x="584200" y="425450"/>
            <a:ext cx="8242299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 b="1" dirty="0" smtClean="0">
                <a:solidFill>
                  <a:srgbClr val="800000"/>
                </a:solidFill>
                <a:latin typeface="Arial Bold" pitchFamily="-65" charset="0"/>
                <a:cs typeface="Arial Bold" pitchFamily="-65" charset="0"/>
              </a:rPr>
              <a:t>What is meant by collaboration or partnership?</a:t>
            </a:r>
            <a:endParaRPr lang="en-N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600074" y="1246188"/>
            <a:ext cx="8226426" cy="4097972"/>
          </a:xfrm>
        </p:spPr>
        <p:txBody>
          <a:bodyPr lIns="0" tIns="0" rIns="0" bIns="0"/>
          <a:lstStyle/>
          <a:p>
            <a:pPr marL="266700" indent="-266700">
              <a:lnSpc>
                <a:spcPct val="150000"/>
              </a:lnSpc>
            </a:pP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Importance of national NGOs holding relationships at national </a:t>
            </a:r>
            <a:r>
              <a:rPr lang="en-US" sz="1800" u="sng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and</a:t>
            </a: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local levels:</a:t>
            </a:r>
          </a:p>
          <a:p>
            <a:pPr marL="666750" lvl="1" indent="-266700">
              <a:lnSpc>
                <a:spcPct val="150000"/>
              </a:lnSpc>
            </a:pP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National strategic relationships </a:t>
            </a: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– regular meeting and information sharing at leadership level (strategic)</a:t>
            </a:r>
          </a:p>
          <a:p>
            <a:pPr marL="666750" lvl="1" indent="-266700">
              <a:lnSpc>
                <a:spcPct val="150000"/>
              </a:lnSpc>
            </a:pP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Local relationships – local providers working at local level meeting and sharing information that address local needs</a:t>
            </a:r>
          </a:p>
          <a:p>
            <a:pPr marL="266700" indent="-266700">
              <a:lnSpc>
                <a:spcPct val="150000"/>
              </a:lnSpc>
            </a:pP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Supporting each other’s work nationally and locally: funding applications, service development, information sharing, positive promotion of each other’s services, choosing not to compete</a:t>
            </a:r>
          </a:p>
          <a:p>
            <a:pPr marL="266700" indent="-266700">
              <a:lnSpc>
                <a:spcPct val="150000"/>
              </a:lnSpc>
            </a:pP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Facilitate national discussions between their local ‘members’ or ‘branches’; this meeting is an example of that</a:t>
            </a:r>
          </a:p>
          <a:p>
            <a:pPr marL="266700" indent="-266700">
              <a:lnSpc>
                <a:spcPct val="150000"/>
              </a:lnSpc>
            </a:pP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National support for local initiatives if this is needed or national support for implementing a partnership in multiple places</a:t>
            </a:r>
            <a:endParaRPr lang="en-US" sz="1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268" name="Title 1"/>
          <p:cNvSpPr txBox="1">
            <a:spLocks/>
          </p:cNvSpPr>
          <p:nvPr/>
        </p:nvSpPr>
        <p:spPr bwMode="auto">
          <a:xfrm>
            <a:off x="652462" y="425450"/>
            <a:ext cx="797083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 b="1" dirty="0" smtClean="0">
                <a:solidFill>
                  <a:srgbClr val="800000"/>
                </a:solidFill>
                <a:latin typeface="Arial Bold" pitchFamily="-65" charset="0"/>
                <a:cs typeface="Arial Bold" pitchFamily="-65" charset="0"/>
              </a:rPr>
              <a:t>How can national NGOs facilitate collaboration and partnership in regions?</a:t>
            </a:r>
            <a:endParaRPr lang="en-N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Pppt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ELPppt09</Template>
  <TotalTime>2387</TotalTime>
  <Words>709</Words>
  <Application>Microsoft Office PowerPoint</Application>
  <PresentationFormat>On-screen Show (4:3)</PresentationFormat>
  <Paragraphs>68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ELPppt09</vt:lpstr>
      <vt:lpstr>Slide 1</vt:lpstr>
      <vt:lpstr>Our vision: “That refugees and migrants …</vt:lpstr>
      <vt:lpstr>We believe that language is KEY</vt:lpstr>
      <vt:lpstr>ELP teaches English so learners can …</vt:lpstr>
      <vt:lpstr>Slide 5</vt:lpstr>
      <vt:lpstr>Slide 6</vt:lpstr>
      <vt:lpstr>Slide 7</vt:lpstr>
      <vt:lpstr>Slide 8</vt:lpstr>
      <vt:lpstr>Slide 9</vt:lpstr>
      <vt:lpstr>Slide 10</vt:lpstr>
    </vt:vector>
  </TitlesOfParts>
  <Company>ESOL Home Tutors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TEXT</dc:title>
  <dc:creator>Grace Bassett</dc:creator>
  <cp:lastModifiedBy>nicola</cp:lastModifiedBy>
  <cp:revision>283</cp:revision>
  <dcterms:created xsi:type="dcterms:W3CDTF">2009-05-19T02:56:53Z</dcterms:created>
  <dcterms:modified xsi:type="dcterms:W3CDTF">2015-08-13T08:51:32Z</dcterms:modified>
</cp:coreProperties>
</file>