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77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65126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811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9148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911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8965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30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4055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72015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20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8759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744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C9BC6D26-AE9A-44FC-9F0A-3EE02EB03641}" type="datetimeFigureOut">
              <a:rPr lang="en-NZ" smtClean="0"/>
              <a:t>8/12/2022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91049B28-D8C5-4927-AE98-09D1406824C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6740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D93DC-54AF-D3B8-DBCE-85FD69D99E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NZ" sz="3600" b="1" dirty="0"/>
              <a:t>Prevention of Occupational Illness in NZ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8915DD-CF24-6443-9B31-1626379456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 dirty="0"/>
          </a:p>
          <a:p>
            <a:r>
              <a:rPr lang="en-NZ" dirty="0"/>
              <a:t>Dr Chris Walls  </a:t>
            </a:r>
          </a:p>
          <a:p>
            <a:r>
              <a:rPr lang="en-NZ" dirty="0"/>
              <a:t>Occupational Physician, Auckland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4E01C75-2CCD-9D49-4F16-E0AE33004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8" y="5736068"/>
            <a:ext cx="2409825" cy="723900"/>
          </a:xfrm>
          <a:prstGeom prst="rect">
            <a:avLst/>
          </a:prstGeom>
        </p:spPr>
      </p:pic>
      <p:pic>
        <p:nvPicPr>
          <p:cNvPr id="6" name="Picture 5" descr="A white house with a red door&#10;&#10;Description automatically generated with medium confidence">
            <a:extLst>
              <a:ext uri="{FF2B5EF4-FFF2-40B4-BE49-F238E27FC236}">
                <a16:creationId xmlns:a16="http://schemas.microsoft.com/office/drawing/2014/main" id="{79B00C19-6C62-420A-D7F0-5B192432F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679" y="5736068"/>
            <a:ext cx="9652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2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DBA3C-E6F9-2409-942A-770527B4B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/>
              <a:t>Occupational Medicine in NZ in </a:t>
            </a:r>
            <a:r>
              <a:rPr lang="en-NZ" sz="4000" b="1" dirty="0"/>
              <a:t>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D6075-C749-4B94-4949-D9DE06627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sz="2400" b="1" dirty="0"/>
              <a:t>Small Speciality or GP special interest group</a:t>
            </a:r>
          </a:p>
          <a:p>
            <a:r>
              <a:rPr lang="en-NZ" sz="2400" b="1" dirty="0"/>
              <a:t>Survival of discipline at risk</a:t>
            </a:r>
          </a:p>
          <a:p>
            <a:pPr lvl="1"/>
            <a:r>
              <a:rPr lang="en-NZ" sz="2000" b="1" dirty="0"/>
              <a:t>no official training posts, industry not supportive of training, Government hostile, no training budget</a:t>
            </a:r>
          </a:p>
          <a:p>
            <a:pPr lvl="1"/>
            <a:r>
              <a:rPr lang="en-NZ" sz="2000" b="1" dirty="0"/>
              <a:t>Main source of new physicians is importing from UK, those physicians take some time to understand the nuances of ACC etc</a:t>
            </a:r>
          </a:p>
          <a:p>
            <a:r>
              <a:rPr lang="en-NZ" sz="2400" b="1" dirty="0"/>
              <a:t>Unusual now to run clinics at the workface/ site</a:t>
            </a:r>
          </a:p>
          <a:p>
            <a:r>
              <a:rPr lang="en-NZ" sz="2400" b="1" dirty="0"/>
              <a:t>Even more unusual to liaise with other OH&amp;S professionals (e.g. Occupational Hygienists)</a:t>
            </a:r>
          </a:p>
          <a:p>
            <a:r>
              <a:rPr lang="en-NZ" sz="2400" b="1" dirty="0"/>
              <a:t>Most Occupational Medicine is done unknowingly by the GP practising in the country areas or in the industrial areas of NZ cities</a:t>
            </a:r>
          </a:p>
        </p:txBody>
      </p:sp>
    </p:spTree>
    <p:extLst>
      <p:ext uri="{BB962C8B-B14F-4D97-AF65-F5344CB8AC3E}">
        <p14:creationId xmlns:p14="http://schemas.microsoft.com/office/powerpoint/2010/main" val="237703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6D065-FAF0-9B50-1B87-FA17C967A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Occupational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FCDD0-669E-225F-8EC1-5FEEFFD9A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b="1" dirty="0"/>
              <a:t>Why is it important to recognise ?</a:t>
            </a:r>
          </a:p>
          <a:p>
            <a:pPr lvl="1"/>
            <a:r>
              <a:rPr lang="en-NZ" sz="2000" b="1" dirty="0"/>
              <a:t>Affects the “healthy worker” and converts a pillar of society into an unwell person, often on some sort of benefit</a:t>
            </a:r>
          </a:p>
          <a:p>
            <a:pPr lvl="2"/>
            <a:r>
              <a:rPr lang="en-NZ" sz="1600" b="1" dirty="0"/>
              <a:t>Obvious costs to the health and welfare systems</a:t>
            </a:r>
          </a:p>
          <a:p>
            <a:pPr lvl="1"/>
            <a:r>
              <a:rPr lang="en-NZ" sz="2000" b="1" dirty="0"/>
              <a:t>Illness wont improve (usually) while exposure continues</a:t>
            </a:r>
          </a:p>
          <a:p>
            <a:pPr lvl="1"/>
            <a:r>
              <a:rPr lang="en-NZ" sz="2000" b="1" dirty="0"/>
              <a:t>Prevention should lead to corrective measures to control exposures and in turn protect other workers</a:t>
            </a:r>
          </a:p>
          <a:p>
            <a:pPr lvl="1"/>
            <a:r>
              <a:rPr lang="en-NZ" sz="2000" b="1" dirty="0"/>
              <a:t>Unwell person off work compounds skill shortages	</a:t>
            </a:r>
          </a:p>
          <a:p>
            <a:r>
              <a:rPr lang="en-NZ" sz="2400" b="1" dirty="0"/>
              <a:t>Need greater awareness (of a possible occupational influence) at all levels of health system</a:t>
            </a:r>
          </a:p>
          <a:p>
            <a:pPr lvl="1"/>
            <a:r>
              <a:rPr lang="en-NZ" sz="2200" b="1" dirty="0"/>
              <a:t>E.g. COVID response dictated by people operating at times outside their areas of expertise</a:t>
            </a:r>
          </a:p>
        </p:txBody>
      </p:sp>
    </p:spTree>
    <p:extLst>
      <p:ext uri="{BB962C8B-B14F-4D97-AF65-F5344CB8AC3E}">
        <p14:creationId xmlns:p14="http://schemas.microsoft.com/office/powerpoint/2010/main" val="4162968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154EC-B9C4-B0DB-C0E8-4C8B78FFE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Prevention – what is needed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A101F-51C4-9815-194A-45076A0ED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b="1" dirty="0"/>
              <a:t>Readily available medical knowledge coupled with common sense</a:t>
            </a:r>
          </a:p>
          <a:p>
            <a:r>
              <a:rPr lang="en-NZ" sz="2400" b="1" dirty="0"/>
              <a:t>Employer and employee co-operation and intervention</a:t>
            </a:r>
          </a:p>
          <a:p>
            <a:pPr lvl="1"/>
            <a:r>
              <a:rPr lang="en-NZ" sz="2000" b="1" dirty="0"/>
              <a:t>The ACC accredited employer programme can produce stereotypic responses to some conditions without adequate consideration of the full information</a:t>
            </a:r>
          </a:p>
          <a:p>
            <a:r>
              <a:rPr lang="en-NZ" sz="2400" b="1" dirty="0"/>
              <a:t>Medical awareness</a:t>
            </a:r>
          </a:p>
          <a:p>
            <a:pPr lvl="1"/>
            <a:r>
              <a:rPr lang="en-NZ" sz="2000" b="1" dirty="0"/>
              <a:t>Informed General Practitioners</a:t>
            </a:r>
          </a:p>
          <a:p>
            <a:pPr lvl="1"/>
            <a:r>
              <a:rPr lang="en-NZ" sz="2000" b="1" dirty="0"/>
              <a:t>Active training scheme</a:t>
            </a:r>
          </a:p>
          <a:p>
            <a:r>
              <a:rPr lang="en-NZ" sz="2400" b="1" dirty="0"/>
              <a:t>Government agency involvement/ commitment</a:t>
            </a:r>
          </a:p>
          <a:p>
            <a:pPr lvl="1"/>
            <a:r>
              <a:rPr lang="en-NZ" sz="2000" b="1" dirty="0"/>
              <a:t>Practical Information to employers and employees</a:t>
            </a:r>
          </a:p>
          <a:p>
            <a:pPr lvl="1"/>
            <a:r>
              <a:rPr lang="en-NZ" sz="2000" b="1" dirty="0"/>
              <a:t>Enforcement for identified at risk industries or failures of management</a:t>
            </a:r>
          </a:p>
        </p:txBody>
      </p:sp>
    </p:spTree>
    <p:extLst>
      <p:ext uri="{BB962C8B-B14F-4D97-AF65-F5344CB8AC3E}">
        <p14:creationId xmlns:p14="http://schemas.microsoft.com/office/powerpoint/2010/main" val="1615976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778EB-C91D-16E7-3AB7-FE9512D6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/>
              <a:t>Occupational Medical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94C81-8DFC-5EF5-2A1E-DAD12C277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A rather scruffy 40 year old was admitted to hospital with sudden and severe heart failure </a:t>
            </a:r>
            <a:r>
              <a:rPr lang="mr-IN" sz="2400" b="1" dirty="0"/>
              <a:t>–</a:t>
            </a:r>
            <a:r>
              <a:rPr lang="en-US" sz="2400" b="1" dirty="0"/>
              <a:t> “white lung”  (profound congestive heart failure) which resolved after 4 days </a:t>
            </a:r>
          </a:p>
          <a:p>
            <a:pPr lvl="1"/>
            <a:r>
              <a:rPr lang="en-US" sz="2200" b="1" dirty="0"/>
              <a:t>His life was despaired of in the initial stages of his admission</a:t>
            </a:r>
            <a:endParaRPr lang="en-US" sz="2600" b="1" dirty="0"/>
          </a:p>
          <a:p>
            <a:pPr lvl="1"/>
            <a:r>
              <a:rPr lang="en-US" b="1" dirty="0"/>
              <a:t>No cause was found</a:t>
            </a:r>
          </a:p>
          <a:p>
            <a:pPr lvl="1"/>
            <a:r>
              <a:rPr lang="en-US" b="1" dirty="0"/>
              <a:t>The gentleman blames the “smoke” at his work</a:t>
            </a:r>
          </a:p>
          <a:p>
            <a:pPr lvl="1"/>
            <a:r>
              <a:rPr lang="en-US" b="1" dirty="0"/>
              <a:t>His boss offers the opinion that it is the cocaine the worker uses</a:t>
            </a:r>
          </a:p>
          <a:p>
            <a:pPr lvl="1"/>
            <a:r>
              <a:rPr lang="en-US" b="1" dirty="0"/>
              <a:t>The other staff blame the dodgy lunches that are provided</a:t>
            </a:r>
          </a:p>
          <a:p>
            <a:pPr lvl="2"/>
            <a:r>
              <a:rPr lang="en-US" b="1" dirty="0"/>
              <a:t>You are asked to investigate and comment and so visit the worksite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49369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E415A-6783-35AA-ABE0-82A89A940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/>
              <a:t>The Workplace</a:t>
            </a:r>
          </a:p>
        </p:txBody>
      </p:sp>
      <p:pic>
        <p:nvPicPr>
          <p:cNvPr id="4" name="Content Placeholder 7" descr="f83R1.jpg">
            <a:extLst>
              <a:ext uri="{FF2B5EF4-FFF2-40B4-BE49-F238E27FC236}">
                <a16:creationId xmlns:a16="http://schemas.microsoft.com/office/drawing/2014/main" id="{FF7E5976-E52E-244F-1281-81699BAE4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17" y="2011363"/>
            <a:ext cx="8361579" cy="4206875"/>
          </a:xfrm>
        </p:spPr>
      </p:pic>
    </p:spTree>
    <p:extLst>
      <p:ext uri="{BB962C8B-B14F-4D97-AF65-F5344CB8AC3E}">
        <p14:creationId xmlns:p14="http://schemas.microsoft.com/office/powerpoint/2010/main" val="2887618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73343-2DEB-B5D0-F8F5-752811852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The Occupation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AA799-6C36-716D-11E3-7BE691F12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The man works as a “camera grip” on a film set in </a:t>
            </a:r>
            <a:r>
              <a:rPr lang="en-US" b="1" dirty="0"/>
              <a:t>W</a:t>
            </a:r>
            <a:r>
              <a:rPr lang="en-US" sz="2800" b="1" dirty="0"/>
              <a:t>est Auckland</a:t>
            </a:r>
          </a:p>
          <a:p>
            <a:pPr lvl="1"/>
            <a:r>
              <a:rPr lang="en-US" sz="2400" b="1" dirty="0"/>
              <a:t>This involves assisting positioning cameras, assisting the cameraman, preparing sets, cleaning up and general duties on the set.</a:t>
            </a:r>
          </a:p>
          <a:p>
            <a:pPr lvl="1"/>
            <a:r>
              <a:rPr lang="en-US" sz="2400" b="1" dirty="0"/>
              <a:t>Once film production starts the crews work long days and all the days of the week</a:t>
            </a:r>
          </a:p>
          <a:p>
            <a:pPr lvl="1"/>
            <a:r>
              <a:rPr lang="en-US" sz="2400" b="1" dirty="0"/>
              <a:t>The “smoke” is artificial smoke/ fog for scenes</a:t>
            </a:r>
          </a:p>
          <a:p>
            <a:pPr lvl="2"/>
            <a:r>
              <a:rPr lang="en-US" sz="2000" b="1" dirty="0"/>
              <a:t>The MSDS (Material Safety Data Sheet)  shows this as Monopropylene Glycol &amp; Triethylene Glycol mixed with water</a:t>
            </a:r>
          </a:p>
          <a:p>
            <a:pPr lvl="3"/>
            <a:r>
              <a:rPr lang="en-US" b="1" dirty="0"/>
              <a:t>This is approved for use in the USA by the American Actor’s Union (Actors Equity Association) so unlikely to be hazardous</a:t>
            </a:r>
          </a:p>
        </p:txBody>
      </p:sp>
    </p:spTree>
    <p:extLst>
      <p:ext uri="{BB962C8B-B14F-4D97-AF65-F5344CB8AC3E}">
        <p14:creationId xmlns:p14="http://schemas.microsoft.com/office/powerpoint/2010/main" val="1414809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A477-010B-B4E1-A1E2-494CA6EBA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The illness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6E29B-F25A-F510-3041-ADDF3B6AF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Three or four episodes of respiratory embarrassment (wheeze, cough) over the year of filming, random, each more severe than the last, increasingly associated with shortness of breath</a:t>
            </a:r>
          </a:p>
          <a:p>
            <a:pPr lvl="1"/>
            <a:r>
              <a:rPr lang="en-US" sz="2400" b="1" dirty="0"/>
              <a:t>His doctors described these episodes as: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i="1" dirty="0"/>
              <a:t>Cold </a:t>
            </a:r>
            <a:r>
              <a:rPr lang="en-US" sz="2000" b="1" dirty="0"/>
              <a:t>then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000" b="1" i="1" dirty="0"/>
              <a:t>Severe cold </a:t>
            </a:r>
            <a:r>
              <a:rPr lang="en-US" sz="2000" b="1" dirty="0"/>
              <a:t>then</a:t>
            </a:r>
            <a:endParaRPr lang="en-US" sz="2000" b="1" i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2000" b="1" i="1" dirty="0"/>
              <a:t>Asthma </a:t>
            </a:r>
            <a:r>
              <a:rPr lang="en-US" sz="2000" b="1" dirty="0"/>
              <a:t>then</a:t>
            </a:r>
            <a:endParaRPr lang="en-US" sz="2000" b="1" i="1" dirty="0"/>
          </a:p>
          <a:p>
            <a:pPr marL="1371600" lvl="2" indent="-457200">
              <a:buFont typeface="+mj-lt"/>
              <a:buAutoNum type="arabicPeriod"/>
            </a:pPr>
            <a:r>
              <a:rPr lang="en-US" sz="2000" b="1" i="1" dirty="0"/>
              <a:t>Needs admission at once</a:t>
            </a:r>
          </a:p>
          <a:p>
            <a:pPr lvl="3"/>
            <a:r>
              <a:rPr lang="en-US" sz="1600" b="1" dirty="0"/>
              <a:t>(an irregular medical verb ?)</a:t>
            </a:r>
          </a:p>
          <a:p>
            <a:pPr lvl="1"/>
            <a:r>
              <a:rPr lang="en-US" b="1" dirty="0"/>
              <a:t>Thinks he might have started to react to </a:t>
            </a:r>
            <a:r>
              <a:rPr lang="en-US" b="1" dirty="0" err="1"/>
              <a:t>flatmate’s</a:t>
            </a:r>
            <a:r>
              <a:rPr lang="en-US" b="1" dirty="0"/>
              <a:t> </a:t>
            </a:r>
            <a:r>
              <a:rPr lang="en-US" b="1" dirty="0" err="1"/>
              <a:t>potplants</a:t>
            </a:r>
            <a:r>
              <a:rPr lang="en-US" b="1" dirty="0"/>
              <a:t> getting wheezy and coughing at times if in the same room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064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5438B-F689-3AE9-E84B-64956D70D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The worker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37A94-A954-5AB3-6AD5-AED52D217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“ rude health” – a “westie”</a:t>
            </a:r>
          </a:p>
          <a:p>
            <a:r>
              <a:rPr lang="en-US" sz="2800" b="1" dirty="0"/>
              <a:t>Age 40; </a:t>
            </a:r>
          </a:p>
          <a:p>
            <a:pPr lvl="1"/>
            <a:r>
              <a:rPr lang="en-US" b="1" dirty="0"/>
              <a:t>20 Pack year history</a:t>
            </a:r>
          </a:p>
          <a:p>
            <a:r>
              <a:rPr lang="en-US" sz="2800" b="1" dirty="0"/>
              <a:t>Acknowledges marijuana use, denies other substances</a:t>
            </a:r>
          </a:p>
          <a:p>
            <a:r>
              <a:rPr lang="en-US" sz="2800" b="1" dirty="0" err="1"/>
              <a:t>Labouring</a:t>
            </a:r>
            <a:r>
              <a:rPr lang="en-US" sz="2800" b="1" dirty="0"/>
              <a:t> occupational history</a:t>
            </a:r>
          </a:p>
          <a:p>
            <a:r>
              <a:rPr lang="en-US" sz="2800" b="1" dirty="0"/>
              <a:t>Desperate to keep working, great $, mixing with important people, great parties at end of filming </a:t>
            </a:r>
            <a:r>
              <a:rPr lang="en-US" sz="2800" b="1" dirty="0" err="1"/>
              <a:t>etc</a:t>
            </a:r>
            <a:endParaRPr lang="en-US" sz="2800" b="1" dirty="0"/>
          </a:p>
          <a:p>
            <a:r>
              <a:rPr lang="en-US" sz="2800" b="1" dirty="0"/>
              <a:t>Examination normal </a:t>
            </a:r>
          </a:p>
          <a:p>
            <a:pPr lvl="1"/>
            <a:r>
              <a:rPr lang="en-US" b="1" dirty="0"/>
              <a:t>Some 6 – 8 weeks from hospital discharge and not returned to work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94571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ABB8C-F2CD-CE3A-D153-CD6125B7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The Workplace and potential hazards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3B9C-39F7-30D3-6893-87A9634EA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b="1" dirty="0"/>
              <a:t>Sets constructed onsite in a disused warehouse and such construction involves carpentering, plastic cement and paints.</a:t>
            </a:r>
          </a:p>
          <a:p>
            <a:r>
              <a:rPr lang="en-US" sz="2800" b="1" dirty="0"/>
              <a:t>“Solid structures” are made from polystyrene blocks and North American Western Red Cedar framing</a:t>
            </a:r>
          </a:p>
          <a:p>
            <a:pPr lvl="1"/>
            <a:r>
              <a:rPr lang="en-US" sz="2400" b="1" dirty="0"/>
              <a:t>WRC known to cause allergic asthma</a:t>
            </a:r>
          </a:p>
          <a:p>
            <a:pPr lvl="1"/>
            <a:r>
              <a:rPr lang="en-US" sz="2400" b="1" dirty="0"/>
              <a:t>Old stone work created by “raddling” polystyrene blocks with a heat gun to give rounded aged appearance to stone work</a:t>
            </a:r>
          </a:p>
          <a:p>
            <a:pPr lvl="2"/>
            <a:r>
              <a:rPr lang="en-US" sz="2000" b="1" dirty="0"/>
              <a:t>Fume production potentially causing isocyanate exposure</a:t>
            </a:r>
          </a:p>
          <a:p>
            <a:pPr lvl="3"/>
            <a:r>
              <a:rPr lang="en-US" sz="1600" b="1" dirty="0"/>
              <a:t>Capable of cause allergic asthma</a:t>
            </a:r>
          </a:p>
          <a:p>
            <a:r>
              <a:rPr lang="en-US" sz="2800" b="1" dirty="0"/>
              <a:t>Ground cover is bark/ wood chip / peat straw</a:t>
            </a:r>
          </a:p>
          <a:p>
            <a:pPr lvl="1"/>
            <a:r>
              <a:rPr lang="en-US" sz="2400" b="1" dirty="0"/>
              <a:t>Wetted, painted, scooped from set and stored, then re-used, breaks down with time and creates fine dust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185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720F-E86C-912C-DE4C-12FD736F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Workplace investigations (Occupational Hygienist)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707F2-1CDE-DCD8-9BE7-1F50471B0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7733737" cy="4498975"/>
          </a:xfrm>
        </p:spPr>
        <p:txBody>
          <a:bodyPr>
            <a:normAutofit/>
          </a:bodyPr>
          <a:lstStyle/>
          <a:p>
            <a:r>
              <a:rPr lang="en-US" sz="2800" b="1" dirty="0"/>
              <a:t>Personal sampling of breathing zone</a:t>
            </a:r>
          </a:p>
          <a:p>
            <a:pPr lvl="1"/>
            <a:r>
              <a:rPr lang="en-US" b="1" dirty="0"/>
              <a:t>did </a:t>
            </a:r>
            <a:r>
              <a:rPr lang="en-US" b="1" u="sng" dirty="0"/>
              <a:t>not</a:t>
            </a:r>
            <a:r>
              <a:rPr lang="en-US" b="1" dirty="0"/>
              <a:t> show isocyanate fume nor WRC dust</a:t>
            </a:r>
          </a:p>
          <a:p>
            <a:pPr lvl="1"/>
            <a:r>
              <a:rPr lang="en-US" b="1" u="sng" dirty="0"/>
              <a:t>did</a:t>
            </a:r>
            <a:r>
              <a:rPr lang="en-US" b="1" dirty="0"/>
              <a:t> show inspirable/ respirable organic dust (bark ground cover)</a:t>
            </a:r>
          </a:p>
          <a:p>
            <a:r>
              <a:rPr lang="en-US" sz="2800" b="1" dirty="0"/>
              <a:t>Sampling ground cover material showed</a:t>
            </a:r>
          </a:p>
          <a:p>
            <a:pPr lvl="1"/>
            <a:r>
              <a:rPr lang="en-US" sz="2400" b="1" dirty="0"/>
              <a:t>Growth of </a:t>
            </a:r>
            <a:r>
              <a:rPr lang="en-US" sz="2400" b="1" i="1" dirty="0"/>
              <a:t>aspergillus </a:t>
            </a:r>
            <a:r>
              <a:rPr lang="en-US" sz="2400" b="1" dirty="0"/>
              <a:t>and </a:t>
            </a:r>
            <a:r>
              <a:rPr lang="en-US" sz="2400" b="1" i="1" dirty="0"/>
              <a:t>penicillium </a:t>
            </a:r>
            <a:r>
              <a:rPr lang="en-US" sz="2400" b="1" dirty="0"/>
              <a:t>fungal species</a:t>
            </a:r>
          </a:p>
          <a:p>
            <a:pPr lvl="2"/>
            <a:r>
              <a:rPr lang="en-US" sz="2000" b="1" dirty="0"/>
              <a:t>Both capable of causing a condition called Acute Extrinsic Allergic Alveolitis (Hypersensitivity </a:t>
            </a:r>
            <a:r>
              <a:rPr lang="en-US" sz="2000" b="1" dirty="0" err="1"/>
              <a:t>Penmonitis</a:t>
            </a:r>
            <a:r>
              <a:rPr lang="en-US" sz="2000" b="1" dirty="0"/>
              <a:t> and also known as “farmer’s lung” where there is exposure to </a:t>
            </a:r>
            <a:r>
              <a:rPr lang="en-US" sz="2000" b="1" dirty="0" err="1"/>
              <a:t>mouldy</a:t>
            </a:r>
            <a:r>
              <a:rPr lang="en-US" sz="2000" b="1" dirty="0"/>
              <a:t> hay) 	</a:t>
            </a:r>
          </a:p>
          <a:p>
            <a:pPr lvl="3"/>
            <a:r>
              <a:rPr lang="en-US" b="1" dirty="0"/>
              <a:t>EAA can cause acute heart failure (rare but reported)</a:t>
            </a:r>
          </a:p>
          <a:p>
            <a:endParaRPr lang="en-NZ" dirty="0"/>
          </a:p>
        </p:txBody>
      </p:sp>
      <p:pic>
        <p:nvPicPr>
          <p:cNvPr id="4" name="Picture 3" descr="personal monitor.jpg">
            <a:extLst>
              <a:ext uri="{FF2B5EF4-FFF2-40B4-BE49-F238E27FC236}">
                <a16:creationId xmlns:a16="http://schemas.microsoft.com/office/drawing/2014/main" id="{098031AD-3CE1-B2D7-4199-195C601F3A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809" y="1759313"/>
            <a:ext cx="2835577" cy="371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09BC4-B0D1-0F31-885B-7EEEE5C10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an Occupational Illness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EA8F3-78D6-EF37-A99B-8A4C64994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7008" y="2120054"/>
            <a:ext cx="9905492" cy="4114800"/>
          </a:xfrm>
        </p:spPr>
        <p:txBody>
          <a:bodyPr/>
          <a:lstStyle/>
          <a:p>
            <a:r>
              <a:rPr lang="en-US" b="1" i="1" dirty="0"/>
              <a:t>Two main elements are present in the definition of an occupational disease:  </a:t>
            </a:r>
          </a:p>
          <a:p>
            <a:pPr lvl="1"/>
            <a:r>
              <a:rPr lang="en-US" b="1" i="1" dirty="0"/>
              <a:t>the causal relationship between exposure in a specific working environment or work activity and a specific disease; and </a:t>
            </a:r>
          </a:p>
          <a:p>
            <a:pPr lvl="1"/>
            <a:r>
              <a:rPr lang="en-US" b="1" i="1" dirty="0"/>
              <a:t>the fact that the disease occurs among a group of exposed persons with a frequency above the average morbidity of the rest of the population</a:t>
            </a:r>
            <a:r>
              <a:rPr lang="en-US" dirty="0"/>
              <a:t>.</a:t>
            </a:r>
          </a:p>
          <a:p>
            <a:pPr lvl="1" algn="r"/>
            <a:r>
              <a:rPr lang="en-US" dirty="0"/>
              <a:t>ILO List of Occupational Diseases 2010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0365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C7406-F025-9B75-32E5-5FF10E8C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600" b="1" dirty="0"/>
              <a:t>Making the diagnosis and appropriate 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5963E-F661-5CEB-438F-91FC2C99E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Diagnosis</a:t>
            </a:r>
          </a:p>
          <a:p>
            <a:pPr lvl="1"/>
            <a:r>
              <a:rPr lang="en-NZ" b="1" dirty="0"/>
              <a:t>Not possible to be sure</a:t>
            </a:r>
          </a:p>
          <a:p>
            <a:pPr lvl="2"/>
            <a:r>
              <a:rPr lang="en-NZ" b="1" dirty="0"/>
              <a:t>Blood tests for fungal antibodies not conclusive whether positive or negative</a:t>
            </a:r>
          </a:p>
          <a:p>
            <a:pPr lvl="2"/>
            <a:r>
              <a:rPr lang="en-NZ" b="1" dirty="0"/>
              <a:t>Challenge test (re-expose) likely to lead to death</a:t>
            </a:r>
          </a:p>
          <a:p>
            <a:r>
              <a:rPr lang="en-NZ" b="1" dirty="0"/>
              <a:t>Treatment/ Advice</a:t>
            </a:r>
          </a:p>
          <a:p>
            <a:pPr lvl="1"/>
            <a:r>
              <a:rPr lang="en-NZ" b="1" dirty="0"/>
              <a:t>Inform of putative diagnosis and likely causative exposures</a:t>
            </a:r>
          </a:p>
          <a:p>
            <a:pPr lvl="1"/>
            <a:r>
              <a:rPr lang="en-NZ" b="1" dirty="0"/>
              <a:t>Advice around avoidance </a:t>
            </a:r>
          </a:p>
          <a:p>
            <a:pPr lvl="2"/>
            <a:r>
              <a:rPr lang="en-NZ" b="1" dirty="0"/>
              <a:t>including stopping smoking, smoking is an excellent vehicle to introduce contaminants into the depths of the lungs</a:t>
            </a:r>
          </a:p>
          <a:p>
            <a:pPr lvl="1"/>
            <a:r>
              <a:rPr lang="en-NZ" b="1" dirty="0"/>
              <a:t>Advice employer about alternative products</a:t>
            </a:r>
          </a:p>
          <a:p>
            <a:pPr lvl="1"/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231518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CF3C-C752-DAEF-F097-978F543A5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Outcome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52FF3-ADC9-DA75-4CBC-B41186C6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Employer sourced different ground cover (sand)</a:t>
            </a:r>
          </a:p>
          <a:p>
            <a:pPr lvl="1"/>
            <a:r>
              <a:rPr lang="en-US" sz="2400" b="1" dirty="0"/>
              <a:t>Cheaper</a:t>
            </a:r>
          </a:p>
          <a:p>
            <a:pPr lvl="1"/>
            <a:r>
              <a:rPr lang="en-US" sz="2400" b="1" dirty="0"/>
              <a:t>Took paint better</a:t>
            </a:r>
          </a:p>
          <a:p>
            <a:pPr lvl="1"/>
            <a:r>
              <a:rPr lang="en-US" sz="2400" b="1" dirty="0"/>
              <a:t>More easily handled (dried more quickly) and lasted longer (particles didn’t break down in size as quickly)</a:t>
            </a:r>
          </a:p>
          <a:p>
            <a:r>
              <a:rPr lang="en-US" sz="2800" b="1" dirty="0"/>
              <a:t>Patient continued working</a:t>
            </a:r>
          </a:p>
          <a:p>
            <a:pPr lvl="1"/>
            <a:r>
              <a:rPr lang="en-US" sz="2400" b="1" dirty="0"/>
              <a:t>No further attacks when last seen some 12 months after admission</a:t>
            </a:r>
          </a:p>
          <a:p>
            <a:pPr lvl="2"/>
            <a:r>
              <a:rPr lang="en-US" sz="2200" b="1" dirty="0"/>
              <a:t>Still smoking !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47788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F2050-B4DB-8060-2DDE-0014DAB50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600" b="1" dirty="0"/>
              <a:t>Preventing or reducing Occupational Illness in NZ</a:t>
            </a:r>
            <a:br>
              <a:rPr lang="en-NZ" sz="3600" b="1" dirty="0"/>
            </a:br>
            <a:r>
              <a:rPr lang="en-NZ" sz="3600" b="1" dirty="0"/>
              <a:t>	An old model for a new future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8588E-00B0-574B-C41B-02398A37B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32401"/>
            <a:ext cx="10735733" cy="4409131"/>
          </a:xfrm>
        </p:spPr>
        <p:txBody>
          <a:bodyPr>
            <a:normAutofit lnSpcReduction="10000"/>
          </a:bodyPr>
          <a:lstStyle/>
          <a:p>
            <a:r>
              <a:rPr lang="en-NZ" sz="2000" b="1" dirty="0"/>
              <a:t>Multidisciplinary team providing information, audit and if necessary enforcement</a:t>
            </a:r>
          </a:p>
          <a:p>
            <a:pPr lvl="1"/>
            <a:r>
              <a:rPr lang="en-NZ" sz="1800" b="1" dirty="0"/>
              <a:t>Health and Safety personnel, Occupational Hygienists, Occupational Health Nurses </a:t>
            </a:r>
            <a:r>
              <a:rPr lang="en-NZ" sz="1800" b="1"/>
              <a:t>and Physicians</a:t>
            </a:r>
            <a:endParaRPr lang="en-NZ" sz="1800" b="1" dirty="0"/>
          </a:p>
          <a:p>
            <a:r>
              <a:rPr lang="en-NZ" sz="2000" b="1" dirty="0"/>
              <a:t>How ?</a:t>
            </a:r>
          </a:p>
          <a:p>
            <a:pPr lvl="1"/>
            <a:r>
              <a:rPr lang="en-NZ" sz="1800" b="1" dirty="0"/>
              <a:t>Lead agency (</a:t>
            </a:r>
            <a:r>
              <a:rPr lang="en-NZ" sz="1800" b="1" dirty="0" err="1"/>
              <a:t>Worksafe</a:t>
            </a:r>
            <a:r>
              <a:rPr lang="en-NZ" sz="1800" b="1" dirty="0"/>
              <a:t>) with H&amp;S experienced staff</a:t>
            </a:r>
          </a:p>
          <a:p>
            <a:pPr lvl="2"/>
            <a:r>
              <a:rPr lang="en-NZ" sz="1600" b="1" dirty="0"/>
              <a:t>Technical (and medical) resources available/ accessible for industry/ worker organisations</a:t>
            </a:r>
          </a:p>
          <a:p>
            <a:pPr lvl="2"/>
            <a:r>
              <a:rPr lang="en-NZ" sz="1600" b="1" dirty="0"/>
              <a:t>Produce practical evidence based advice about hazard identification (including my measurement) and hazard control</a:t>
            </a:r>
          </a:p>
          <a:p>
            <a:pPr lvl="3"/>
            <a:r>
              <a:rPr lang="en-NZ" sz="1400" b="1" dirty="0"/>
              <a:t>Also provide health monitoring baseline standards for employers to consider</a:t>
            </a:r>
          </a:p>
          <a:p>
            <a:pPr lvl="2"/>
            <a:r>
              <a:rPr lang="en-NZ" sz="1600" b="1" dirty="0"/>
              <a:t>Target disease identification (diagnosis) and management information to General Practitioners</a:t>
            </a:r>
          </a:p>
          <a:p>
            <a:pPr lvl="2"/>
            <a:r>
              <a:rPr lang="en-NZ" sz="1600" b="1" dirty="0"/>
              <a:t>Have a practical disease recording/ notification system</a:t>
            </a:r>
          </a:p>
          <a:p>
            <a:pPr lvl="1"/>
            <a:r>
              <a:rPr lang="en-NZ" sz="1800" b="1" dirty="0"/>
              <a:t>Support Occupational Medicine and Hygiene Training</a:t>
            </a:r>
          </a:p>
          <a:p>
            <a:pPr lvl="2"/>
            <a:r>
              <a:rPr lang="en-NZ" sz="1600" b="1" dirty="0"/>
              <a:t>Health Department (DHB inhouse Occupational Medicine services to health staff) / </a:t>
            </a:r>
            <a:r>
              <a:rPr lang="en-NZ" sz="1600" b="1" dirty="0" err="1"/>
              <a:t>Worksafe</a:t>
            </a:r>
            <a:r>
              <a:rPr lang="en-NZ" sz="1600" b="1" dirty="0"/>
              <a:t> / ACC and Department of Defence house Occupational Medicine trainees (Registrars) to meet their own needs and provide service to public (OM outpatient clinic in DHB)</a:t>
            </a:r>
          </a:p>
          <a:p>
            <a:pPr lvl="2"/>
            <a:r>
              <a:rPr lang="en-NZ" sz="1600" b="1" dirty="0"/>
              <a:t>Occupational Hygiene training through WorkSafe</a:t>
            </a:r>
          </a:p>
        </p:txBody>
      </p:sp>
    </p:spTree>
    <p:extLst>
      <p:ext uri="{BB962C8B-B14F-4D97-AF65-F5344CB8AC3E}">
        <p14:creationId xmlns:p14="http://schemas.microsoft.com/office/powerpoint/2010/main" val="365726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61623-A8E6-EF35-DF1A-2F5431253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Incidence/Prevalence of Occupational Illness in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447EB-BA74-BC3D-7787-7354EC953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NOHSAC </a:t>
            </a:r>
          </a:p>
          <a:p>
            <a:pPr lvl="1"/>
            <a:r>
              <a:rPr lang="en-NZ" b="1" dirty="0"/>
              <a:t>(National Occupational Health and Safety Advisory Committee – 2004)</a:t>
            </a:r>
          </a:p>
          <a:p>
            <a:pPr lvl="2"/>
            <a:r>
              <a:rPr lang="en-US" sz="1600" b="0" i="0" u="none" strike="noStrike" baseline="0" dirty="0">
                <a:latin typeface="MetaPlusNormal-Roman"/>
              </a:rPr>
              <a:t>“</a:t>
            </a:r>
            <a:r>
              <a:rPr lang="en-US" sz="16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estimate that each year in New Zealand there are</a:t>
            </a:r>
            <a:r>
              <a:rPr lang="en-US" sz="14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3"/>
            <a:r>
              <a:rPr lang="en-US" sz="16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700-1,000 deaths from occupational disease, particularly cancer, respiratory disease and </a:t>
            </a:r>
            <a:r>
              <a:rPr lang="en-US" sz="1600" b="1" i="1" u="none" strike="noStrike" baseline="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ischaemic</a:t>
            </a: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NZ" sz="18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disease</a:t>
            </a:r>
          </a:p>
          <a:p>
            <a:pPr lvl="3"/>
            <a:r>
              <a:rPr lang="en-US" sz="18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100 deaths from occupational injury</a:t>
            </a:r>
          </a:p>
          <a:p>
            <a:pPr lvl="3"/>
            <a:r>
              <a:rPr lang="en-US" sz="18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17,000-20,000 new cases of work-related disease</a:t>
            </a:r>
          </a:p>
          <a:p>
            <a:pPr lvl="3"/>
            <a:r>
              <a:rPr lang="en-US" sz="18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200,000 occupational accidents resulting in ACC claims, about half of which result in disability, and </a:t>
            </a:r>
          </a:p>
          <a:p>
            <a:pPr lvl="3"/>
            <a:r>
              <a:rPr lang="en-US" sz="18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6% in permanent disability”.</a:t>
            </a:r>
          </a:p>
          <a:p>
            <a:pPr lvl="2"/>
            <a:r>
              <a:rPr lang="en-US" sz="1600" b="1" i="1" u="none" strike="noStrike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 New Zealand systems for surveillance of work-related disease and injury are inadequate by international standards, and in many instances the relevant information is not available….”</a:t>
            </a:r>
            <a:endParaRPr lang="en-NZ" sz="1600" b="1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98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2B1F2-ED1D-DABF-C458-E836FB24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NZ" sz="3200" b="1" dirty="0"/>
              <a:t>Government Agencies involved in Occupational Health and Safety issues in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E00F6-5A26-0C42-66A9-AA91B6438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WorkSafe</a:t>
            </a:r>
          </a:p>
          <a:p>
            <a:pPr lvl="1"/>
            <a:r>
              <a:rPr lang="en-NZ" b="1" dirty="0"/>
              <a:t>Inadequate technical (scientific and medical) resources</a:t>
            </a:r>
          </a:p>
          <a:p>
            <a:pPr lvl="1"/>
            <a:r>
              <a:rPr lang="en-NZ" b="1" dirty="0"/>
              <a:t>Accident/ Policy focussed</a:t>
            </a:r>
          </a:p>
          <a:p>
            <a:pPr lvl="1"/>
            <a:r>
              <a:rPr lang="en-NZ" b="1" dirty="0"/>
              <a:t>Removed all practical illness information (how to diagnose, preventive steps etc) from website</a:t>
            </a:r>
          </a:p>
          <a:p>
            <a:r>
              <a:rPr lang="en-NZ" b="1" dirty="0"/>
              <a:t>ACC</a:t>
            </a:r>
          </a:p>
          <a:p>
            <a:pPr lvl="1"/>
            <a:r>
              <a:rPr lang="en-NZ" b="1" dirty="0"/>
              <a:t>No legislative authority</a:t>
            </a:r>
          </a:p>
          <a:p>
            <a:pPr lvl="1"/>
            <a:r>
              <a:rPr lang="en-NZ" b="1" dirty="0"/>
              <a:t>? Conflict of interest/ aims</a:t>
            </a:r>
          </a:p>
          <a:p>
            <a:pPr lvl="1"/>
            <a:r>
              <a:rPr lang="en-NZ" b="1" dirty="0"/>
              <a:t>Has the $ to mount programmes</a:t>
            </a:r>
          </a:p>
          <a:p>
            <a:pPr lvl="1"/>
            <a:r>
              <a:rPr lang="en-NZ" b="1" dirty="0"/>
              <a:t>Acts as the dominant player in the inter-relationship with WorkSafe</a:t>
            </a:r>
          </a:p>
        </p:txBody>
      </p:sp>
    </p:spTree>
    <p:extLst>
      <p:ext uri="{BB962C8B-B14F-4D97-AF65-F5344CB8AC3E}">
        <p14:creationId xmlns:p14="http://schemas.microsoft.com/office/powerpoint/2010/main" val="121696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959F-7A5E-3274-2E62-730B164AE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OH&amp;S Hierarchy of Control</a:t>
            </a:r>
          </a:p>
        </p:txBody>
      </p:sp>
      <p:pic>
        <p:nvPicPr>
          <p:cNvPr id="5" name="Content Placeholder 4" descr="A picture containing outdoor, person, sport, group&#10;&#10;Description automatically generated">
            <a:extLst>
              <a:ext uri="{FF2B5EF4-FFF2-40B4-BE49-F238E27FC236}">
                <a16:creationId xmlns:a16="http://schemas.microsoft.com/office/drawing/2014/main" id="{6D330AF7-A130-DB7E-F13F-B80AAE5521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206" y="2254250"/>
            <a:ext cx="4572000" cy="3721100"/>
          </a:xfrm>
        </p:spPr>
      </p:pic>
    </p:spTree>
    <p:extLst>
      <p:ext uri="{BB962C8B-B14F-4D97-AF65-F5344CB8AC3E}">
        <p14:creationId xmlns:p14="http://schemas.microsoft.com/office/powerpoint/2010/main" val="3864437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BB56-6666-9354-B981-03758A12B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3200" b="1" dirty="0"/>
              <a:t>Health and Safety Hierarchy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6966-2CE2-CA60-B066-B6AED89BF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Hazard Identification</a:t>
            </a:r>
          </a:p>
          <a:p>
            <a:r>
              <a:rPr lang="en-NZ" b="1" dirty="0"/>
              <a:t>Eliminate</a:t>
            </a:r>
          </a:p>
          <a:p>
            <a:r>
              <a:rPr lang="en-NZ" b="1" dirty="0"/>
              <a:t>If cant eliminate isolate </a:t>
            </a:r>
          </a:p>
          <a:p>
            <a:pPr lvl="1"/>
            <a:r>
              <a:rPr lang="en-NZ" b="1" dirty="0"/>
              <a:t>to specific environments or trained and equipped workforce</a:t>
            </a:r>
          </a:p>
          <a:p>
            <a:r>
              <a:rPr lang="en-NZ" b="1" dirty="0"/>
              <a:t>If cant isolate manage by</a:t>
            </a:r>
          </a:p>
          <a:p>
            <a:pPr lvl="1"/>
            <a:r>
              <a:rPr lang="en-NZ" b="1" dirty="0"/>
              <a:t>Engineering solutions</a:t>
            </a:r>
          </a:p>
          <a:p>
            <a:pPr lvl="1"/>
            <a:r>
              <a:rPr lang="en-NZ" b="1" dirty="0"/>
              <a:t>Work practice solutions</a:t>
            </a:r>
          </a:p>
          <a:p>
            <a:pPr lvl="1"/>
            <a:r>
              <a:rPr lang="en-NZ" b="1" dirty="0"/>
              <a:t>Personal Protective Equipment (PPE)</a:t>
            </a:r>
          </a:p>
          <a:p>
            <a:r>
              <a:rPr lang="en-NZ" b="1" dirty="0"/>
              <a:t>Monitor results</a:t>
            </a:r>
          </a:p>
          <a:p>
            <a:r>
              <a:rPr lang="en-NZ" b="1" dirty="0"/>
              <a:t>Adjust hazard control measures</a:t>
            </a:r>
          </a:p>
        </p:txBody>
      </p:sp>
    </p:spTree>
    <p:extLst>
      <p:ext uri="{BB962C8B-B14F-4D97-AF65-F5344CB8AC3E}">
        <p14:creationId xmlns:p14="http://schemas.microsoft.com/office/powerpoint/2010/main" val="199627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E0926-650D-B9AE-B766-C90C4C16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How much Occupational Disease is there in NZ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B5B2E-0CC0-8682-AEC1-C1A44AD6AC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NZ" b="1" dirty="0"/>
              <a:t>Who knows ?</a:t>
            </a:r>
          </a:p>
          <a:p>
            <a:pPr lvl="1"/>
            <a:r>
              <a:rPr lang="en-NZ" b="1" dirty="0"/>
              <a:t>Not WorkSafe or ACC</a:t>
            </a:r>
          </a:p>
          <a:p>
            <a:r>
              <a:rPr lang="en-NZ" dirty="0"/>
              <a:t>NOHSAC</a:t>
            </a:r>
          </a:p>
          <a:p>
            <a:pPr lvl="1"/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Diseases of the eye, Diseases of digestive system</a:t>
            </a:r>
            <a:r>
              <a:rPr lang="en-NZ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Pneumoconiosis</a:t>
            </a:r>
            <a:r>
              <a:rPr lang="en-NZ" sz="2000" b="1" i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respiratory disease, Musculoskeletal, </a:t>
            </a:r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Cancer</a:t>
            </a:r>
            <a:r>
              <a:rPr lang="en-NZ" sz="2000" b="1" i="1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disorders, Poisoning, Skin disorders, Diseases of ear and mastoid process, Other diseases  Coronary heart disease  Infectious disease  Asthma</a:t>
            </a:r>
          </a:p>
          <a:p>
            <a:r>
              <a:rPr lang="en-N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assessment of conditions in decreasing frequency</a:t>
            </a:r>
          </a:p>
          <a:p>
            <a:pPr lvl="1"/>
            <a:r>
              <a:rPr lang="en-NZ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Dermatological conditions</a:t>
            </a:r>
          </a:p>
          <a:p>
            <a:pPr lvl="1"/>
            <a:r>
              <a:rPr lang="en-NZ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Musculoskeletal conditions</a:t>
            </a:r>
          </a:p>
          <a:p>
            <a:pPr lvl="1"/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Mental </a:t>
            </a:r>
            <a:r>
              <a:rPr lang="en-NZ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Health issues (usually more work organisation than work content)</a:t>
            </a:r>
          </a:p>
          <a:p>
            <a:pPr lvl="1"/>
            <a:r>
              <a:rPr lang="en-NZ" sz="20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Respiratory</a:t>
            </a:r>
          </a:p>
          <a:p>
            <a:pPr lvl="1"/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Occupational toxicology</a:t>
            </a:r>
          </a:p>
          <a:p>
            <a:pPr lvl="1"/>
            <a:r>
              <a:rPr lang="en-NZ" sz="20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Occupational Cancer </a:t>
            </a:r>
            <a:endParaRPr lang="en-NZ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N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N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47985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29062-B0E6-EC8C-9F81-CD6A94AF7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4000" b="1" dirty="0"/>
              <a:t>Issues with identifying Occupational Illness in 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8F305-EE56-AA93-7CA6-B72310ECB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NZ" b="1" dirty="0"/>
              <a:t>Complex topic</a:t>
            </a:r>
          </a:p>
          <a:p>
            <a:pPr lvl="1"/>
            <a:r>
              <a:rPr lang="en-NZ" b="1" dirty="0"/>
              <a:t>Rare for a condition to be solely occupational, age, pre-existing illness to impact</a:t>
            </a:r>
          </a:p>
          <a:p>
            <a:pPr lvl="2"/>
            <a:r>
              <a:rPr lang="en-NZ" b="1" dirty="0"/>
              <a:t>E.g. 20% of mesothelioma are not related to asbestos exposure</a:t>
            </a:r>
          </a:p>
          <a:p>
            <a:r>
              <a:rPr lang="en-NZ" b="1" dirty="0"/>
              <a:t>Government agency antipathy</a:t>
            </a:r>
          </a:p>
          <a:p>
            <a:r>
              <a:rPr lang="en-NZ" b="1" dirty="0"/>
              <a:t>NZ culture</a:t>
            </a:r>
          </a:p>
          <a:p>
            <a:pPr lvl="1"/>
            <a:r>
              <a:rPr lang="en-NZ" b="1" dirty="0"/>
              <a:t>Employer/ employee indifference until too late</a:t>
            </a:r>
          </a:p>
          <a:p>
            <a:pPr lvl="2"/>
            <a:r>
              <a:rPr lang="en-NZ" b="1" i="1" dirty="0"/>
              <a:t>“fighting against the nanny state”  </a:t>
            </a:r>
            <a:r>
              <a:rPr lang="en-NZ" b="1" dirty="0"/>
              <a:t>followed by </a:t>
            </a:r>
            <a:r>
              <a:rPr lang="en-NZ" b="1" i="1" dirty="0"/>
              <a:t>“someone </a:t>
            </a:r>
            <a:r>
              <a:rPr lang="en-NZ" b="1" i="1" dirty="0" err="1"/>
              <a:t>should’ave</a:t>
            </a:r>
            <a:r>
              <a:rPr lang="en-NZ" b="1" i="1" dirty="0"/>
              <a:t>….”</a:t>
            </a:r>
          </a:p>
          <a:p>
            <a:pPr lvl="1"/>
            <a:r>
              <a:rPr lang="en-NZ" b="1" dirty="0"/>
              <a:t>Media influence on popular opinion</a:t>
            </a:r>
          </a:p>
          <a:p>
            <a:r>
              <a:rPr lang="en-NZ" b="1" dirty="0"/>
              <a:t>Lack of awareness/ recognition amongst NZ doctors about occupational influences</a:t>
            </a:r>
          </a:p>
          <a:p>
            <a:r>
              <a:rPr lang="en-NZ" b="1" dirty="0"/>
              <a:t>ACC hostility to accepting reasonable cases</a:t>
            </a:r>
          </a:p>
          <a:p>
            <a:pPr lvl="1"/>
            <a:r>
              <a:rPr lang="en-NZ" b="1" dirty="0"/>
              <a:t>In Occupational Medicine there are only very rare black and white cases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96374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82220-BEAF-C352-98E7-668DF9BE2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sz="2800" b="1" dirty="0"/>
              <a:t>NZ Business size influences </a:t>
            </a:r>
            <a:r>
              <a:rPr lang="en-NZ" sz="2800" b="1" dirty="0" err="1"/>
              <a:t>Occup</a:t>
            </a:r>
            <a:r>
              <a:rPr lang="en-NZ" sz="2800" b="1" dirty="0"/>
              <a:t> Health resources/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0A83B-84C3-ADC8-67AD-7D3EB0456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Size</a:t>
            </a:r>
          </a:p>
          <a:p>
            <a:pPr lvl="1"/>
            <a:r>
              <a:rPr lang="en-US" b="1" i="1" dirty="0">
                <a:effectLst/>
                <a:latin typeface="NeutroMYOB-Regular"/>
              </a:rPr>
              <a:t>“New Zealand is a nation of small and micro businesses representing more than 97 percent of all firms. They account for 28 percent of employment and contribute over a quarter of New Zealand’s gross domestic product (GDP)”.</a:t>
            </a:r>
          </a:p>
          <a:p>
            <a:pPr lvl="1"/>
            <a:r>
              <a:rPr lang="en-US" b="1" dirty="0">
                <a:effectLst/>
                <a:latin typeface="NeutroMYOB-Regular"/>
              </a:rPr>
              <a:t>Medium Business – “</a:t>
            </a:r>
            <a:r>
              <a:rPr lang="en-US" b="1" i="1" dirty="0">
                <a:effectLst/>
                <a:latin typeface="NeutroMYOB-Regular"/>
              </a:rPr>
              <a:t>more than 20 employees and less than 100 employees. They represent just over two percent of all businesses in New Zealand”</a:t>
            </a:r>
          </a:p>
          <a:p>
            <a:pPr lvl="1"/>
            <a:r>
              <a:rPr lang="en-US" b="1" dirty="0">
                <a:latin typeface="NeutroMYOB-Regular"/>
              </a:rPr>
              <a:t>Large Business – “</a:t>
            </a:r>
            <a:r>
              <a:rPr lang="en-US" b="1" i="1" dirty="0">
                <a:effectLst/>
                <a:latin typeface="NeutroMYOB-Regular"/>
              </a:rPr>
              <a:t>Those with more than 100 employees (or sometimes more than 50). Large businesses represent just 0.5 percent of businesses in New Zealand, numbering about 2,500”.</a:t>
            </a:r>
          </a:p>
          <a:p>
            <a:pPr lvl="2" algn="r"/>
            <a:r>
              <a:rPr lang="en-US" b="1" dirty="0">
                <a:latin typeface="NeutroMYOB-Regular"/>
              </a:rPr>
              <a:t>MYOB</a:t>
            </a:r>
          </a:p>
          <a:p>
            <a:pPr lvl="1"/>
            <a:r>
              <a:rPr lang="en-US" b="1" dirty="0">
                <a:latin typeface="NeutroMYOB-Regular"/>
              </a:rPr>
              <a:t>Resourcing issues for “non essential” services.</a:t>
            </a:r>
            <a:endParaRPr lang="en-NZ" b="1" dirty="0"/>
          </a:p>
        </p:txBody>
      </p:sp>
    </p:spTree>
    <p:extLst>
      <p:ext uri="{BB962C8B-B14F-4D97-AF65-F5344CB8AC3E}">
        <p14:creationId xmlns:p14="http://schemas.microsoft.com/office/powerpoint/2010/main" val="31165127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528</TotalTime>
  <Words>1731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Corbel</vt:lpstr>
      <vt:lpstr>MetaPlusNormal-Roman</vt:lpstr>
      <vt:lpstr>NeutroMYOB-Regular</vt:lpstr>
      <vt:lpstr>Wingdings</vt:lpstr>
      <vt:lpstr>Banded</vt:lpstr>
      <vt:lpstr>Prevention of Occupational Illness in NZ</vt:lpstr>
      <vt:lpstr>What is an Occupational Illness</vt:lpstr>
      <vt:lpstr>Incidence/Prevalence of Occupational Illness in NZ</vt:lpstr>
      <vt:lpstr>Government Agencies involved in Occupational Health and Safety issues in NZ</vt:lpstr>
      <vt:lpstr>OH&amp;S Hierarchy of Control</vt:lpstr>
      <vt:lpstr>Health and Safety Hierarchy of Control</vt:lpstr>
      <vt:lpstr>How much Occupational Disease is there in NZ ?</vt:lpstr>
      <vt:lpstr>Issues with identifying Occupational Illness in NZ</vt:lpstr>
      <vt:lpstr>NZ Business size influences Occup Health resources/ interventions</vt:lpstr>
      <vt:lpstr>Occupational Medicine in NZ in 2022</vt:lpstr>
      <vt:lpstr>Occupational Illness</vt:lpstr>
      <vt:lpstr>Prevention – what is needed ?</vt:lpstr>
      <vt:lpstr>Occupational Medical case</vt:lpstr>
      <vt:lpstr>The Workplace</vt:lpstr>
      <vt:lpstr>The Occupation</vt:lpstr>
      <vt:lpstr>The illness history</vt:lpstr>
      <vt:lpstr>The worker</vt:lpstr>
      <vt:lpstr>The Workplace and potential hazards</vt:lpstr>
      <vt:lpstr>Workplace investigations (Occupational Hygienist)</vt:lpstr>
      <vt:lpstr>Making the diagnosis and appropriate treatment</vt:lpstr>
      <vt:lpstr>Outcome</vt:lpstr>
      <vt:lpstr>Preventing or reducing Occupational Illness in NZ  An old model for a new future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Prevention of Occupational Illness</dc:title>
  <dc:creator>Chris Walls</dc:creator>
  <cp:lastModifiedBy>Quinn Vugler</cp:lastModifiedBy>
  <cp:revision>39</cp:revision>
  <dcterms:created xsi:type="dcterms:W3CDTF">2022-11-29T20:46:45Z</dcterms:created>
  <dcterms:modified xsi:type="dcterms:W3CDTF">2022-12-07T23:47:45Z</dcterms:modified>
</cp:coreProperties>
</file>