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256" r:id="rId2"/>
    <p:sldId id="318" r:id="rId3"/>
    <p:sldId id="349" r:id="rId4"/>
    <p:sldId id="313" r:id="rId5"/>
    <p:sldId id="331" r:id="rId6"/>
    <p:sldId id="265" r:id="rId7"/>
    <p:sldId id="556" r:id="rId8"/>
    <p:sldId id="466" r:id="rId9"/>
    <p:sldId id="304" r:id="rId10"/>
    <p:sldId id="327" r:id="rId11"/>
    <p:sldId id="267" r:id="rId12"/>
    <p:sldId id="323" r:id="rId13"/>
    <p:sldId id="320" r:id="rId14"/>
    <p:sldId id="302" r:id="rId15"/>
    <p:sldId id="325" r:id="rId16"/>
    <p:sldId id="264" r:id="rId17"/>
    <p:sldId id="330" r:id="rId18"/>
    <p:sldId id="276" r:id="rId19"/>
    <p:sldId id="326" r:id="rId20"/>
    <p:sldId id="340" r:id="rId21"/>
    <p:sldId id="345" r:id="rId22"/>
    <p:sldId id="316" r:id="rId23"/>
    <p:sldId id="257" r:id="rId24"/>
    <p:sldId id="341" r:id="rId25"/>
    <p:sldId id="342" r:id="rId26"/>
    <p:sldId id="259" r:id="rId27"/>
    <p:sldId id="282" r:id="rId28"/>
    <p:sldId id="317" r:id="rId29"/>
    <p:sldId id="343" r:id="rId30"/>
    <p:sldId id="260" r:id="rId31"/>
    <p:sldId id="270" r:id="rId32"/>
    <p:sldId id="297" r:id="rId33"/>
    <p:sldId id="301" r:id="rId34"/>
    <p:sldId id="298" r:id="rId35"/>
    <p:sldId id="306" r:id="rId36"/>
    <p:sldId id="344" r:id="rId37"/>
    <p:sldId id="271" r:id="rId38"/>
    <p:sldId id="275" r:id="rId39"/>
    <p:sldId id="332" r:id="rId40"/>
    <p:sldId id="290" r:id="rId41"/>
    <p:sldId id="333" r:id="rId42"/>
    <p:sldId id="334" r:id="rId43"/>
    <p:sldId id="339" r:id="rId44"/>
    <p:sldId id="319" r:id="rId45"/>
    <p:sldId id="346" r:id="rId46"/>
    <p:sldId id="350" r:id="rId47"/>
    <p:sldId id="347" r:id="rId48"/>
    <p:sldId id="328" r:id="rId49"/>
    <p:sldId id="303" r:id="rId50"/>
    <p:sldId id="348" r:id="rId51"/>
    <p:sldId id="305" r:id="rId52"/>
    <p:sldId id="635" r:id="rId53"/>
    <p:sldId id="636" r:id="rId54"/>
    <p:sldId id="626" r:id="rId55"/>
    <p:sldId id="644" r:id="rId56"/>
    <p:sldId id="645" r:id="rId57"/>
    <p:sldId id="646" r:id="rId58"/>
    <p:sldId id="518" r:id="rId59"/>
    <p:sldId id="351"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89" autoAdjust="0"/>
    <p:restoredTop sz="94660"/>
  </p:normalViewPr>
  <p:slideViewPr>
    <p:cSldViewPr snapToGrid="0">
      <p:cViewPr varScale="1">
        <p:scale>
          <a:sx n="111" d="100"/>
          <a:sy n="111" d="100"/>
        </p:scale>
        <p:origin x="666" y="96"/>
      </p:cViewPr>
      <p:guideLst/>
    </p:cSldViewPr>
  </p:slideViewPr>
  <p:notesTextViewPr>
    <p:cViewPr>
      <p:scale>
        <a:sx n="1" d="1"/>
        <a:sy n="1" d="1"/>
      </p:scale>
      <p:origin x="0" y="0"/>
    </p:cViewPr>
  </p:notesTextViewPr>
  <p:sorterViewPr>
    <p:cViewPr>
      <p:scale>
        <a:sx n="100" d="100"/>
        <a:sy n="100" d="100"/>
      </p:scale>
      <p:origin x="0" y="-1114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EC6AB0F7-DA86-46F2-B449-D94E17BC361F}"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CA880263-BCC0-48AB-B405-337350C341DF}">
      <dgm:prSet/>
      <dgm:spPr/>
      <dgm:t>
        <a:bodyPr/>
        <a:lstStyle/>
        <a:p>
          <a:r>
            <a:rPr lang="mi-NZ" dirty="0"/>
            <a:t>Pelvic floor muscle training in pregnancy: </a:t>
          </a:r>
        </a:p>
      </dgm:t>
    </dgm:pt>
    <dgm:pt modelId="{5A1B26B7-E357-47D2-94E7-BD73192CDE75}" type="parTrans" cxnId="{AEC62775-C77B-4B6A-9739-8BDDD3666B52}">
      <dgm:prSet/>
      <dgm:spPr/>
      <dgm:t>
        <a:bodyPr/>
        <a:lstStyle/>
        <a:p>
          <a:endParaRPr lang="en-US"/>
        </a:p>
      </dgm:t>
    </dgm:pt>
    <dgm:pt modelId="{551C0794-E8A2-4A1B-BD14-E4256E3610BA}" type="sibTrans" cxnId="{AEC62775-C77B-4B6A-9739-8BDDD3666B52}">
      <dgm:prSet/>
      <dgm:spPr/>
      <dgm:t>
        <a:bodyPr/>
        <a:lstStyle/>
        <a:p>
          <a:endParaRPr lang="en-US"/>
        </a:p>
      </dgm:t>
    </dgm:pt>
    <dgm:pt modelId="{A672AF1F-1F97-41A2-9221-941228197C10}">
      <dgm:prSet/>
      <dgm:spPr/>
      <dgm:t>
        <a:bodyPr/>
        <a:lstStyle/>
        <a:p>
          <a:r>
            <a:rPr lang="mi-NZ" dirty="0">
              <a:latin typeface="Calibri" panose="020F0502020204030204" pitchFamily="34" charset="0"/>
              <a:cs typeface="Calibri" panose="020F0502020204030204" pitchFamily="34" charset="0"/>
            </a:rPr>
            <a:t>Lower rates of 3rd and 4th degree tears</a:t>
          </a:r>
          <a:endParaRPr lang="en-US" dirty="0">
            <a:latin typeface="Calibri" panose="020F0502020204030204" pitchFamily="34" charset="0"/>
            <a:cs typeface="Calibri" panose="020F0502020204030204" pitchFamily="34" charset="0"/>
          </a:endParaRPr>
        </a:p>
      </dgm:t>
    </dgm:pt>
    <dgm:pt modelId="{605CAF0E-52D5-46DB-A1A8-0C327104DBFD}" type="parTrans" cxnId="{E56C9B1C-CBE3-4610-AED8-E3AF8E5B6714}">
      <dgm:prSet/>
      <dgm:spPr/>
      <dgm:t>
        <a:bodyPr/>
        <a:lstStyle/>
        <a:p>
          <a:endParaRPr lang="en-US"/>
        </a:p>
      </dgm:t>
    </dgm:pt>
    <dgm:pt modelId="{F9D9855D-4EFA-4640-A05C-FCA9135292DF}" type="sibTrans" cxnId="{E56C9B1C-CBE3-4610-AED8-E3AF8E5B6714}">
      <dgm:prSet/>
      <dgm:spPr/>
      <dgm:t>
        <a:bodyPr/>
        <a:lstStyle/>
        <a:p>
          <a:endParaRPr lang="en-US"/>
        </a:p>
      </dgm:t>
    </dgm:pt>
    <dgm:pt modelId="{C4FAED3E-E28C-4B22-BA66-E5A27E55FADE}">
      <dgm:prSet/>
      <dgm:spPr/>
      <dgm:t>
        <a:bodyPr/>
        <a:lstStyle/>
        <a:p>
          <a:r>
            <a:rPr lang="mi-NZ" dirty="0">
              <a:latin typeface="Calibri" panose="020F0502020204030204" pitchFamily="34" charset="0"/>
              <a:cs typeface="Calibri" panose="020F0502020204030204" pitchFamily="34" charset="0"/>
            </a:rPr>
            <a:t>Reduced chance of developing urinary incontinence</a:t>
          </a:r>
          <a:endParaRPr lang="en-US" dirty="0">
            <a:latin typeface="Calibri" panose="020F0502020204030204" pitchFamily="34" charset="0"/>
            <a:cs typeface="Calibri" panose="020F0502020204030204" pitchFamily="34" charset="0"/>
          </a:endParaRPr>
        </a:p>
      </dgm:t>
    </dgm:pt>
    <dgm:pt modelId="{8EC6AC5C-21CD-4629-A530-26264F899DC0}" type="parTrans" cxnId="{9B495020-3EED-4D62-9DD8-16B8F36AD9EA}">
      <dgm:prSet/>
      <dgm:spPr/>
      <dgm:t>
        <a:bodyPr/>
        <a:lstStyle/>
        <a:p>
          <a:endParaRPr lang="en-US"/>
        </a:p>
      </dgm:t>
    </dgm:pt>
    <dgm:pt modelId="{A5997AEE-0EAE-4AFF-BC4D-1F5DD0596F41}" type="sibTrans" cxnId="{9B495020-3EED-4D62-9DD8-16B8F36AD9EA}">
      <dgm:prSet/>
      <dgm:spPr/>
      <dgm:t>
        <a:bodyPr/>
        <a:lstStyle/>
        <a:p>
          <a:endParaRPr lang="en-US"/>
        </a:p>
      </dgm:t>
    </dgm:pt>
    <dgm:pt modelId="{558B18E5-F5F5-4DD4-8FFE-78535A99D239}">
      <dgm:prSet/>
      <dgm:spPr/>
      <dgm:t>
        <a:bodyPr/>
        <a:lstStyle/>
        <a:p>
          <a:r>
            <a:rPr lang="mi-NZ" dirty="0"/>
            <a:t>Perineal massage in pregnancy:  </a:t>
          </a:r>
        </a:p>
      </dgm:t>
    </dgm:pt>
    <dgm:pt modelId="{6B2BF324-FD0F-4AD1-9837-32F75D83A289}" type="parTrans" cxnId="{61F850D7-D859-4456-8915-E948F49C4B56}">
      <dgm:prSet/>
      <dgm:spPr/>
      <dgm:t>
        <a:bodyPr/>
        <a:lstStyle/>
        <a:p>
          <a:endParaRPr lang="en-US"/>
        </a:p>
      </dgm:t>
    </dgm:pt>
    <dgm:pt modelId="{25F60B58-9F9C-4463-AFAD-057086026722}" type="sibTrans" cxnId="{61F850D7-D859-4456-8915-E948F49C4B56}">
      <dgm:prSet/>
      <dgm:spPr/>
      <dgm:t>
        <a:bodyPr/>
        <a:lstStyle/>
        <a:p>
          <a:endParaRPr lang="en-US"/>
        </a:p>
      </dgm:t>
    </dgm:pt>
    <dgm:pt modelId="{7DAC4B58-5CEB-4DD3-A21E-5BD0801BFFF8}">
      <dgm:prSet/>
      <dgm:spPr/>
      <dgm:t>
        <a:bodyPr/>
        <a:lstStyle/>
        <a:p>
          <a:r>
            <a:rPr lang="en-NZ" dirty="0">
              <a:latin typeface="Calibri" panose="020F0502020204030204" pitchFamily="34" charset="0"/>
              <a:cs typeface="Calibri" panose="020F0502020204030204" pitchFamily="34" charset="0"/>
            </a:rPr>
            <a:t>Reduced chance episiotomy</a:t>
          </a:r>
          <a:endParaRPr lang="en-US" dirty="0">
            <a:latin typeface="Calibri" panose="020F0502020204030204" pitchFamily="34" charset="0"/>
            <a:cs typeface="Calibri" panose="020F0502020204030204" pitchFamily="34" charset="0"/>
          </a:endParaRPr>
        </a:p>
      </dgm:t>
    </dgm:pt>
    <dgm:pt modelId="{674A7770-913B-4D19-B5F1-D2AA25C61583}" type="parTrans" cxnId="{CE11834B-1ECA-43F6-BCB5-8B509457B44B}">
      <dgm:prSet/>
      <dgm:spPr/>
      <dgm:t>
        <a:bodyPr/>
        <a:lstStyle/>
        <a:p>
          <a:endParaRPr lang="en-US"/>
        </a:p>
      </dgm:t>
    </dgm:pt>
    <dgm:pt modelId="{F96C4921-5A89-4988-8022-C0A9F25F4ECF}" type="sibTrans" cxnId="{CE11834B-1ECA-43F6-BCB5-8B509457B44B}">
      <dgm:prSet/>
      <dgm:spPr/>
      <dgm:t>
        <a:bodyPr/>
        <a:lstStyle/>
        <a:p>
          <a:endParaRPr lang="en-US"/>
        </a:p>
      </dgm:t>
    </dgm:pt>
    <dgm:pt modelId="{F4D98617-52E4-43BB-B0EE-5C52D24A4994}">
      <dgm:prSet/>
      <dgm:spPr/>
      <dgm:t>
        <a:bodyPr/>
        <a:lstStyle/>
        <a:p>
          <a:r>
            <a:rPr lang="mi-NZ" dirty="0">
              <a:latin typeface="Calibri" panose="020F0502020204030204" pitchFamily="34" charset="0"/>
              <a:cs typeface="Calibri" panose="020F0502020204030204" pitchFamily="34" charset="0"/>
            </a:rPr>
            <a:t>Reduced durution 2nd stage  labour </a:t>
          </a:r>
          <a:endParaRPr lang="en-US" dirty="0">
            <a:latin typeface="Calibri" panose="020F0502020204030204" pitchFamily="34" charset="0"/>
            <a:cs typeface="Calibri" panose="020F0502020204030204" pitchFamily="34" charset="0"/>
          </a:endParaRPr>
        </a:p>
      </dgm:t>
    </dgm:pt>
    <dgm:pt modelId="{1542461E-6A45-4256-97AF-33EA5CEB134D}" type="parTrans" cxnId="{AFB1881A-375B-4A0E-A274-4EF4D2885FCC}">
      <dgm:prSet/>
      <dgm:spPr/>
      <dgm:t>
        <a:bodyPr/>
        <a:lstStyle/>
        <a:p>
          <a:endParaRPr lang="en-US"/>
        </a:p>
      </dgm:t>
    </dgm:pt>
    <dgm:pt modelId="{ABD08018-B2A6-492F-8576-6E640C5BFB9F}" type="sibTrans" cxnId="{AFB1881A-375B-4A0E-A274-4EF4D2885FCC}">
      <dgm:prSet/>
      <dgm:spPr/>
      <dgm:t>
        <a:bodyPr/>
        <a:lstStyle/>
        <a:p>
          <a:endParaRPr lang="en-US"/>
        </a:p>
      </dgm:t>
    </dgm:pt>
    <dgm:pt modelId="{5A1FC70C-2E66-486E-B688-A585A70752BE}">
      <dgm:prSet/>
      <dgm:spPr/>
      <dgm:t>
        <a:bodyPr/>
        <a:lstStyle/>
        <a:p>
          <a:r>
            <a:rPr lang="en-NZ" dirty="0">
              <a:latin typeface="Calibri" panose="020F0502020204030204" pitchFamily="34" charset="0"/>
              <a:cs typeface="Calibri" panose="020F0502020204030204" pitchFamily="34" charset="0"/>
            </a:rPr>
            <a:t>Fewer 3</a:t>
          </a:r>
          <a:r>
            <a:rPr lang="en-NZ" baseline="30000" dirty="0">
              <a:latin typeface="Calibri" panose="020F0502020204030204" pitchFamily="34" charset="0"/>
              <a:cs typeface="Calibri" panose="020F0502020204030204" pitchFamily="34" charset="0"/>
            </a:rPr>
            <a:t>rd</a:t>
          </a:r>
          <a:r>
            <a:rPr lang="en-NZ" dirty="0">
              <a:latin typeface="Calibri" panose="020F0502020204030204" pitchFamily="34" charset="0"/>
              <a:cs typeface="Calibri" panose="020F0502020204030204" pitchFamily="34" charset="0"/>
            </a:rPr>
            <a:t> 4</a:t>
          </a:r>
          <a:r>
            <a:rPr lang="en-NZ" baseline="30000" dirty="0">
              <a:latin typeface="Calibri" panose="020F0502020204030204" pitchFamily="34" charset="0"/>
              <a:cs typeface="Calibri" panose="020F0502020204030204" pitchFamily="34" charset="0"/>
            </a:rPr>
            <a:t>th</a:t>
          </a:r>
          <a:r>
            <a:rPr lang="en-NZ" dirty="0">
              <a:latin typeface="Calibri" panose="020F0502020204030204" pitchFamily="34" charset="0"/>
              <a:cs typeface="Calibri" panose="020F0502020204030204" pitchFamily="34" charset="0"/>
            </a:rPr>
            <a:t> degree tears</a:t>
          </a:r>
          <a:endParaRPr lang="en-US" dirty="0">
            <a:latin typeface="Calibri" panose="020F0502020204030204" pitchFamily="34" charset="0"/>
            <a:cs typeface="Calibri" panose="020F0502020204030204" pitchFamily="34" charset="0"/>
          </a:endParaRPr>
        </a:p>
      </dgm:t>
    </dgm:pt>
    <dgm:pt modelId="{64FD0295-608E-4BC5-9076-4EE5809C7617}" type="sibTrans" cxnId="{6F68BC54-A5BB-48E3-B9FD-FA5B12826667}">
      <dgm:prSet/>
      <dgm:spPr/>
      <dgm:t>
        <a:bodyPr/>
        <a:lstStyle/>
        <a:p>
          <a:endParaRPr lang="en-US"/>
        </a:p>
      </dgm:t>
    </dgm:pt>
    <dgm:pt modelId="{FFFAAA5A-48A8-4074-8A1E-9919181ED27D}" type="parTrans" cxnId="{6F68BC54-A5BB-48E3-B9FD-FA5B12826667}">
      <dgm:prSet/>
      <dgm:spPr/>
      <dgm:t>
        <a:bodyPr/>
        <a:lstStyle/>
        <a:p>
          <a:endParaRPr lang="en-US"/>
        </a:p>
      </dgm:t>
    </dgm:pt>
    <dgm:pt modelId="{B002CEBE-F45A-4CDD-B09E-2397D524EA8B}">
      <dgm:prSet/>
      <dgm:spPr/>
      <dgm:t>
        <a:bodyPr/>
        <a:lstStyle/>
        <a:p>
          <a:r>
            <a:rPr lang="en-NZ" dirty="0">
              <a:latin typeface="Calibri" panose="020F0502020204030204" pitchFamily="34" charset="0"/>
              <a:cs typeface="Calibri" panose="020F0502020204030204" pitchFamily="34" charset="0"/>
            </a:rPr>
            <a:t>Shorter 2</a:t>
          </a:r>
          <a:r>
            <a:rPr lang="en-NZ" baseline="30000" dirty="0">
              <a:latin typeface="Calibri" panose="020F0502020204030204" pitchFamily="34" charset="0"/>
              <a:cs typeface="Calibri" panose="020F0502020204030204" pitchFamily="34" charset="0"/>
            </a:rPr>
            <a:t>nd</a:t>
          </a:r>
          <a:r>
            <a:rPr lang="en-NZ" dirty="0">
              <a:latin typeface="Calibri" panose="020F0502020204030204" pitchFamily="34" charset="0"/>
              <a:cs typeface="Calibri" panose="020F0502020204030204" pitchFamily="34" charset="0"/>
            </a:rPr>
            <a:t> stage</a:t>
          </a:r>
          <a:endParaRPr lang="en-US" dirty="0">
            <a:latin typeface="Calibri" panose="020F0502020204030204" pitchFamily="34" charset="0"/>
            <a:cs typeface="Calibri" panose="020F0502020204030204" pitchFamily="34" charset="0"/>
          </a:endParaRPr>
        </a:p>
      </dgm:t>
    </dgm:pt>
    <dgm:pt modelId="{08FC4486-0FB9-4E01-AE43-798D931911B5}" type="parTrans" cxnId="{9E06F8E9-5A65-41AF-B0AA-310FCE665AA0}">
      <dgm:prSet/>
      <dgm:spPr/>
      <dgm:t>
        <a:bodyPr/>
        <a:lstStyle/>
        <a:p>
          <a:endParaRPr lang="en-US"/>
        </a:p>
      </dgm:t>
    </dgm:pt>
    <dgm:pt modelId="{FC9E4F58-A0A1-4BCD-860A-10C932D6AFED}" type="sibTrans" cxnId="{9E06F8E9-5A65-41AF-B0AA-310FCE665AA0}">
      <dgm:prSet/>
      <dgm:spPr/>
      <dgm:t>
        <a:bodyPr/>
        <a:lstStyle/>
        <a:p>
          <a:endParaRPr lang="en-US"/>
        </a:p>
      </dgm:t>
    </dgm:pt>
    <dgm:pt modelId="{5CDDEA91-DD61-4A06-9A04-DCCF71A3C9D1}">
      <dgm:prSet/>
      <dgm:spPr/>
      <dgm:t>
        <a:bodyPr/>
        <a:lstStyle/>
        <a:p>
          <a:r>
            <a:rPr lang="en-NZ" dirty="0">
              <a:latin typeface="Calibri" panose="020F0502020204030204" pitchFamily="34" charset="0"/>
              <a:cs typeface="Calibri" panose="020F0502020204030204" pitchFamily="34" charset="0"/>
            </a:rPr>
            <a:t>Less perineal pain after birth</a:t>
          </a:r>
          <a:endParaRPr lang="en-US" dirty="0">
            <a:latin typeface="Calibri" panose="020F0502020204030204" pitchFamily="34" charset="0"/>
            <a:cs typeface="Calibri" panose="020F0502020204030204" pitchFamily="34" charset="0"/>
          </a:endParaRPr>
        </a:p>
      </dgm:t>
    </dgm:pt>
    <dgm:pt modelId="{E1ABAB8F-0D94-4FB8-8B8E-032A52BBC74D}" type="parTrans" cxnId="{09C5CE2D-A63E-43E4-BD4C-4EB87582C221}">
      <dgm:prSet/>
      <dgm:spPr/>
      <dgm:t>
        <a:bodyPr/>
        <a:lstStyle/>
        <a:p>
          <a:endParaRPr lang="en-US"/>
        </a:p>
      </dgm:t>
    </dgm:pt>
    <dgm:pt modelId="{6D6E602E-83F5-4035-9D20-6236A05A38ED}" type="sibTrans" cxnId="{09C5CE2D-A63E-43E4-BD4C-4EB87582C221}">
      <dgm:prSet/>
      <dgm:spPr/>
      <dgm:t>
        <a:bodyPr/>
        <a:lstStyle/>
        <a:p>
          <a:endParaRPr lang="en-US"/>
        </a:p>
      </dgm:t>
    </dgm:pt>
    <dgm:pt modelId="{0EF54B65-8E24-4B9B-8E9C-F01020181D4D}">
      <dgm:prSet/>
      <dgm:spPr/>
      <dgm:t>
        <a:bodyPr/>
        <a:lstStyle/>
        <a:p>
          <a:pPr>
            <a:buFont typeface="Wingdings" panose="05000000000000000000" pitchFamily="2" charset="2"/>
            <a:buChar char="Ø"/>
          </a:pPr>
          <a:r>
            <a:rPr lang="en-NZ" dirty="0">
              <a:latin typeface="Calibri" panose="020F0502020204030204" pitchFamily="34" charset="0"/>
              <a:cs typeface="Calibri" panose="020F0502020204030204" pitchFamily="34" charset="0"/>
            </a:rPr>
            <a:t>Reduced risk anal incontinence</a:t>
          </a:r>
          <a:endParaRPr lang="en-US" dirty="0">
            <a:latin typeface="Calibri" panose="020F0502020204030204" pitchFamily="34" charset="0"/>
            <a:cs typeface="Calibri" panose="020F0502020204030204" pitchFamily="34" charset="0"/>
          </a:endParaRPr>
        </a:p>
      </dgm:t>
    </dgm:pt>
    <dgm:pt modelId="{774C3F9A-51A8-4833-BCC7-BF505791F8CC}" type="parTrans" cxnId="{E9F5CBBA-848D-4DED-B818-6CD6A2C008F8}">
      <dgm:prSet/>
      <dgm:spPr/>
      <dgm:t>
        <a:bodyPr/>
        <a:lstStyle/>
        <a:p>
          <a:endParaRPr lang="en-NZ"/>
        </a:p>
      </dgm:t>
    </dgm:pt>
    <dgm:pt modelId="{A6199429-4553-48FF-985F-2D0F29D53B8B}" type="sibTrans" cxnId="{E9F5CBBA-848D-4DED-B818-6CD6A2C008F8}">
      <dgm:prSet/>
      <dgm:spPr/>
      <dgm:t>
        <a:bodyPr/>
        <a:lstStyle/>
        <a:p>
          <a:endParaRPr lang="en-NZ"/>
        </a:p>
      </dgm:t>
    </dgm:pt>
    <dgm:pt modelId="{900E1AA8-8D53-4A24-8D0B-F2A0028EED5C}" type="pres">
      <dgm:prSet presAssocID="{EC6AB0F7-DA86-46F2-B449-D94E17BC361F}" presName="Name0" presStyleCnt="0">
        <dgm:presLayoutVars>
          <dgm:dir/>
          <dgm:animLvl val="lvl"/>
          <dgm:resizeHandles val="exact"/>
        </dgm:presLayoutVars>
      </dgm:prSet>
      <dgm:spPr/>
    </dgm:pt>
    <dgm:pt modelId="{AC05A36D-4CD9-43A0-B292-E04B2C5EDC0A}" type="pres">
      <dgm:prSet presAssocID="{CA880263-BCC0-48AB-B405-337350C341DF}" presName="composite" presStyleCnt="0"/>
      <dgm:spPr/>
    </dgm:pt>
    <dgm:pt modelId="{BA567927-97D6-41AD-B23F-7155F608F5B6}" type="pres">
      <dgm:prSet presAssocID="{CA880263-BCC0-48AB-B405-337350C341DF}" presName="parTx" presStyleLbl="alignNode1" presStyleIdx="0" presStyleCnt="2">
        <dgm:presLayoutVars>
          <dgm:chMax val="0"/>
          <dgm:chPref val="0"/>
          <dgm:bulletEnabled val="1"/>
        </dgm:presLayoutVars>
      </dgm:prSet>
      <dgm:spPr/>
    </dgm:pt>
    <dgm:pt modelId="{4946A9B3-8F96-4FB6-8BC9-5C4EC29D106B}" type="pres">
      <dgm:prSet presAssocID="{CA880263-BCC0-48AB-B405-337350C341DF}" presName="desTx" presStyleLbl="alignAccFollowNode1" presStyleIdx="0" presStyleCnt="2">
        <dgm:presLayoutVars>
          <dgm:bulletEnabled val="1"/>
        </dgm:presLayoutVars>
      </dgm:prSet>
      <dgm:spPr/>
    </dgm:pt>
    <dgm:pt modelId="{6E792729-3D82-4532-824B-E49752906BDB}" type="pres">
      <dgm:prSet presAssocID="{551C0794-E8A2-4A1B-BD14-E4256E3610BA}" presName="space" presStyleCnt="0"/>
      <dgm:spPr/>
    </dgm:pt>
    <dgm:pt modelId="{36C93E8A-B9C3-44F4-8AAF-8559E9DC0B8D}" type="pres">
      <dgm:prSet presAssocID="{558B18E5-F5F5-4DD4-8FFE-78535A99D239}" presName="composite" presStyleCnt="0"/>
      <dgm:spPr/>
    </dgm:pt>
    <dgm:pt modelId="{7918DE50-725F-4C3C-96AF-58A26F334007}" type="pres">
      <dgm:prSet presAssocID="{558B18E5-F5F5-4DD4-8FFE-78535A99D239}" presName="parTx" presStyleLbl="alignNode1" presStyleIdx="1" presStyleCnt="2">
        <dgm:presLayoutVars>
          <dgm:chMax val="0"/>
          <dgm:chPref val="0"/>
          <dgm:bulletEnabled val="1"/>
        </dgm:presLayoutVars>
      </dgm:prSet>
      <dgm:spPr/>
    </dgm:pt>
    <dgm:pt modelId="{812EE93B-82C3-4D34-9923-D58080C9CD10}" type="pres">
      <dgm:prSet presAssocID="{558B18E5-F5F5-4DD4-8FFE-78535A99D239}" presName="desTx" presStyleLbl="alignAccFollowNode1" presStyleIdx="1" presStyleCnt="2">
        <dgm:presLayoutVars>
          <dgm:bulletEnabled val="1"/>
        </dgm:presLayoutVars>
      </dgm:prSet>
      <dgm:spPr/>
    </dgm:pt>
  </dgm:ptLst>
  <dgm:cxnLst>
    <dgm:cxn modelId="{1CCB7315-2431-413D-8751-3E68FE220C92}" type="presOf" srcId="{CA880263-BCC0-48AB-B405-337350C341DF}" destId="{BA567927-97D6-41AD-B23F-7155F608F5B6}" srcOrd="0" destOrd="0" presId="urn:microsoft.com/office/officeart/2005/8/layout/hList1"/>
    <dgm:cxn modelId="{AFB1881A-375B-4A0E-A274-4EF4D2885FCC}" srcId="{CA880263-BCC0-48AB-B405-337350C341DF}" destId="{F4D98617-52E4-43BB-B0EE-5C52D24A4994}" srcOrd="0" destOrd="0" parTransId="{1542461E-6A45-4256-97AF-33EA5CEB134D}" sibTransId="{ABD08018-B2A6-492F-8576-6E640C5BFB9F}"/>
    <dgm:cxn modelId="{E56C9B1C-CBE3-4610-AED8-E3AF8E5B6714}" srcId="{CA880263-BCC0-48AB-B405-337350C341DF}" destId="{A672AF1F-1F97-41A2-9221-941228197C10}" srcOrd="1" destOrd="0" parTransId="{605CAF0E-52D5-46DB-A1A8-0C327104DBFD}" sibTransId="{F9D9855D-4EFA-4640-A05C-FCA9135292DF}"/>
    <dgm:cxn modelId="{9F14031E-D06F-426A-BB84-AD8A48738F5C}" type="presOf" srcId="{F4D98617-52E4-43BB-B0EE-5C52D24A4994}" destId="{4946A9B3-8F96-4FB6-8BC9-5C4EC29D106B}" srcOrd="0" destOrd="0" presId="urn:microsoft.com/office/officeart/2005/8/layout/hList1"/>
    <dgm:cxn modelId="{9B495020-3EED-4D62-9DD8-16B8F36AD9EA}" srcId="{CA880263-BCC0-48AB-B405-337350C341DF}" destId="{C4FAED3E-E28C-4B22-BA66-E5A27E55FADE}" srcOrd="2" destOrd="0" parTransId="{8EC6AC5C-21CD-4629-A530-26264F899DC0}" sibTransId="{A5997AEE-0EAE-4AFF-BC4D-1F5DD0596F41}"/>
    <dgm:cxn modelId="{09C5CE2D-A63E-43E4-BD4C-4EB87582C221}" srcId="{558B18E5-F5F5-4DD4-8FFE-78535A99D239}" destId="{5CDDEA91-DD61-4A06-9A04-DCCF71A3C9D1}" srcOrd="3" destOrd="0" parTransId="{E1ABAB8F-0D94-4FB8-8B8E-032A52BBC74D}" sibTransId="{6D6E602E-83F5-4035-9D20-6236A05A38ED}"/>
    <dgm:cxn modelId="{1C34D348-AEAF-4647-975A-4DD4B815DE3F}" type="presOf" srcId="{B002CEBE-F45A-4CDD-B09E-2397D524EA8B}" destId="{812EE93B-82C3-4D34-9923-D58080C9CD10}" srcOrd="0" destOrd="3" presId="urn:microsoft.com/office/officeart/2005/8/layout/hList1"/>
    <dgm:cxn modelId="{35F86E6A-DDCD-4371-A6E1-89C1FDA6E08B}" type="presOf" srcId="{C4FAED3E-E28C-4B22-BA66-E5A27E55FADE}" destId="{4946A9B3-8F96-4FB6-8BC9-5C4EC29D106B}" srcOrd="0" destOrd="2" presId="urn:microsoft.com/office/officeart/2005/8/layout/hList1"/>
    <dgm:cxn modelId="{F676C16A-E8DB-4CCC-AEDE-49EB14E8EA46}" type="presOf" srcId="{EC6AB0F7-DA86-46F2-B449-D94E17BC361F}" destId="{900E1AA8-8D53-4A24-8D0B-F2A0028EED5C}" srcOrd="0" destOrd="0" presId="urn:microsoft.com/office/officeart/2005/8/layout/hList1"/>
    <dgm:cxn modelId="{CE11834B-1ECA-43F6-BCB5-8B509457B44B}" srcId="{558B18E5-F5F5-4DD4-8FFE-78535A99D239}" destId="{7DAC4B58-5CEB-4DD3-A21E-5BD0801BFFF8}" srcOrd="0" destOrd="0" parTransId="{674A7770-913B-4D19-B5F1-D2AA25C61583}" sibTransId="{F96C4921-5A89-4988-8022-C0A9F25F4ECF}"/>
    <dgm:cxn modelId="{6F68BC54-A5BB-48E3-B9FD-FA5B12826667}" srcId="{558B18E5-F5F5-4DD4-8FFE-78535A99D239}" destId="{5A1FC70C-2E66-486E-B688-A585A70752BE}" srcOrd="1" destOrd="0" parTransId="{FFFAAA5A-48A8-4074-8A1E-9919181ED27D}" sibTransId="{64FD0295-608E-4BC5-9076-4EE5809C7617}"/>
    <dgm:cxn modelId="{AEC62775-C77B-4B6A-9739-8BDDD3666B52}" srcId="{EC6AB0F7-DA86-46F2-B449-D94E17BC361F}" destId="{CA880263-BCC0-48AB-B405-337350C341DF}" srcOrd="0" destOrd="0" parTransId="{5A1B26B7-E357-47D2-94E7-BD73192CDE75}" sibTransId="{551C0794-E8A2-4A1B-BD14-E4256E3610BA}"/>
    <dgm:cxn modelId="{A1BD4E75-04A2-40FF-A1C6-CC6DDFC7E07B}" type="presOf" srcId="{558B18E5-F5F5-4DD4-8FFE-78535A99D239}" destId="{7918DE50-725F-4C3C-96AF-58A26F334007}" srcOrd="0" destOrd="0" presId="urn:microsoft.com/office/officeart/2005/8/layout/hList1"/>
    <dgm:cxn modelId="{9BA6A77A-3FC4-408A-BA73-B969DDE7D823}" type="presOf" srcId="{5A1FC70C-2E66-486E-B688-A585A70752BE}" destId="{812EE93B-82C3-4D34-9923-D58080C9CD10}" srcOrd="0" destOrd="1" presId="urn:microsoft.com/office/officeart/2005/8/layout/hList1"/>
    <dgm:cxn modelId="{36369E7E-D5B1-4AEA-9A7E-C65CF58236A6}" type="presOf" srcId="{0EF54B65-8E24-4B9B-8E9C-F01020181D4D}" destId="{812EE93B-82C3-4D34-9923-D58080C9CD10}" srcOrd="0" destOrd="2" presId="urn:microsoft.com/office/officeart/2005/8/layout/hList1"/>
    <dgm:cxn modelId="{E9F5CBBA-848D-4DED-B818-6CD6A2C008F8}" srcId="{5A1FC70C-2E66-486E-B688-A585A70752BE}" destId="{0EF54B65-8E24-4B9B-8E9C-F01020181D4D}" srcOrd="0" destOrd="0" parTransId="{774C3F9A-51A8-4833-BCC7-BF505791F8CC}" sibTransId="{A6199429-4553-48FF-985F-2D0F29D53B8B}"/>
    <dgm:cxn modelId="{7629EAD4-FCCD-42FD-9F1D-2B8CE7B1FA19}" type="presOf" srcId="{5CDDEA91-DD61-4A06-9A04-DCCF71A3C9D1}" destId="{812EE93B-82C3-4D34-9923-D58080C9CD10}" srcOrd="0" destOrd="4" presId="urn:microsoft.com/office/officeart/2005/8/layout/hList1"/>
    <dgm:cxn modelId="{61F850D7-D859-4456-8915-E948F49C4B56}" srcId="{EC6AB0F7-DA86-46F2-B449-D94E17BC361F}" destId="{558B18E5-F5F5-4DD4-8FFE-78535A99D239}" srcOrd="1" destOrd="0" parTransId="{6B2BF324-FD0F-4AD1-9837-32F75D83A289}" sibTransId="{25F60B58-9F9C-4463-AFAD-057086026722}"/>
    <dgm:cxn modelId="{21A9BED8-24D0-4969-9D0F-5394F0FE6E44}" type="presOf" srcId="{A672AF1F-1F97-41A2-9221-941228197C10}" destId="{4946A9B3-8F96-4FB6-8BC9-5C4EC29D106B}" srcOrd="0" destOrd="1" presId="urn:microsoft.com/office/officeart/2005/8/layout/hList1"/>
    <dgm:cxn modelId="{7E7718D9-47CE-42ED-8AB4-06EF2F208591}" type="presOf" srcId="{7DAC4B58-5CEB-4DD3-A21E-5BD0801BFFF8}" destId="{812EE93B-82C3-4D34-9923-D58080C9CD10}" srcOrd="0" destOrd="0" presId="urn:microsoft.com/office/officeart/2005/8/layout/hList1"/>
    <dgm:cxn modelId="{9E06F8E9-5A65-41AF-B0AA-310FCE665AA0}" srcId="{558B18E5-F5F5-4DD4-8FFE-78535A99D239}" destId="{B002CEBE-F45A-4CDD-B09E-2397D524EA8B}" srcOrd="2" destOrd="0" parTransId="{08FC4486-0FB9-4E01-AE43-798D931911B5}" sibTransId="{FC9E4F58-A0A1-4BCD-860A-10C932D6AFED}"/>
    <dgm:cxn modelId="{01764B87-D5F2-4A23-A823-343C6B9B0E55}" type="presParOf" srcId="{900E1AA8-8D53-4A24-8D0B-F2A0028EED5C}" destId="{AC05A36D-4CD9-43A0-B292-E04B2C5EDC0A}" srcOrd="0" destOrd="0" presId="urn:microsoft.com/office/officeart/2005/8/layout/hList1"/>
    <dgm:cxn modelId="{88D986FC-BB84-4D9A-B44A-948924BCE484}" type="presParOf" srcId="{AC05A36D-4CD9-43A0-B292-E04B2C5EDC0A}" destId="{BA567927-97D6-41AD-B23F-7155F608F5B6}" srcOrd="0" destOrd="0" presId="urn:microsoft.com/office/officeart/2005/8/layout/hList1"/>
    <dgm:cxn modelId="{0E0219D2-6CF0-431A-8352-DF5BDDB9AD27}" type="presParOf" srcId="{AC05A36D-4CD9-43A0-B292-E04B2C5EDC0A}" destId="{4946A9B3-8F96-4FB6-8BC9-5C4EC29D106B}" srcOrd="1" destOrd="0" presId="urn:microsoft.com/office/officeart/2005/8/layout/hList1"/>
    <dgm:cxn modelId="{AA78821E-E5AE-4165-81EF-AC29B9FC6DB1}" type="presParOf" srcId="{900E1AA8-8D53-4A24-8D0B-F2A0028EED5C}" destId="{6E792729-3D82-4532-824B-E49752906BDB}" srcOrd="1" destOrd="0" presId="urn:microsoft.com/office/officeart/2005/8/layout/hList1"/>
    <dgm:cxn modelId="{D452AD00-EC08-45BA-932B-ADB5FD672911}" type="presParOf" srcId="{900E1AA8-8D53-4A24-8D0B-F2A0028EED5C}" destId="{36C93E8A-B9C3-44F4-8AAF-8559E9DC0B8D}" srcOrd="2" destOrd="0" presId="urn:microsoft.com/office/officeart/2005/8/layout/hList1"/>
    <dgm:cxn modelId="{EBAF8323-A778-4304-A7AB-5D78F592DEEA}" type="presParOf" srcId="{36C93E8A-B9C3-44F4-8AAF-8559E9DC0B8D}" destId="{7918DE50-725F-4C3C-96AF-58A26F334007}" srcOrd="0" destOrd="0" presId="urn:microsoft.com/office/officeart/2005/8/layout/hList1"/>
    <dgm:cxn modelId="{989F40B8-0154-47BD-9248-ACF61629EB80}" type="presParOf" srcId="{36C93E8A-B9C3-44F4-8AAF-8559E9DC0B8D}" destId="{812EE93B-82C3-4D34-9923-D58080C9CD1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E9C8C1-B70C-4F24-B110-C93B5F7C4C1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A7CB84B-1175-41E0-9BE4-C7B9DCCBD620}">
      <dgm:prSet/>
      <dgm:spPr/>
      <dgm:t>
        <a:bodyPr/>
        <a:lstStyle/>
        <a:p>
          <a:r>
            <a:rPr lang="en-NZ" dirty="0"/>
            <a:t>Women need to know</a:t>
          </a:r>
          <a:endParaRPr lang="en-US" dirty="0">
            <a:latin typeface="Arial" panose="020B0604020202020204" pitchFamily="34" charset="0"/>
            <a:cs typeface="Arial" panose="020B0604020202020204" pitchFamily="34" charset="0"/>
          </a:endParaRPr>
        </a:p>
      </dgm:t>
    </dgm:pt>
    <dgm:pt modelId="{9C7166A6-1AEF-48F7-A1C5-E90C73AE1867}" type="parTrans" cxnId="{F6889F40-68A5-44DE-BBD4-0A39828DFD1A}">
      <dgm:prSet/>
      <dgm:spPr/>
      <dgm:t>
        <a:bodyPr/>
        <a:lstStyle/>
        <a:p>
          <a:endParaRPr lang="en-US"/>
        </a:p>
      </dgm:t>
    </dgm:pt>
    <dgm:pt modelId="{9F86D35D-6E44-480E-8E43-0CC84C3BA85F}" type="sibTrans" cxnId="{F6889F40-68A5-44DE-BBD4-0A39828DFD1A}">
      <dgm:prSet/>
      <dgm:spPr/>
      <dgm:t>
        <a:bodyPr/>
        <a:lstStyle/>
        <a:p>
          <a:endParaRPr lang="en-US"/>
        </a:p>
      </dgm:t>
    </dgm:pt>
    <dgm:pt modelId="{4DA4BEFB-615F-4938-8059-7FDA869B94A8}">
      <dgm:prSet/>
      <dgm:spPr/>
      <dgm:t>
        <a:bodyPr/>
        <a:lstStyle/>
        <a:p>
          <a:r>
            <a:rPr lang="en-NZ" dirty="0"/>
            <a:t>There are modifiable risk factors that can be changed</a:t>
          </a:r>
          <a:endParaRPr lang="en-US" dirty="0">
            <a:latin typeface="Arial" panose="020B0604020202020204" pitchFamily="34" charset="0"/>
            <a:cs typeface="Arial" panose="020B0604020202020204" pitchFamily="34" charset="0"/>
          </a:endParaRPr>
        </a:p>
      </dgm:t>
    </dgm:pt>
    <dgm:pt modelId="{587BE5F0-225C-4DAA-B4BA-68402EAF5AA9}" type="parTrans" cxnId="{325E60DA-9C0C-48AE-B032-0A73DBE525ED}">
      <dgm:prSet/>
      <dgm:spPr/>
      <dgm:t>
        <a:bodyPr/>
        <a:lstStyle/>
        <a:p>
          <a:endParaRPr lang="en-US"/>
        </a:p>
      </dgm:t>
    </dgm:pt>
    <dgm:pt modelId="{F624930C-47F6-4B6D-83EE-427D889ED7CF}" type="sibTrans" cxnId="{325E60DA-9C0C-48AE-B032-0A73DBE525ED}">
      <dgm:prSet/>
      <dgm:spPr/>
      <dgm:t>
        <a:bodyPr/>
        <a:lstStyle/>
        <a:p>
          <a:endParaRPr lang="en-US"/>
        </a:p>
      </dgm:t>
    </dgm:pt>
    <dgm:pt modelId="{7BFF4848-246A-4185-99CA-597006A0F189}">
      <dgm:prSet/>
      <dgm:spPr/>
      <dgm:t>
        <a:bodyPr/>
        <a:lstStyle/>
        <a:p>
          <a:r>
            <a:rPr lang="en-NZ" dirty="0"/>
            <a:t>We can help reduce risk of pelvic floor trauma during childbirth</a:t>
          </a:r>
          <a:endParaRPr lang="en-US" dirty="0">
            <a:latin typeface="Arial" panose="020B0604020202020204" pitchFamily="34" charset="0"/>
            <a:cs typeface="Arial" panose="020B0604020202020204" pitchFamily="34" charset="0"/>
          </a:endParaRPr>
        </a:p>
      </dgm:t>
    </dgm:pt>
    <dgm:pt modelId="{A9FAED96-204B-4806-9139-D5DC7CCDD0F0}" type="parTrans" cxnId="{8E5A2590-3348-47F6-A1F7-DEFDC4329DC1}">
      <dgm:prSet/>
      <dgm:spPr/>
      <dgm:t>
        <a:bodyPr/>
        <a:lstStyle/>
        <a:p>
          <a:endParaRPr lang="en-US"/>
        </a:p>
      </dgm:t>
    </dgm:pt>
    <dgm:pt modelId="{3A6CB8DE-1C8F-4AF9-85AE-E06446D6EAF6}" type="sibTrans" cxnId="{8E5A2590-3348-47F6-A1F7-DEFDC4329DC1}">
      <dgm:prSet/>
      <dgm:spPr/>
      <dgm:t>
        <a:bodyPr/>
        <a:lstStyle/>
        <a:p>
          <a:endParaRPr lang="en-US"/>
        </a:p>
      </dgm:t>
    </dgm:pt>
    <dgm:pt modelId="{AAA68449-4131-429E-A418-A3CBBE1D1B00}">
      <dgm:prSet/>
      <dgm:spPr/>
      <dgm:t>
        <a:bodyPr/>
        <a:lstStyle/>
        <a:p>
          <a:r>
            <a:rPr lang="en-NZ" dirty="0"/>
            <a:t>If an injury has occurred, we can help to prevent problems developing</a:t>
          </a:r>
          <a:r>
            <a:rPr lang="en-NZ" dirty="0">
              <a:latin typeface="Arial" panose="020B0604020202020204" pitchFamily="34" charset="0"/>
              <a:cs typeface="Arial" panose="020B0604020202020204" pitchFamily="34" charset="0"/>
            </a:rPr>
            <a:t>?</a:t>
          </a:r>
          <a:r>
            <a:rPr lang="en-NZ" dirty="0"/>
            <a:t> </a:t>
          </a:r>
          <a:endParaRPr lang="en-US" dirty="0"/>
        </a:p>
      </dgm:t>
    </dgm:pt>
    <dgm:pt modelId="{21EAB2C2-4CC5-4AA4-BE8E-98619EDBE871}" type="parTrans" cxnId="{039C9F97-A581-4DAF-AC7C-CBBB4F172327}">
      <dgm:prSet/>
      <dgm:spPr/>
      <dgm:t>
        <a:bodyPr/>
        <a:lstStyle/>
        <a:p>
          <a:endParaRPr lang="en-US"/>
        </a:p>
      </dgm:t>
    </dgm:pt>
    <dgm:pt modelId="{99995965-C5F1-4946-8E3F-CE74C3A50016}" type="sibTrans" cxnId="{039C9F97-A581-4DAF-AC7C-CBBB4F172327}">
      <dgm:prSet/>
      <dgm:spPr/>
      <dgm:t>
        <a:bodyPr/>
        <a:lstStyle/>
        <a:p>
          <a:endParaRPr lang="en-US"/>
        </a:p>
      </dgm:t>
    </dgm:pt>
    <dgm:pt modelId="{D4CF33BF-7E8E-40F9-8B00-C7AADAAE8F4A}" type="pres">
      <dgm:prSet presAssocID="{5BE9C8C1-B70C-4F24-B110-C93B5F7C4C10}" presName="root" presStyleCnt="0">
        <dgm:presLayoutVars>
          <dgm:dir/>
          <dgm:resizeHandles val="exact"/>
        </dgm:presLayoutVars>
      </dgm:prSet>
      <dgm:spPr/>
    </dgm:pt>
    <dgm:pt modelId="{8240F226-F918-40BA-A313-4994342C1F3D}" type="pres">
      <dgm:prSet presAssocID="{8A7CB84B-1175-41E0-9BE4-C7B9DCCBD620}" presName="compNode" presStyleCnt="0"/>
      <dgm:spPr/>
    </dgm:pt>
    <dgm:pt modelId="{9E4EDD88-534F-4449-B5AF-00327F58563B}" type="pres">
      <dgm:prSet presAssocID="{8A7CB84B-1175-41E0-9BE4-C7B9DCCBD620}" presName="bgRect" presStyleLbl="bgShp" presStyleIdx="0" presStyleCnt="4"/>
      <dgm:spPr/>
    </dgm:pt>
    <dgm:pt modelId="{7346AE44-2001-4DAA-84CF-5FCECDDE4CAF}" type="pres">
      <dgm:prSet presAssocID="{8A7CB84B-1175-41E0-9BE4-C7B9DCCBD62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5BD019AE-AD76-4C1F-8AAC-8E7AFC155339}" type="pres">
      <dgm:prSet presAssocID="{8A7CB84B-1175-41E0-9BE4-C7B9DCCBD620}" presName="spaceRect" presStyleCnt="0"/>
      <dgm:spPr/>
    </dgm:pt>
    <dgm:pt modelId="{661EE2E9-9D42-401B-9CCD-95EEFFF0C4F2}" type="pres">
      <dgm:prSet presAssocID="{8A7CB84B-1175-41E0-9BE4-C7B9DCCBD620}" presName="parTx" presStyleLbl="revTx" presStyleIdx="0" presStyleCnt="4">
        <dgm:presLayoutVars>
          <dgm:chMax val="0"/>
          <dgm:chPref val="0"/>
        </dgm:presLayoutVars>
      </dgm:prSet>
      <dgm:spPr/>
    </dgm:pt>
    <dgm:pt modelId="{6FC795B3-0B59-4907-A47E-F7EE571CD8A7}" type="pres">
      <dgm:prSet presAssocID="{9F86D35D-6E44-480E-8E43-0CC84C3BA85F}" presName="sibTrans" presStyleCnt="0"/>
      <dgm:spPr/>
    </dgm:pt>
    <dgm:pt modelId="{F3F09CB0-4DC0-4A40-8F24-06F348065FA7}" type="pres">
      <dgm:prSet presAssocID="{4DA4BEFB-615F-4938-8059-7FDA869B94A8}" presName="compNode" presStyleCnt="0"/>
      <dgm:spPr/>
    </dgm:pt>
    <dgm:pt modelId="{01EAB91B-5CB1-4D71-962E-7FBE85F16AA2}" type="pres">
      <dgm:prSet presAssocID="{4DA4BEFB-615F-4938-8059-7FDA869B94A8}" presName="bgRect" presStyleLbl="bgShp" presStyleIdx="1" presStyleCnt="4"/>
      <dgm:spPr/>
    </dgm:pt>
    <dgm:pt modelId="{837610A0-D5CF-4086-B628-66EE65676F01}" type="pres">
      <dgm:prSet presAssocID="{4DA4BEFB-615F-4938-8059-7FDA869B94A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F8CAC63C-62D8-41B2-9818-458FEACE5A48}" type="pres">
      <dgm:prSet presAssocID="{4DA4BEFB-615F-4938-8059-7FDA869B94A8}" presName="spaceRect" presStyleCnt="0"/>
      <dgm:spPr/>
    </dgm:pt>
    <dgm:pt modelId="{646BC779-EBA3-4B4F-B280-A69FEF281F75}" type="pres">
      <dgm:prSet presAssocID="{4DA4BEFB-615F-4938-8059-7FDA869B94A8}" presName="parTx" presStyleLbl="revTx" presStyleIdx="1" presStyleCnt="4">
        <dgm:presLayoutVars>
          <dgm:chMax val="0"/>
          <dgm:chPref val="0"/>
        </dgm:presLayoutVars>
      </dgm:prSet>
      <dgm:spPr/>
    </dgm:pt>
    <dgm:pt modelId="{BEBEC4CE-1C42-4298-960B-F9ACCD9B7C94}" type="pres">
      <dgm:prSet presAssocID="{F624930C-47F6-4B6D-83EE-427D889ED7CF}" presName="sibTrans" presStyleCnt="0"/>
      <dgm:spPr/>
    </dgm:pt>
    <dgm:pt modelId="{B33AF63E-E487-488C-8B15-18E98B5833E6}" type="pres">
      <dgm:prSet presAssocID="{7BFF4848-246A-4185-99CA-597006A0F189}" presName="compNode" presStyleCnt="0"/>
      <dgm:spPr/>
    </dgm:pt>
    <dgm:pt modelId="{74FBA49B-FA09-4D8B-80BB-8F55AB847C72}" type="pres">
      <dgm:prSet presAssocID="{7BFF4848-246A-4185-99CA-597006A0F189}" presName="bgRect" presStyleLbl="bgShp" presStyleIdx="2" presStyleCnt="4"/>
      <dgm:spPr/>
    </dgm:pt>
    <dgm:pt modelId="{454595F2-FA2B-448B-BF68-923DBE6B79C6}" type="pres">
      <dgm:prSet presAssocID="{7BFF4848-246A-4185-99CA-597006A0F18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roller"/>
        </a:ext>
      </dgm:extLst>
    </dgm:pt>
    <dgm:pt modelId="{FD5B6B7D-E049-4B75-8FFF-CD3F7E11B1FC}" type="pres">
      <dgm:prSet presAssocID="{7BFF4848-246A-4185-99CA-597006A0F189}" presName="spaceRect" presStyleCnt="0"/>
      <dgm:spPr/>
    </dgm:pt>
    <dgm:pt modelId="{B460485C-AC04-482D-84E6-D2AB54731E46}" type="pres">
      <dgm:prSet presAssocID="{7BFF4848-246A-4185-99CA-597006A0F189}" presName="parTx" presStyleLbl="revTx" presStyleIdx="2" presStyleCnt="4">
        <dgm:presLayoutVars>
          <dgm:chMax val="0"/>
          <dgm:chPref val="0"/>
        </dgm:presLayoutVars>
      </dgm:prSet>
      <dgm:spPr/>
    </dgm:pt>
    <dgm:pt modelId="{A15FBDAE-29C9-4782-9BA5-FD9107A4740B}" type="pres">
      <dgm:prSet presAssocID="{3A6CB8DE-1C8F-4AF9-85AE-E06446D6EAF6}" presName="sibTrans" presStyleCnt="0"/>
      <dgm:spPr/>
    </dgm:pt>
    <dgm:pt modelId="{A89FFED0-5A83-48FB-AE09-C1413F0F1D23}" type="pres">
      <dgm:prSet presAssocID="{AAA68449-4131-429E-A418-A3CBBE1D1B00}" presName="compNode" presStyleCnt="0"/>
      <dgm:spPr/>
    </dgm:pt>
    <dgm:pt modelId="{614FA85E-C1A7-4CC4-AC2B-D45FE432423B}" type="pres">
      <dgm:prSet presAssocID="{AAA68449-4131-429E-A418-A3CBBE1D1B00}" presName="bgRect" presStyleLbl="bgShp" presStyleIdx="3" presStyleCnt="4"/>
      <dgm:spPr/>
    </dgm:pt>
    <dgm:pt modelId="{E76BDBB3-E096-49FC-82C2-C1F59CFF09D9}" type="pres">
      <dgm:prSet presAssocID="{AAA68449-4131-429E-A418-A3CBBE1D1B0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rritant"/>
        </a:ext>
      </dgm:extLst>
    </dgm:pt>
    <dgm:pt modelId="{CBCF44D9-9878-4910-B251-E6CAD4719F33}" type="pres">
      <dgm:prSet presAssocID="{AAA68449-4131-429E-A418-A3CBBE1D1B00}" presName="spaceRect" presStyleCnt="0"/>
      <dgm:spPr/>
    </dgm:pt>
    <dgm:pt modelId="{D63688E8-D43C-41C4-BD94-DA9369DD3A32}" type="pres">
      <dgm:prSet presAssocID="{AAA68449-4131-429E-A418-A3CBBE1D1B00}" presName="parTx" presStyleLbl="revTx" presStyleIdx="3" presStyleCnt="4">
        <dgm:presLayoutVars>
          <dgm:chMax val="0"/>
          <dgm:chPref val="0"/>
        </dgm:presLayoutVars>
      </dgm:prSet>
      <dgm:spPr/>
    </dgm:pt>
  </dgm:ptLst>
  <dgm:cxnLst>
    <dgm:cxn modelId="{6433A906-04CD-4D63-8A06-4BF530555711}" type="presOf" srcId="{AAA68449-4131-429E-A418-A3CBBE1D1B00}" destId="{D63688E8-D43C-41C4-BD94-DA9369DD3A32}" srcOrd="0" destOrd="0" presId="urn:microsoft.com/office/officeart/2018/2/layout/IconVerticalSolidList"/>
    <dgm:cxn modelId="{F6889F40-68A5-44DE-BBD4-0A39828DFD1A}" srcId="{5BE9C8C1-B70C-4F24-B110-C93B5F7C4C10}" destId="{8A7CB84B-1175-41E0-9BE4-C7B9DCCBD620}" srcOrd="0" destOrd="0" parTransId="{9C7166A6-1AEF-48F7-A1C5-E90C73AE1867}" sibTransId="{9F86D35D-6E44-480E-8E43-0CC84C3BA85F}"/>
    <dgm:cxn modelId="{8E5A2590-3348-47F6-A1F7-DEFDC4329DC1}" srcId="{5BE9C8C1-B70C-4F24-B110-C93B5F7C4C10}" destId="{7BFF4848-246A-4185-99CA-597006A0F189}" srcOrd="2" destOrd="0" parTransId="{A9FAED96-204B-4806-9139-D5DC7CCDD0F0}" sibTransId="{3A6CB8DE-1C8F-4AF9-85AE-E06446D6EAF6}"/>
    <dgm:cxn modelId="{039C9F97-A581-4DAF-AC7C-CBBB4F172327}" srcId="{5BE9C8C1-B70C-4F24-B110-C93B5F7C4C10}" destId="{AAA68449-4131-429E-A418-A3CBBE1D1B00}" srcOrd="3" destOrd="0" parTransId="{21EAB2C2-4CC5-4AA4-BE8E-98619EDBE871}" sibTransId="{99995965-C5F1-4946-8E3F-CE74C3A50016}"/>
    <dgm:cxn modelId="{EAAE9EB8-0F3C-4CFE-9E9A-5C9A18E494D3}" type="presOf" srcId="{4DA4BEFB-615F-4938-8059-7FDA869B94A8}" destId="{646BC779-EBA3-4B4F-B280-A69FEF281F75}" srcOrd="0" destOrd="0" presId="urn:microsoft.com/office/officeart/2018/2/layout/IconVerticalSolidList"/>
    <dgm:cxn modelId="{B0FB4EC5-6262-4ED0-98F0-78F4ECE3593A}" type="presOf" srcId="{5BE9C8C1-B70C-4F24-B110-C93B5F7C4C10}" destId="{D4CF33BF-7E8E-40F9-8B00-C7AADAAE8F4A}" srcOrd="0" destOrd="0" presId="urn:microsoft.com/office/officeart/2018/2/layout/IconVerticalSolidList"/>
    <dgm:cxn modelId="{325E60DA-9C0C-48AE-B032-0A73DBE525ED}" srcId="{5BE9C8C1-B70C-4F24-B110-C93B5F7C4C10}" destId="{4DA4BEFB-615F-4938-8059-7FDA869B94A8}" srcOrd="1" destOrd="0" parTransId="{587BE5F0-225C-4DAA-B4BA-68402EAF5AA9}" sibTransId="{F624930C-47F6-4B6D-83EE-427D889ED7CF}"/>
    <dgm:cxn modelId="{130D98DB-524D-42D1-9B7A-74CC7E33C366}" type="presOf" srcId="{7BFF4848-246A-4185-99CA-597006A0F189}" destId="{B460485C-AC04-482D-84E6-D2AB54731E46}" srcOrd="0" destOrd="0" presId="urn:microsoft.com/office/officeart/2018/2/layout/IconVerticalSolidList"/>
    <dgm:cxn modelId="{10E931F2-E363-439C-9035-8CD133BAA3DD}" type="presOf" srcId="{8A7CB84B-1175-41E0-9BE4-C7B9DCCBD620}" destId="{661EE2E9-9D42-401B-9CCD-95EEFFF0C4F2}" srcOrd="0" destOrd="0" presId="urn:microsoft.com/office/officeart/2018/2/layout/IconVerticalSolidList"/>
    <dgm:cxn modelId="{B31D79D4-227A-4508-BA03-E792013E3BD7}" type="presParOf" srcId="{D4CF33BF-7E8E-40F9-8B00-C7AADAAE8F4A}" destId="{8240F226-F918-40BA-A313-4994342C1F3D}" srcOrd="0" destOrd="0" presId="urn:microsoft.com/office/officeart/2018/2/layout/IconVerticalSolidList"/>
    <dgm:cxn modelId="{D73367DF-2F5C-434A-9F41-5E56F2D007FF}" type="presParOf" srcId="{8240F226-F918-40BA-A313-4994342C1F3D}" destId="{9E4EDD88-534F-4449-B5AF-00327F58563B}" srcOrd="0" destOrd="0" presId="urn:microsoft.com/office/officeart/2018/2/layout/IconVerticalSolidList"/>
    <dgm:cxn modelId="{DB0CC5E0-72AE-432E-9FCE-399F0EE01CD3}" type="presParOf" srcId="{8240F226-F918-40BA-A313-4994342C1F3D}" destId="{7346AE44-2001-4DAA-84CF-5FCECDDE4CAF}" srcOrd="1" destOrd="0" presId="urn:microsoft.com/office/officeart/2018/2/layout/IconVerticalSolidList"/>
    <dgm:cxn modelId="{7EDE209F-DEB3-4330-AEE6-D53CB3CD4DE4}" type="presParOf" srcId="{8240F226-F918-40BA-A313-4994342C1F3D}" destId="{5BD019AE-AD76-4C1F-8AAC-8E7AFC155339}" srcOrd="2" destOrd="0" presId="urn:microsoft.com/office/officeart/2018/2/layout/IconVerticalSolidList"/>
    <dgm:cxn modelId="{45A93B29-E0BC-43CB-B7A8-DF1B063C892B}" type="presParOf" srcId="{8240F226-F918-40BA-A313-4994342C1F3D}" destId="{661EE2E9-9D42-401B-9CCD-95EEFFF0C4F2}" srcOrd="3" destOrd="0" presId="urn:microsoft.com/office/officeart/2018/2/layout/IconVerticalSolidList"/>
    <dgm:cxn modelId="{E234F4CE-478F-4215-8F67-F3A56FA51EDD}" type="presParOf" srcId="{D4CF33BF-7E8E-40F9-8B00-C7AADAAE8F4A}" destId="{6FC795B3-0B59-4907-A47E-F7EE571CD8A7}" srcOrd="1" destOrd="0" presId="urn:microsoft.com/office/officeart/2018/2/layout/IconVerticalSolidList"/>
    <dgm:cxn modelId="{E771B613-701B-4331-BC29-099D6E6C678D}" type="presParOf" srcId="{D4CF33BF-7E8E-40F9-8B00-C7AADAAE8F4A}" destId="{F3F09CB0-4DC0-4A40-8F24-06F348065FA7}" srcOrd="2" destOrd="0" presId="urn:microsoft.com/office/officeart/2018/2/layout/IconVerticalSolidList"/>
    <dgm:cxn modelId="{96444315-1940-4D06-9173-6BA646D3F0D2}" type="presParOf" srcId="{F3F09CB0-4DC0-4A40-8F24-06F348065FA7}" destId="{01EAB91B-5CB1-4D71-962E-7FBE85F16AA2}" srcOrd="0" destOrd="0" presId="urn:microsoft.com/office/officeart/2018/2/layout/IconVerticalSolidList"/>
    <dgm:cxn modelId="{2D14BBB2-25E8-4C7E-B273-7BD1547ACA73}" type="presParOf" srcId="{F3F09CB0-4DC0-4A40-8F24-06F348065FA7}" destId="{837610A0-D5CF-4086-B628-66EE65676F01}" srcOrd="1" destOrd="0" presId="urn:microsoft.com/office/officeart/2018/2/layout/IconVerticalSolidList"/>
    <dgm:cxn modelId="{7F9E4BAA-CEE8-4F8F-8369-2F28D8C93E3A}" type="presParOf" srcId="{F3F09CB0-4DC0-4A40-8F24-06F348065FA7}" destId="{F8CAC63C-62D8-41B2-9818-458FEACE5A48}" srcOrd="2" destOrd="0" presId="urn:microsoft.com/office/officeart/2018/2/layout/IconVerticalSolidList"/>
    <dgm:cxn modelId="{356190E1-7509-4E1A-8E9C-930B16F185E7}" type="presParOf" srcId="{F3F09CB0-4DC0-4A40-8F24-06F348065FA7}" destId="{646BC779-EBA3-4B4F-B280-A69FEF281F75}" srcOrd="3" destOrd="0" presId="urn:microsoft.com/office/officeart/2018/2/layout/IconVerticalSolidList"/>
    <dgm:cxn modelId="{E25D5CE5-B0A8-4A6D-9624-3AF5868D288A}" type="presParOf" srcId="{D4CF33BF-7E8E-40F9-8B00-C7AADAAE8F4A}" destId="{BEBEC4CE-1C42-4298-960B-F9ACCD9B7C94}" srcOrd="3" destOrd="0" presId="urn:microsoft.com/office/officeart/2018/2/layout/IconVerticalSolidList"/>
    <dgm:cxn modelId="{B4FF90FB-648C-4A94-950A-ADBE0E7E3215}" type="presParOf" srcId="{D4CF33BF-7E8E-40F9-8B00-C7AADAAE8F4A}" destId="{B33AF63E-E487-488C-8B15-18E98B5833E6}" srcOrd="4" destOrd="0" presId="urn:microsoft.com/office/officeart/2018/2/layout/IconVerticalSolidList"/>
    <dgm:cxn modelId="{4CD61739-69A2-4C52-9582-95EA350F9B42}" type="presParOf" srcId="{B33AF63E-E487-488C-8B15-18E98B5833E6}" destId="{74FBA49B-FA09-4D8B-80BB-8F55AB847C72}" srcOrd="0" destOrd="0" presId="urn:microsoft.com/office/officeart/2018/2/layout/IconVerticalSolidList"/>
    <dgm:cxn modelId="{712043FD-D36E-4C3D-AEC3-B6C8679F3F48}" type="presParOf" srcId="{B33AF63E-E487-488C-8B15-18E98B5833E6}" destId="{454595F2-FA2B-448B-BF68-923DBE6B79C6}" srcOrd="1" destOrd="0" presId="urn:microsoft.com/office/officeart/2018/2/layout/IconVerticalSolidList"/>
    <dgm:cxn modelId="{2EF0AC2A-A05A-4518-82C8-35BC737C6499}" type="presParOf" srcId="{B33AF63E-E487-488C-8B15-18E98B5833E6}" destId="{FD5B6B7D-E049-4B75-8FFF-CD3F7E11B1FC}" srcOrd="2" destOrd="0" presId="urn:microsoft.com/office/officeart/2018/2/layout/IconVerticalSolidList"/>
    <dgm:cxn modelId="{B7240013-CA7D-493B-8F34-D622219B3E89}" type="presParOf" srcId="{B33AF63E-E487-488C-8B15-18E98B5833E6}" destId="{B460485C-AC04-482D-84E6-D2AB54731E46}" srcOrd="3" destOrd="0" presId="urn:microsoft.com/office/officeart/2018/2/layout/IconVerticalSolidList"/>
    <dgm:cxn modelId="{08A57F68-EA52-4671-80F5-E825725CCCCD}" type="presParOf" srcId="{D4CF33BF-7E8E-40F9-8B00-C7AADAAE8F4A}" destId="{A15FBDAE-29C9-4782-9BA5-FD9107A4740B}" srcOrd="5" destOrd="0" presId="urn:microsoft.com/office/officeart/2018/2/layout/IconVerticalSolidList"/>
    <dgm:cxn modelId="{4034C4F6-34C6-4E0B-95BC-D6389DEE4DB1}" type="presParOf" srcId="{D4CF33BF-7E8E-40F9-8B00-C7AADAAE8F4A}" destId="{A89FFED0-5A83-48FB-AE09-C1413F0F1D23}" srcOrd="6" destOrd="0" presId="urn:microsoft.com/office/officeart/2018/2/layout/IconVerticalSolidList"/>
    <dgm:cxn modelId="{E6DCD7B1-B162-4556-AD5B-75FF6467DDAC}" type="presParOf" srcId="{A89FFED0-5A83-48FB-AE09-C1413F0F1D23}" destId="{614FA85E-C1A7-4CC4-AC2B-D45FE432423B}" srcOrd="0" destOrd="0" presId="urn:microsoft.com/office/officeart/2018/2/layout/IconVerticalSolidList"/>
    <dgm:cxn modelId="{7C2575F0-0A00-466A-B200-DC73DB4BF6BD}" type="presParOf" srcId="{A89FFED0-5A83-48FB-AE09-C1413F0F1D23}" destId="{E76BDBB3-E096-49FC-82C2-C1F59CFF09D9}" srcOrd="1" destOrd="0" presId="urn:microsoft.com/office/officeart/2018/2/layout/IconVerticalSolidList"/>
    <dgm:cxn modelId="{888143C6-FADD-40D8-B693-F0F47DC801CA}" type="presParOf" srcId="{A89FFED0-5A83-48FB-AE09-C1413F0F1D23}" destId="{CBCF44D9-9878-4910-B251-E6CAD4719F33}" srcOrd="2" destOrd="0" presId="urn:microsoft.com/office/officeart/2018/2/layout/IconVerticalSolidList"/>
    <dgm:cxn modelId="{2F6C34D6-DE67-49E7-BA2A-E9A9BB52BE75}" type="presParOf" srcId="{A89FFED0-5A83-48FB-AE09-C1413F0F1D23}" destId="{D63688E8-D43C-41C4-BD94-DA9369DD3A3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67927-97D6-41AD-B23F-7155F608F5B6}">
      <dsp:nvSpPr>
        <dsp:cNvPr id="0" name=""/>
        <dsp:cNvSpPr/>
      </dsp:nvSpPr>
      <dsp:spPr>
        <a:xfrm>
          <a:off x="38" y="70632"/>
          <a:ext cx="3666992" cy="813224"/>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mi-NZ" sz="2300" kern="1200" dirty="0"/>
            <a:t>Pelvic floor muscle training in pregnancy: </a:t>
          </a:r>
        </a:p>
      </dsp:txBody>
      <dsp:txXfrm>
        <a:off x="38" y="70632"/>
        <a:ext cx="3666992" cy="813224"/>
      </dsp:txXfrm>
    </dsp:sp>
    <dsp:sp modelId="{4946A9B3-8F96-4FB6-8BC9-5C4EC29D106B}">
      <dsp:nvSpPr>
        <dsp:cNvPr id="0" name=""/>
        <dsp:cNvSpPr/>
      </dsp:nvSpPr>
      <dsp:spPr>
        <a:xfrm>
          <a:off x="38" y="883856"/>
          <a:ext cx="3666992" cy="3138993"/>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mi-NZ" sz="2300" kern="1200" dirty="0">
              <a:latin typeface="Calibri" panose="020F0502020204030204" pitchFamily="34" charset="0"/>
              <a:cs typeface="Calibri" panose="020F0502020204030204" pitchFamily="34" charset="0"/>
            </a:rPr>
            <a:t>Reduced durution 2nd stage  labour </a:t>
          </a:r>
          <a:endParaRPr lang="en-US" sz="2300" kern="1200" dirty="0">
            <a:latin typeface="Calibri" panose="020F0502020204030204" pitchFamily="34" charset="0"/>
            <a:cs typeface="Calibri" panose="020F0502020204030204" pitchFamily="34" charset="0"/>
          </a:endParaRPr>
        </a:p>
        <a:p>
          <a:pPr marL="228600" lvl="1" indent="-228600" algn="l" defTabSz="1022350">
            <a:lnSpc>
              <a:spcPct val="90000"/>
            </a:lnSpc>
            <a:spcBef>
              <a:spcPct val="0"/>
            </a:spcBef>
            <a:spcAft>
              <a:spcPct val="15000"/>
            </a:spcAft>
            <a:buChar char="•"/>
          </a:pPr>
          <a:r>
            <a:rPr lang="mi-NZ" sz="2300" kern="1200" dirty="0">
              <a:latin typeface="Calibri" panose="020F0502020204030204" pitchFamily="34" charset="0"/>
              <a:cs typeface="Calibri" panose="020F0502020204030204" pitchFamily="34" charset="0"/>
            </a:rPr>
            <a:t>Lower rates of 3rd and 4th degree tears</a:t>
          </a:r>
          <a:endParaRPr lang="en-US" sz="2300" kern="1200" dirty="0">
            <a:latin typeface="Calibri" panose="020F0502020204030204" pitchFamily="34" charset="0"/>
            <a:cs typeface="Calibri" panose="020F0502020204030204" pitchFamily="34" charset="0"/>
          </a:endParaRPr>
        </a:p>
        <a:p>
          <a:pPr marL="228600" lvl="1" indent="-228600" algn="l" defTabSz="1022350">
            <a:lnSpc>
              <a:spcPct val="90000"/>
            </a:lnSpc>
            <a:spcBef>
              <a:spcPct val="0"/>
            </a:spcBef>
            <a:spcAft>
              <a:spcPct val="15000"/>
            </a:spcAft>
            <a:buChar char="•"/>
          </a:pPr>
          <a:r>
            <a:rPr lang="mi-NZ" sz="2300" kern="1200" dirty="0">
              <a:latin typeface="Calibri" panose="020F0502020204030204" pitchFamily="34" charset="0"/>
              <a:cs typeface="Calibri" panose="020F0502020204030204" pitchFamily="34" charset="0"/>
            </a:rPr>
            <a:t>Reduced chance of developing urinary incontinence</a:t>
          </a:r>
          <a:endParaRPr lang="en-US" sz="2300" kern="1200" dirty="0">
            <a:latin typeface="Calibri" panose="020F0502020204030204" pitchFamily="34" charset="0"/>
            <a:cs typeface="Calibri" panose="020F0502020204030204" pitchFamily="34" charset="0"/>
          </a:endParaRPr>
        </a:p>
      </dsp:txBody>
      <dsp:txXfrm>
        <a:off x="38" y="883856"/>
        <a:ext cx="3666992" cy="3138993"/>
      </dsp:txXfrm>
    </dsp:sp>
    <dsp:sp modelId="{7918DE50-725F-4C3C-96AF-58A26F334007}">
      <dsp:nvSpPr>
        <dsp:cNvPr id="0" name=""/>
        <dsp:cNvSpPr/>
      </dsp:nvSpPr>
      <dsp:spPr>
        <a:xfrm>
          <a:off x="4180409" y="70632"/>
          <a:ext cx="3666992" cy="813224"/>
        </a:xfrm>
        <a:prstGeom prst="rect">
          <a:avLst/>
        </a:prstGeom>
        <a:solidFill>
          <a:schemeClr val="accent2">
            <a:hueOff val="-2964286"/>
            <a:satOff val="14200"/>
            <a:lumOff val="13137"/>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mi-NZ" sz="2300" kern="1200" dirty="0"/>
            <a:t>Perineal massage in pregnancy:  </a:t>
          </a:r>
        </a:p>
      </dsp:txBody>
      <dsp:txXfrm>
        <a:off x="4180409" y="70632"/>
        <a:ext cx="3666992" cy="813224"/>
      </dsp:txXfrm>
    </dsp:sp>
    <dsp:sp modelId="{812EE93B-82C3-4D34-9923-D58080C9CD10}">
      <dsp:nvSpPr>
        <dsp:cNvPr id="0" name=""/>
        <dsp:cNvSpPr/>
      </dsp:nvSpPr>
      <dsp:spPr>
        <a:xfrm>
          <a:off x="4180409" y="883856"/>
          <a:ext cx="3666992" cy="3138993"/>
        </a:xfrm>
        <a:prstGeom prst="rect">
          <a:avLst/>
        </a:prstGeom>
        <a:solidFill>
          <a:schemeClr val="accent2">
            <a:tint val="40000"/>
            <a:alpha val="90000"/>
            <a:hueOff val="-4091839"/>
            <a:satOff val="45107"/>
            <a:lumOff val="4296"/>
            <a:alphaOff val="0"/>
          </a:schemeClr>
        </a:solidFill>
        <a:ln w="19050" cap="rnd" cmpd="sng" algn="ctr">
          <a:solidFill>
            <a:schemeClr val="accent2">
              <a:tint val="40000"/>
              <a:alpha val="90000"/>
              <a:hueOff val="-4091839"/>
              <a:satOff val="45107"/>
              <a:lumOff val="42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NZ" sz="2300" kern="1200" dirty="0">
              <a:latin typeface="Calibri" panose="020F0502020204030204" pitchFamily="34" charset="0"/>
              <a:cs typeface="Calibri" panose="020F0502020204030204" pitchFamily="34" charset="0"/>
            </a:rPr>
            <a:t>Reduced chance episiotomy</a:t>
          </a:r>
          <a:endParaRPr lang="en-US" sz="2300" kern="1200" dirty="0">
            <a:latin typeface="Calibri" panose="020F0502020204030204" pitchFamily="34" charset="0"/>
            <a:cs typeface="Calibri" panose="020F0502020204030204" pitchFamily="34" charset="0"/>
          </a:endParaRPr>
        </a:p>
        <a:p>
          <a:pPr marL="228600" lvl="1" indent="-228600" algn="l" defTabSz="1022350">
            <a:lnSpc>
              <a:spcPct val="90000"/>
            </a:lnSpc>
            <a:spcBef>
              <a:spcPct val="0"/>
            </a:spcBef>
            <a:spcAft>
              <a:spcPct val="15000"/>
            </a:spcAft>
            <a:buChar char="•"/>
          </a:pPr>
          <a:r>
            <a:rPr lang="en-NZ" sz="2300" kern="1200" dirty="0">
              <a:latin typeface="Calibri" panose="020F0502020204030204" pitchFamily="34" charset="0"/>
              <a:cs typeface="Calibri" panose="020F0502020204030204" pitchFamily="34" charset="0"/>
            </a:rPr>
            <a:t>Fewer 3</a:t>
          </a:r>
          <a:r>
            <a:rPr lang="en-NZ" sz="2300" kern="1200" baseline="30000" dirty="0">
              <a:latin typeface="Calibri" panose="020F0502020204030204" pitchFamily="34" charset="0"/>
              <a:cs typeface="Calibri" panose="020F0502020204030204" pitchFamily="34" charset="0"/>
            </a:rPr>
            <a:t>rd</a:t>
          </a:r>
          <a:r>
            <a:rPr lang="en-NZ" sz="2300" kern="1200" dirty="0">
              <a:latin typeface="Calibri" panose="020F0502020204030204" pitchFamily="34" charset="0"/>
              <a:cs typeface="Calibri" panose="020F0502020204030204" pitchFamily="34" charset="0"/>
            </a:rPr>
            <a:t> 4</a:t>
          </a:r>
          <a:r>
            <a:rPr lang="en-NZ" sz="2300" kern="1200" baseline="30000" dirty="0">
              <a:latin typeface="Calibri" panose="020F0502020204030204" pitchFamily="34" charset="0"/>
              <a:cs typeface="Calibri" panose="020F0502020204030204" pitchFamily="34" charset="0"/>
            </a:rPr>
            <a:t>th</a:t>
          </a:r>
          <a:r>
            <a:rPr lang="en-NZ" sz="2300" kern="1200" dirty="0">
              <a:latin typeface="Calibri" panose="020F0502020204030204" pitchFamily="34" charset="0"/>
              <a:cs typeface="Calibri" panose="020F0502020204030204" pitchFamily="34" charset="0"/>
            </a:rPr>
            <a:t> degree tears</a:t>
          </a:r>
          <a:endParaRPr lang="en-US" sz="2300" kern="1200" dirty="0">
            <a:latin typeface="Calibri" panose="020F0502020204030204" pitchFamily="34" charset="0"/>
            <a:cs typeface="Calibri" panose="020F0502020204030204" pitchFamily="34" charset="0"/>
          </a:endParaRPr>
        </a:p>
        <a:p>
          <a:pPr marL="457200" lvl="2" indent="-228600" algn="l" defTabSz="1022350">
            <a:lnSpc>
              <a:spcPct val="90000"/>
            </a:lnSpc>
            <a:spcBef>
              <a:spcPct val="0"/>
            </a:spcBef>
            <a:spcAft>
              <a:spcPct val="15000"/>
            </a:spcAft>
            <a:buFont typeface="Wingdings" panose="05000000000000000000" pitchFamily="2" charset="2"/>
            <a:buChar char="Ø"/>
          </a:pPr>
          <a:r>
            <a:rPr lang="en-NZ" sz="2300" kern="1200" dirty="0">
              <a:latin typeface="Calibri" panose="020F0502020204030204" pitchFamily="34" charset="0"/>
              <a:cs typeface="Calibri" panose="020F0502020204030204" pitchFamily="34" charset="0"/>
            </a:rPr>
            <a:t>Reduced risk anal incontinence</a:t>
          </a:r>
          <a:endParaRPr lang="en-US" sz="2300" kern="1200" dirty="0">
            <a:latin typeface="Calibri" panose="020F0502020204030204" pitchFamily="34" charset="0"/>
            <a:cs typeface="Calibri" panose="020F0502020204030204" pitchFamily="34" charset="0"/>
          </a:endParaRPr>
        </a:p>
        <a:p>
          <a:pPr marL="228600" lvl="1" indent="-228600" algn="l" defTabSz="1022350">
            <a:lnSpc>
              <a:spcPct val="90000"/>
            </a:lnSpc>
            <a:spcBef>
              <a:spcPct val="0"/>
            </a:spcBef>
            <a:spcAft>
              <a:spcPct val="15000"/>
            </a:spcAft>
            <a:buChar char="•"/>
          </a:pPr>
          <a:r>
            <a:rPr lang="en-NZ" sz="2300" kern="1200" dirty="0">
              <a:latin typeface="Calibri" panose="020F0502020204030204" pitchFamily="34" charset="0"/>
              <a:cs typeface="Calibri" panose="020F0502020204030204" pitchFamily="34" charset="0"/>
            </a:rPr>
            <a:t>Shorter 2</a:t>
          </a:r>
          <a:r>
            <a:rPr lang="en-NZ" sz="2300" kern="1200" baseline="30000" dirty="0">
              <a:latin typeface="Calibri" panose="020F0502020204030204" pitchFamily="34" charset="0"/>
              <a:cs typeface="Calibri" panose="020F0502020204030204" pitchFamily="34" charset="0"/>
            </a:rPr>
            <a:t>nd</a:t>
          </a:r>
          <a:r>
            <a:rPr lang="en-NZ" sz="2300" kern="1200" dirty="0">
              <a:latin typeface="Calibri" panose="020F0502020204030204" pitchFamily="34" charset="0"/>
              <a:cs typeface="Calibri" panose="020F0502020204030204" pitchFamily="34" charset="0"/>
            </a:rPr>
            <a:t> stage</a:t>
          </a:r>
          <a:endParaRPr lang="en-US" sz="2300" kern="1200" dirty="0">
            <a:latin typeface="Calibri" panose="020F0502020204030204" pitchFamily="34" charset="0"/>
            <a:cs typeface="Calibri" panose="020F0502020204030204" pitchFamily="34" charset="0"/>
          </a:endParaRPr>
        </a:p>
        <a:p>
          <a:pPr marL="228600" lvl="1" indent="-228600" algn="l" defTabSz="1022350">
            <a:lnSpc>
              <a:spcPct val="90000"/>
            </a:lnSpc>
            <a:spcBef>
              <a:spcPct val="0"/>
            </a:spcBef>
            <a:spcAft>
              <a:spcPct val="15000"/>
            </a:spcAft>
            <a:buChar char="•"/>
          </a:pPr>
          <a:r>
            <a:rPr lang="en-NZ" sz="2300" kern="1200" dirty="0">
              <a:latin typeface="Calibri" panose="020F0502020204030204" pitchFamily="34" charset="0"/>
              <a:cs typeface="Calibri" panose="020F0502020204030204" pitchFamily="34" charset="0"/>
            </a:rPr>
            <a:t>Less perineal pain after birth</a:t>
          </a:r>
          <a:endParaRPr lang="en-US" sz="2300" kern="1200" dirty="0">
            <a:latin typeface="Calibri" panose="020F0502020204030204" pitchFamily="34" charset="0"/>
            <a:cs typeface="Calibri" panose="020F0502020204030204" pitchFamily="34" charset="0"/>
          </a:endParaRPr>
        </a:p>
      </dsp:txBody>
      <dsp:txXfrm>
        <a:off x="4180409" y="883856"/>
        <a:ext cx="3666992" cy="31389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EDD88-534F-4449-B5AF-00327F58563B}">
      <dsp:nvSpPr>
        <dsp:cNvPr id="0" name=""/>
        <dsp:cNvSpPr/>
      </dsp:nvSpPr>
      <dsp:spPr>
        <a:xfrm>
          <a:off x="0" y="1897"/>
          <a:ext cx="6494462" cy="9617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46AE44-2001-4DAA-84CF-5FCECDDE4CAF}">
      <dsp:nvSpPr>
        <dsp:cNvPr id="0" name=""/>
        <dsp:cNvSpPr/>
      </dsp:nvSpPr>
      <dsp:spPr>
        <a:xfrm>
          <a:off x="290922" y="218286"/>
          <a:ext cx="528950" cy="5289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61EE2E9-9D42-401B-9CCD-95EEFFF0C4F2}">
      <dsp:nvSpPr>
        <dsp:cNvPr id="0" name=""/>
        <dsp:cNvSpPr/>
      </dsp:nvSpPr>
      <dsp:spPr>
        <a:xfrm>
          <a:off x="1110795" y="1897"/>
          <a:ext cx="5383666"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90000"/>
            </a:lnSpc>
            <a:spcBef>
              <a:spcPct val="0"/>
            </a:spcBef>
            <a:spcAft>
              <a:spcPct val="35000"/>
            </a:spcAft>
            <a:buNone/>
          </a:pPr>
          <a:r>
            <a:rPr lang="en-NZ" sz="2200" kern="1200" dirty="0"/>
            <a:t>Women need to know</a:t>
          </a:r>
          <a:endParaRPr lang="en-US" sz="2200" kern="1200" dirty="0">
            <a:latin typeface="Arial" panose="020B0604020202020204" pitchFamily="34" charset="0"/>
            <a:cs typeface="Arial" panose="020B0604020202020204" pitchFamily="34" charset="0"/>
          </a:endParaRPr>
        </a:p>
      </dsp:txBody>
      <dsp:txXfrm>
        <a:off x="1110795" y="1897"/>
        <a:ext cx="5383666" cy="961727"/>
      </dsp:txXfrm>
    </dsp:sp>
    <dsp:sp modelId="{01EAB91B-5CB1-4D71-962E-7FBE85F16AA2}">
      <dsp:nvSpPr>
        <dsp:cNvPr id="0" name=""/>
        <dsp:cNvSpPr/>
      </dsp:nvSpPr>
      <dsp:spPr>
        <a:xfrm>
          <a:off x="0" y="1204056"/>
          <a:ext cx="6494462" cy="9617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7610A0-D5CF-4086-B628-66EE65676F01}">
      <dsp:nvSpPr>
        <dsp:cNvPr id="0" name=""/>
        <dsp:cNvSpPr/>
      </dsp:nvSpPr>
      <dsp:spPr>
        <a:xfrm>
          <a:off x="290922" y="1420445"/>
          <a:ext cx="528950" cy="5289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46BC779-EBA3-4B4F-B280-A69FEF281F75}">
      <dsp:nvSpPr>
        <dsp:cNvPr id="0" name=""/>
        <dsp:cNvSpPr/>
      </dsp:nvSpPr>
      <dsp:spPr>
        <a:xfrm>
          <a:off x="1110795" y="1204056"/>
          <a:ext cx="5383666"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90000"/>
            </a:lnSpc>
            <a:spcBef>
              <a:spcPct val="0"/>
            </a:spcBef>
            <a:spcAft>
              <a:spcPct val="35000"/>
            </a:spcAft>
            <a:buNone/>
          </a:pPr>
          <a:r>
            <a:rPr lang="en-NZ" sz="2200" kern="1200" dirty="0"/>
            <a:t>There are modifiable risk factors that can be changed</a:t>
          </a:r>
          <a:endParaRPr lang="en-US" sz="2200" kern="1200" dirty="0">
            <a:latin typeface="Arial" panose="020B0604020202020204" pitchFamily="34" charset="0"/>
            <a:cs typeface="Arial" panose="020B0604020202020204" pitchFamily="34" charset="0"/>
          </a:endParaRPr>
        </a:p>
      </dsp:txBody>
      <dsp:txXfrm>
        <a:off x="1110795" y="1204056"/>
        <a:ext cx="5383666" cy="961727"/>
      </dsp:txXfrm>
    </dsp:sp>
    <dsp:sp modelId="{74FBA49B-FA09-4D8B-80BB-8F55AB847C72}">
      <dsp:nvSpPr>
        <dsp:cNvPr id="0" name=""/>
        <dsp:cNvSpPr/>
      </dsp:nvSpPr>
      <dsp:spPr>
        <a:xfrm>
          <a:off x="0" y="2406215"/>
          <a:ext cx="6494462" cy="96172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4595F2-FA2B-448B-BF68-923DBE6B79C6}">
      <dsp:nvSpPr>
        <dsp:cNvPr id="0" name=""/>
        <dsp:cNvSpPr/>
      </dsp:nvSpPr>
      <dsp:spPr>
        <a:xfrm>
          <a:off x="290922" y="2622604"/>
          <a:ext cx="528950" cy="5289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460485C-AC04-482D-84E6-D2AB54731E46}">
      <dsp:nvSpPr>
        <dsp:cNvPr id="0" name=""/>
        <dsp:cNvSpPr/>
      </dsp:nvSpPr>
      <dsp:spPr>
        <a:xfrm>
          <a:off x="1110795" y="2406215"/>
          <a:ext cx="5383666"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90000"/>
            </a:lnSpc>
            <a:spcBef>
              <a:spcPct val="0"/>
            </a:spcBef>
            <a:spcAft>
              <a:spcPct val="35000"/>
            </a:spcAft>
            <a:buNone/>
          </a:pPr>
          <a:r>
            <a:rPr lang="en-NZ" sz="2200" kern="1200" dirty="0"/>
            <a:t>We can help reduce risk of pelvic floor trauma during childbirth</a:t>
          </a:r>
          <a:endParaRPr lang="en-US" sz="2200" kern="1200" dirty="0">
            <a:latin typeface="Arial" panose="020B0604020202020204" pitchFamily="34" charset="0"/>
            <a:cs typeface="Arial" panose="020B0604020202020204" pitchFamily="34" charset="0"/>
          </a:endParaRPr>
        </a:p>
      </dsp:txBody>
      <dsp:txXfrm>
        <a:off x="1110795" y="2406215"/>
        <a:ext cx="5383666" cy="961727"/>
      </dsp:txXfrm>
    </dsp:sp>
    <dsp:sp modelId="{614FA85E-C1A7-4CC4-AC2B-D45FE432423B}">
      <dsp:nvSpPr>
        <dsp:cNvPr id="0" name=""/>
        <dsp:cNvSpPr/>
      </dsp:nvSpPr>
      <dsp:spPr>
        <a:xfrm>
          <a:off x="0" y="3608375"/>
          <a:ext cx="6494462" cy="96172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6BDBB3-E096-49FC-82C2-C1F59CFF09D9}">
      <dsp:nvSpPr>
        <dsp:cNvPr id="0" name=""/>
        <dsp:cNvSpPr/>
      </dsp:nvSpPr>
      <dsp:spPr>
        <a:xfrm>
          <a:off x="290922" y="3824763"/>
          <a:ext cx="528950" cy="5289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63688E8-D43C-41C4-BD94-DA9369DD3A32}">
      <dsp:nvSpPr>
        <dsp:cNvPr id="0" name=""/>
        <dsp:cNvSpPr/>
      </dsp:nvSpPr>
      <dsp:spPr>
        <a:xfrm>
          <a:off x="1110795" y="3608375"/>
          <a:ext cx="5383666"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90000"/>
            </a:lnSpc>
            <a:spcBef>
              <a:spcPct val="0"/>
            </a:spcBef>
            <a:spcAft>
              <a:spcPct val="35000"/>
            </a:spcAft>
            <a:buNone/>
          </a:pPr>
          <a:r>
            <a:rPr lang="en-NZ" sz="2200" kern="1200" dirty="0"/>
            <a:t>If an injury has occurred, we can help to prevent problems developing</a:t>
          </a:r>
          <a:r>
            <a:rPr lang="en-NZ" sz="2200" kern="1200" dirty="0">
              <a:latin typeface="Arial" panose="020B0604020202020204" pitchFamily="34" charset="0"/>
              <a:cs typeface="Arial" panose="020B0604020202020204" pitchFamily="34" charset="0"/>
            </a:rPr>
            <a:t>?</a:t>
          </a:r>
          <a:r>
            <a:rPr lang="en-NZ" sz="2200" kern="1200" dirty="0"/>
            <a:t> </a:t>
          </a:r>
          <a:endParaRPr lang="en-US" sz="2200" kern="1200" dirty="0"/>
        </a:p>
      </dsp:txBody>
      <dsp:txXfrm>
        <a:off x="1110795" y="3608375"/>
        <a:ext cx="5383666" cy="96172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F24C0F-DA65-4A1C-89E4-91A70195791F}" type="datetimeFigureOut">
              <a:rPr lang="en-NZ" smtClean="0"/>
              <a:t>29/11/2022</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41BB32-DCA7-4D46-BA70-9B9A6B5697CF}" type="slidenum">
              <a:rPr lang="en-NZ" smtClean="0"/>
              <a:t>‹#›</a:t>
            </a:fld>
            <a:endParaRPr lang="en-NZ"/>
          </a:p>
        </p:txBody>
      </p:sp>
    </p:spTree>
    <p:extLst>
      <p:ext uri="{BB962C8B-B14F-4D97-AF65-F5344CB8AC3E}">
        <p14:creationId xmlns:p14="http://schemas.microsoft.com/office/powerpoint/2010/main" val="1054900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999459D-96DB-434A-8699-FDBCD79A17CC}" type="slidenum">
              <a:rPr lang="en-GB" smtClean="0"/>
              <a:pPr eaLnBrk="1" hangingPunct="1"/>
              <a:t>18</a:t>
            </a:fld>
            <a:endParaRPr lang="en-GB"/>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03CE949-1674-EE9F-62C6-3C69D1D91293}"/>
              </a:ext>
            </a:extLst>
          </p:cNvPr>
          <p:cNvSpPr>
            <a:spLocks noGrp="1" noChangeArrowheads="1"/>
          </p:cNvSpPr>
          <p:nvPr>
            <p:ph type="sldNum" sz="quarter" idx="5"/>
          </p:nvPr>
        </p:nvSpPr>
        <p:spPr>
          <a:ln/>
        </p:spPr>
        <p:txBody>
          <a:bodyPr/>
          <a:lstStyle/>
          <a:p>
            <a:fld id="{2C493384-447A-4551-8023-8DB505FDC42E}" type="slidenum">
              <a:rPr lang="en-GB" altLang="en-US"/>
              <a:pPr/>
              <a:t>32</a:t>
            </a:fld>
            <a:endParaRPr lang="en-GB" altLang="en-US"/>
          </a:p>
        </p:txBody>
      </p:sp>
      <p:sp>
        <p:nvSpPr>
          <p:cNvPr id="63490" name="Rectangle 2">
            <a:extLst>
              <a:ext uri="{FF2B5EF4-FFF2-40B4-BE49-F238E27FC236}">
                <a16:creationId xmlns:a16="http://schemas.microsoft.com/office/drawing/2014/main" id="{37E3A8F9-6031-D592-803B-3FCE22BCA732}"/>
              </a:ext>
            </a:extLst>
          </p:cNvPr>
          <p:cNvSpPr txBox="1">
            <a:spLocks noGrp="1" noRot="1" noChangeAspect="1" noChangeArrowheads="1" noTextEdit="1"/>
          </p:cNvSpPr>
          <p:nvPr>
            <p:ph type="sldImg"/>
          </p:nvPr>
        </p:nvSpPr>
        <p:spPr>
          <a:xfrm>
            <a:off x="382588" y="695325"/>
            <a:ext cx="6091237" cy="3427413"/>
          </a:xfrm>
          <a:ln/>
        </p:spPr>
      </p:sp>
      <p:sp>
        <p:nvSpPr>
          <p:cNvPr id="63491" name="Rectangle 3">
            <a:extLst>
              <a:ext uri="{FF2B5EF4-FFF2-40B4-BE49-F238E27FC236}">
                <a16:creationId xmlns:a16="http://schemas.microsoft.com/office/drawing/2014/main" id="{C5AEA01D-FDA4-065B-D6E4-30F6B44CA9D1}"/>
              </a:ext>
            </a:extLst>
          </p:cNvPr>
          <p:cNvSpPr txBox="1">
            <a:spLocks noGrp="1" noChangeArrowheads="1"/>
          </p:cNvSpPr>
          <p:nvPr>
            <p:ph type="body" idx="1"/>
          </p:nvPr>
        </p:nvSpPr>
        <p:spPr>
          <a:ln/>
          <a:extLst>
            <a:ext uri="{91240B29-F687-4F45-9708-019B960494DF}">
              <a14:hiddenLine xmlns:a14="http://schemas.microsoft.com/office/drawing/2010/main" w="9525">
                <a:solidFill>
                  <a:srgbClr val="808080"/>
                </a:solidFill>
                <a:round/>
                <a:headEnd/>
                <a:tailEnd/>
              </a14:hiddenLine>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87E1463-A762-B2F5-AEB3-1A96D11322DB}"/>
              </a:ext>
            </a:extLst>
          </p:cNvPr>
          <p:cNvSpPr>
            <a:spLocks noGrp="1" noChangeArrowheads="1"/>
          </p:cNvSpPr>
          <p:nvPr>
            <p:ph type="sldNum" sz="quarter" idx="5"/>
          </p:nvPr>
        </p:nvSpPr>
        <p:spPr>
          <a:ln/>
        </p:spPr>
        <p:txBody>
          <a:bodyPr/>
          <a:lstStyle/>
          <a:p>
            <a:fld id="{A3D7F68A-9CAC-455F-AD55-6AD5D34DED08}" type="slidenum">
              <a:rPr lang="en-GB" altLang="en-US"/>
              <a:pPr/>
              <a:t>34</a:t>
            </a:fld>
            <a:endParaRPr lang="en-GB" altLang="en-US"/>
          </a:p>
        </p:txBody>
      </p:sp>
      <p:sp>
        <p:nvSpPr>
          <p:cNvPr id="65538" name="Rectangle 2">
            <a:extLst>
              <a:ext uri="{FF2B5EF4-FFF2-40B4-BE49-F238E27FC236}">
                <a16:creationId xmlns:a16="http://schemas.microsoft.com/office/drawing/2014/main" id="{ECE03A7C-6800-5626-7649-71D3C0F925B9}"/>
              </a:ext>
            </a:extLst>
          </p:cNvPr>
          <p:cNvSpPr txBox="1">
            <a:spLocks noGrp="1" noRot="1" noChangeAspect="1" noChangeArrowheads="1" noTextEdit="1"/>
          </p:cNvSpPr>
          <p:nvPr>
            <p:ph type="sldImg"/>
          </p:nvPr>
        </p:nvSpPr>
        <p:spPr>
          <a:xfrm>
            <a:off x="382588" y="695325"/>
            <a:ext cx="6091237" cy="3427413"/>
          </a:xfrm>
          <a:ln/>
        </p:spPr>
      </p:sp>
      <p:sp>
        <p:nvSpPr>
          <p:cNvPr id="65539" name="Rectangle 3">
            <a:extLst>
              <a:ext uri="{FF2B5EF4-FFF2-40B4-BE49-F238E27FC236}">
                <a16:creationId xmlns:a16="http://schemas.microsoft.com/office/drawing/2014/main" id="{6B50D9FD-5D8E-2EF8-FD66-58B43A53E41E}"/>
              </a:ext>
            </a:extLst>
          </p:cNvPr>
          <p:cNvSpPr txBox="1">
            <a:spLocks noGrp="1" noChangeArrowheads="1"/>
          </p:cNvSpPr>
          <p:nvPr>
            <p:ph type="body" idx="1"/>
          </p:nvPr>
        </p:nvSpPr>
        <p:spPr>
          <a:ln/>
          <a:extLst>
            <a:ext uri="{91240B29-F687-4F45-9708-019B960494DF}">
              <a14:hiddenLine xmlns:a14="http://schemas.microsoft.com/office/drawing/2010/main" w="9525">
                <a:solidFill>
                  <a:srgbClr val="808080"/>
                </a:solidFill>
                <a:round/>
                <a:headEnd/>
                <a:tailEnd/>
              </a14:hiddenLine>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1">
            <a:extLst>
              <a:ext uri="{FF2B5EF4-FFF2-40B4-BE49-F238E27FC236}">
                <a16:creationId xmlns:a16="http://schemas.microsoft.com/office/drawing/2014/main" id="{A0E0C389-E786-92FE-780F-A02340A14CFF}"/>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spcBef>
                <a:spcPct val="0"/>
              </a:spcBef>
              <a:buClrTx/>
              <a:buFontTx/>
              <a:buNone/>
            </a:pPr>
            <a:fld id="{D13D1EF7-3A43-44E3-BB1B-81ED34FAE8BD}" type="slidenum">
              <a:rPr lang="en-NZ" altLang="en-US"/>
              <a:pPr>
                <a:spcBef>
                  <a:spcPct val="0"/>
                </a:spcBef>
                <a:buClrTx/>
                <a:buFontTx/>
                <a:buNone/>
              </a:pPr>
              <a:t>35</a:t>
            </a:fld>
            <a:endParaRPr lang="en-NZ" altLang="en-US"/>
          </a:p>
        </p:txBody>
      </p:sp>
      <p:sp>
        <p:nvSpPr>
          <p:cNvPr id="15363" name="Rectangle 1">
            <a:extLst>
              <a:ext uri="{FF2B5EF4-FFF2-40B4-BE49-F238E27FC236}">
                <a16:creationId xmlns:a16="http://schemas.microsoft.com/office/drawing/2014/main" id="{3DBBBE0C-D12D-DF28-7E54-15BB322B0CAA}"/>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F5E2EFC0-E682-B53A-0E93-966B0C86C802}"/>
              </a:ext>
            </a:extLst>
          </p:cNvPr>
          <p:cNvSpPr txBox="1">
            <a:spLocks noChangeArrowheads="1"/>
          </p:cNvSpPr>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NZ"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51DB38C-FAE2-20AA-98C2-964B27A4C0FA}"/>
              </a:ext>
            </a:extLst>
          </p:cNvPr>
          <p:cNvSpPr>
            <a:spLocks noGrp="1" noChangeArrowheads="1"/>
          </p:cNvSpPr>
          <p:nvPr>
            <p:ph type="sldNum" sz="quarter" idx="5"/>
          </p:nvPr>
        </p:nvSpPr>
        <p:spPr>
          <a:ln/>
        </p:spPr>
        <p:txBody>
          <a:bodyPr/>
          <a:lstStyle/>
          <a:p>
            <a:fld id="{024E27DC-ED74-4409-BE4D-36222989699A}" type="slidenum">
              <a:rPr lang="en-GB" altLang="en-US"/>
              <a:pPr/>
              <a:t>40</a:t>
            </a:fld>
            <a:endParaRPr lang="en-GB" altLang="en-US"/>
          </a:p>
        </p:txBody>
      </p:sp>
      <p:sp>
        <p:nvSpPr>
          <p:cNvPr id="52226" name="Rectangle 2">
            <a:extLst>
              <a:ext uri="{FF2B5EF4-FFF2-40B4-BE49-F238E27FC236}">
                <a16:creationId xmlns:a16="http://schemas.microsoft.com/office/drawing/2014/main" id="{B43BE4B3-52B3-B56C-8CEE-77ECAF078CC5}"/>
              </a:ext>
            </a:extLst>
          </p:cNvPr>
          <p:cNvSpPr txBox="1">
            <a:spLocks noGrp="1" noRot="1" noChangeAspect="1" noChangeArrowheads="1" noTextEdit="1"/>
          </p:cNvSpPr>
          <p:nvPr>
            <p:ph type="sldImg"/>
          </p:nvPr>
        </p:nvSpPr>
        <p:spPr>
          <a:xfrm>
            <a:off x="382588" y="695325"/>
            <a:ext cx="6091237" cy="3427413"/>
          </a:xfrm>
          <a:ln/>
        </p:spPr>
      </p:sp>
      <p:sp>
        <p:nvSpPr>
          <p:cNvPr id="52227" name="Rectangle 3">
            <a:extLst>
              <a:ext uri="{FF2B5EF4-FFF2-40B4-BE49-F238E27FC236}">
                <a16:creationId xmlns:a16="http://schemas.microsoft.com/office/drawing/2014/main" id="{A2B4F922-5543-782E-5F1C-C14CD28C9017}"/>
              </a:ext>
            </a:extLst>
          </p:cNvPr>
          <p:cNvSpPr txBox="1">
            <a:spLocks noGrp="1" noChangeArrowheads="1"/>
          </p:cNvSpPr>
          <p:nvPr>
            <p:ph type="body" idx="1"/>
          </p:nvPr>
        </p:nvSpPr>
        <p:spPr>
          <a:ln/>
          <a:extLst>
            <a:ext uri="{91240B29-F687-4F45-9708-019B960494DF}">
              <a14:hiddenLine xmlns:a14="http://schemas.microsoft.com/office/drawing/2010/main" w="9525">
                <a:solidFill>
                  <a:srgbClr val="808080"/>
                </a:solidFill>
                <a:round/>
                <a:headEnd/>
                <a:tailEnd/>
              </a14:hiddenLine>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622728-D2F5-429E-9532-DF204F6A1AE4}" type="datetimeFigureOut">
              <a:rPr lang="en-NZ" smtClean="0"/>
              <a:t>29/11/2022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7C225AB-9080-42F5-8AF3-3BF4FE5DC516}" type="slidenum">
              <a:rPr lang="en-NZ" smtClean="0"/>
              <a:t>‹#›</a:t>
            </a:fld>
            <a:endParaRPr lang="en-NZ"/>
          </a:p>
        </p:txBody>
      </p:sp>
    </p:spTree>
    <p:extLst>
      <p:ext uri="{BB962C8B-B14F-4D97-AF65-F5344CB8AC3E}">
        <p14:creationId xmlns:p14="http://schemas.microsoft.com/office/powerpoint/2010/main" val="1284804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622728-D2F5-429E-9532-DF204F6A1AE4}" type="datetimeFigureOut">
              <a:rPr lang="en-NZ" smtClean="0"/>
              <a:t>29/11/2022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7C225AB-9080-42F5-8AF3-3BF4FE5DC516}" type="slidenum">
              <a:rPr lang="en-NZ" smtClean="0"/>
              <a:t>‹#›</a:t>
            </a:fld>
            <a:endParaRPr lang="en-NZ"/>
          </a:p>
        </p:txBody>
      </p:sp>
    </p:spTree>
    <p:extLst>
      <p:ext uri="{BB962C8B-B14F-4D97-AF65-F5344CB8AC3E}">
        <p14:creationId xmlns:p14="http://schemas.microsoft.com/office/powerpoint/2010/main" val="3206314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622728-D2F5-429E-9532-DF204F6A1AE4}" type="datetimeFigureOut">
              <a:rPr lang="en-NZ" smtClean="0"/>
              <a:t>29/11/2022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7C225AB-9080-42F5-8AF3-3BF4FE5DC516}" type="slidenum">
              <a:rPr lang="en-NZ" smtClean="0"/>
              <a:t>‹#›</a:t>
            </a:fld>
            <a:endParaRPr lang="en-NZ"/>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22537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622728-D2F5-429E-9532-DF204F6A1AE4}" type="datetimeFigureOut">
              <a:rPr lang="en-NZ" smtClean="0"/>
              <a:t>29/11/2022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7C225AB-9080-42F5-8AF3-3BF4FE5DC516}" type="slidenum">
              <a:rPr lang="en-NZ" smtClean="0"/>
              <a:t>‹#›</a:t>
            </a:fld>
            <a:endParaRPr lang="en-NZ"/>
          </a:p>
        </p:txBody>
      </p:sp>
    </p:spTree>
    <p:extLst>
      <p:ext uri="{BB962C8B-B14F-4D97-AF65-F5344CB8AC3E}">
        <p14:creationId xmlns:p14="http://schemas.microsoft.com/office/powerpoint/2010/main" val="3963969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622728-D2F5-429E-9532-DF204F6A1AE4}" type="datetimeFigureOut">
              <a:rPr lang="en-NZ" smtClean="0"/>
              <a:t>29/11/2022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7C225AB-9080-42F5-8AF3-3BF4FE5DC516}" type="slidenum">
              <a:rPr lang="en-NZ" smtClean="0"/>
              <a:t>‹#›</a:t>
            </a:fld>
            <a:endParaRPr lang="en-N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39712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622728-D2F5-429E-9532-DF204F6A1AE4}" type="datetimeFigureOut">
              <a:rPr lang="en-NZ" smtClean="0"/>
              <a:t>29/11/2022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7C225AB-9080-42F5-8AF3-3BF4FE5DC516}" type="slidenum">
              <a:rPr lang="en-NZ" smtClean="0"/>
              <a:t>‹#›</a:t>
            </a:fld>
            <a:endParaRPr lang="en-NZ"/>
          </a:p>
        </p:txBody>
      </p:sp>
    </p:spTree>
    <p:extLst>
      <p:ext uri="{BB962C8B-B14F-4D97-AF65-F5344CB8AC3E}">
        <p14:creationId xmlns:p14="http://schemas.microsoft.com/office/powerpoint/2010/main" val="943177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622728-D2F5-429E-9532-DF204F6A1AE4}" type="datetimeFigureOut">
              <a:rPr lang="en-NZ" smtClean="0"/>
              <a:t>29/11/2022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7C225AB-9080-42F5-8AF3-3BF4FE5DC516}" type="slidenum">
              <a:rPr lang="en-NZ" smtClean="0"/>
              <a:t>‹#›</a:t>
            </a:fld>
            <a:endParaRPr lang="en-NZ"/>
          </a:p>
        </p:txBody>
      </p:sp>
    </p:spTree>
    <p:extLst>
      <p:ext uri="{BB962C8B-B14F-4D97-AF65-F5344CB8AC3E}">
        <p14:creationId xmlns:p14="http://schemas.microsoft.com/office/powerpoint/2010/main" val="524423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622728-D2F5-429E-9532-DF204F6A1AE4}" type="datetimeFigureOut">
              <a:rPr lang="en-NZ" smtClean="0"/>
              <a:t>29/11/2022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7C225AB-9080-42F5-8AF3-3BF4FE5DC516}" type="slidenum">
              <a:rPr lang="en-NZ" smtClean="0"/>
              <a:t>‹#›</a:t>
            </a:fld>
            <a:endParaRPr lang="en-NZ"/>
          </a:p>
        </p:txBody>
      </p:sp>
    </p:spTree>
    <p:extLst>
      <p:ext uri="{BB962C8B-B14F-4D97-AF65-F5344CB8AC3E}">
        <p14:creationId xmlns:p14="http://schemas.microsoft.com/office/powerpoint/2010/main" val="1800893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622728-D2F5-429E-9532-DF204F6A1AE4}" type="datetimeFigureOut">
              <a:rPr lang="en-NZ" smtClean="0"/>
              <a:t>29/11/2022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7C225AB-9080-42F5-8AF3-3BF4FE5DC516}" type="slidenum">
              <a:rPr lang="en-NZ" smtClean="0"/>
              <a:t>‹#›</a:t>
            </a:fld>
            <a:endParaRPr lang="en-NZ"/>
          </a:p>
        </p:txBody>
      </p:sp>
    </p:spTree>
    <p:extLst>
      <p:ext uri="{BB962C8B-B14F-4D97-AF65-F5344CB8AC3E}">
        <p14:creationId xmlns:p14="http://schemas.microsoft.com/office/powerpoint/2010/main" val="3260890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622728-D2F5-429E-9532-DF204F6A1AE4}" type="datetimeFigureOut">
              <a:rPr lang="en-NZ" smtClean="0"/>
              <a:t>29/11/2022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7C225AB-9080-42F5-8AF3-3BF4FE5DC516}" type="slidenum">
              <a:rPr lang="en-NZ" smtClean="0"/>
              <a:t>‹#›</a:t>
            </a:fld>
            <a:endParaRPr lang="en-NZ"/>
          </a:p>
        </p:txBody>
      </p:sp>
    </p:spTree>
    <p:extLst>
      <p:ext uri="{BB962C8B-B14F-4D97-AF65-F5344CB8AC3E}">
        <p14:creationId xmlns:p14="http://schemas.microsoft.com/office/powerpoint/2010/main" val="895822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622728-D2F5-429E-9532-DF204F6A1AE4}" type="datetimeFigureOut">
              <a:rPr lang="en-NZ" smtClean="0"/>
              <a:t>29/11/2022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7C225AB-9080-42F5-8AF3-3BF4FE5DC516}" type="slidenum">
              <a:rPr lang="en-NZ" smtClean="0"/>
              <a:t>‹#›</a:t>
            </a:fld>
            <a:endParaRPr lang="en-NZ"/>
          </a:p>
        </p:txBody>
      </p:sp>
    </p:spTree>
    <p:extLst>
      <p:ext uri="{BB962C8B-B14F-4D97-AF65-F5344CB8AC3E}">
        <p14:creationId xmlns:p14="http://schemas.microsoft.com/office/powerpoint/2010/main" val="316080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622728-D2F5-429E-9532-DF204F6A1AE4}" type="datetimeFigureOut">
              <a:rPr lang="en-NZ" smtClean="0"/>
              <a:t>29/11/2022</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A7C225AB-9080-42F5-8AF3-3BF4FE5DC516}" type="slidenum">
              <a:rPr lang="en-NZ" smtClean="0"/>
              <a:t>‹#›</a:t>
            </a:fld>
            <a:endParaRPr lang="en-NZ"/>
          </a:p>
        </p:txBody>
      </p:sp>
    </p:spTree>
    <p:extLst>
      <p:ext uri="{BB962C8B-B14F-4D97-AF65-F5344CB8AC3E}">
        <p14:creationId xmlns:p14="http://schemas.microsoft.com/office/powerpoint/2010/main" val="3831565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622728-D2F5-429E-9532-DF204F6A1AE4}" type="datetimeFigureOut">
              <a:rPr lang="en-NZ" smtClean="0"/>
              <a:t>29/11/2022</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A7C225AB-9080-42F5-8AF3-3BF4FE5DC516}" type="slidenum">
              <a:rPr lang="en-NZ" smtClean="0"/>
              <a:t>‹#›</a:t>
            </a:fld>
            <a:endParaRPr lang="en-NZ"/>
          </a:p>
        </p:txBody>
      </p:sp>
    </p:spTree>
    <p:extLst>
      <p:ext uri="{BB962C8B-B14F-4D97-AF65-F5344CB8AC3E}">
        <p14:creationId xmlns:p14="http://schemas.microsoft.com/office/powerpoint/2010/main" val="1137315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622728-D2F5-429E-9532-DF204F6A1AE4}" type="datetimeFigureOut">
              <a:rPr lang="en-NZ" smtClean="0"/>
              <a:t>29/11/2022</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A7C225AB-9080-42F5-8AF3-3BF4FE5DC516}" type="slidenum">
              <a:rPr lang="en-NZ" smtClean="0"/>
              <a:t>‹#›</a:t>
            </a:fld>
            <a:endParaRPr lang="en-NZ"/>
          </a:p>
        </p:txBody>
      </p:sp>
    </p:spTree>
    <p:extLst>
      <p:ext uri="{BB962C8B-B14F-4D97-AF65-F5344CB8AC3E}">
        <p14:creationId xmlns:p14="http://schemas.microsoft.com/office/powerpoint/2010/main" val="74087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622728-D2F5-429E-9532-DF204F6A1AE4}" type="datetimeFigureOut">
              <a:rPr lang="en-NZ" smtClean="0"/>
              <a:t>29/11/2022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7C225AB-9080-42F5-8AF3-3BF4FE5DC516}" type="slidenum">
              <a:rPr lang="en-NZ" smtClean="0"/>
              <a:t>‹#›</a:t>
            </a:fld>
            <a:endParaRPr lang="en-NZ"/>
          </a:p>
        </p:txBody>
      </p:sp>
    </p:spTree>
    <p:extLst>
      <p:ext uri="{BB962C8B-B14F-4D97-AF65-F5344CB8AC3E}">
        <p14:creationId xmlns:p14="http://schemas.microsoft.com/office/powerpoint/2010/main" val="1902837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622728-D2F5-429E-9532-DF204F6A1AE4}" type="datetimeFigureOut">
              <a:rPr lang="en-NZ" smtClean="0"/>
              <a:t>29/11/2022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7C225AB-9080-42F5-8AF3-3BF4FE5DC516}" type="slidenum">
              <a:rPr lang="en-NZ" smtClean="0"/>
              <a:t>‹#›</a:t>
            </a:fld>
            <a:endParaRPr lang="en-NZ"/>
          </a:p>
        </p:txBody>
      </p:sp>
    </p:spTree>
    <p:extLst>
      <p:ext uri="{BB962C8B-B14F-4D97-AF65-F5344CB8AC3E}">
        <p14:creationId xmlns:p14="http://schemas.microsoft.com/office/powerpoint/2010/main" val="2253232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622728-D2F5-429E-9532-DF204F6A1AE4}" type="datetimeFigureOut">
              <a:rPr lang="en-NZ" smtClean="0"/>
              <a:t>29/11/2022</a:t>
            </a:fld>
            <a:endParaRPr lang="en-NZ"/>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7C225AB-9080-42F5-8AF3-3BF4FE5DC516}" type="slidenum">
              <a:rPr lang="en-NZ" smtClean="0"/>
              <a:t>‹#›</a:t>
            </a:fld>
            <a:endParaRPr lang="en-NZ"/>
          </a:p>
        </p:txBody>
      </p:sp>
    </p:spTree>
    <p:extLst>
      <p:ext uri="{BB962C8B-B14F-4D97-AF65-F5344CB8AC3E}">
        <p14:creationId xmlns:p14="http://schemas.microsoft.com/office/powerpoint/2010/main" val="663957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video" Target="file:///C:\Users\Louise%20Tomlinson\Desktop\midwives%20ws%202019\Delivery%20of%20the%20shoulders%20-%20manikin.mp4"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pubmed.ncbi.nlm.nih.gov/29289503/#affiliation-1" TargetMode="External"/><Relationship Id="rId2" Type="http://schemas.openxmlformats.org/officeDocument/2006/relationships/hyperlink" Target="https://pubmed.ncbi.nlm.nih.gov/?term=Cronin+RS&amp;cauthor_id=29289503" TargetMode="External"/><Relationship Id="rId1" Type="http://schemas.openxmlformats.org/officeDocument/2006/relationships/slideLayout" Target="../slideLayouts/slideLayout2.xml"/><Relationship Id="rId5" Type="http://schemas.openxmlformats.org/officeDocument/2006/relationships/hyperlink" Target="https://pubmed.ncbi.nlm.nih.gov/29289503/#affiliation-2" TargetMode="External"/><Relationship Id="rId4" Type="http://schemas.openxmlformats.org/officeDocument/2006/relationships/hyperlink" Target="https://pubmed.ncbi.nlm.nih.gov/?term=Li+M&amp;cauthor_id=29289503"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obgyn.onlinelibrary.wiley.com/action/doSearch?ContribAuthorRaw=Bates%2C+Lucy" TargetMode="External"/><Relationship Id="rId2" Type="http://schemas.openxmlformats.org/officeDocument/2006/relationships/hyperlink" Target="https://obgyn.onlinelibrary.wiley.com/action/doSearch?ContribAuthorRaw=Luxford%2C+Elizabeth" TargetMode="External"/><Relationship Id="rId1" Type="http://schemas.openxmlformats.org/officeDocument/2006/relationships/slideLayout" Target="../slideLayouts/slideLayout2.xml"/><Relationship Id="rId4" Type="http://schemas.openxmlformats.org/officeDocument/2006/relationships/hyperlink" Target="https://obgyn.onlinelibrary.wiley.com/action/doSearch?ContribAuthorRaw=King%2C+Jennifer"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pubmed.ncbi.nlm.nih.gov/24740445/#affiliation-1" TargetMode="External"/><Relationship Id="rId2" Type="http://schemas.openxmlformats.org/officeDocument/2006/relationships/hyperlink" Target="https://pubmed.ncbi.nlm.nih.gov/?term=Wilson+D&amp;cauthor_id=24740445" TargetMode="External"/><Relationship Id="rId1" Type="http://schemas.openxmlformats.org/officeDocument/2006/relationships/slideLayout" Target="../slideLayouts/slideLayout2.xml"/><Relationship Id="rId4" Type="http://schemas.openxmlformats.org/officeDocument/2006/relationships/hyperlink" Target="https://pubmed.ncbi.nlm.nih.gov/?term=Dornan+J&amp;cauthor_id=24740445"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263F4-4986-C5EB-D579-2FA951C25DBB}"/>
              </a:ext>
            </a:extLst>
          </p:cNvPr>
          <p:cNvSpPr>
            <a:spLocks noGrp="1"/>
          </p:cNvSpPr>
          <p:nvPr>
            <p:ph type="title"/>
          </p:nvPr>
        </p:nvSpPr>
        <p:spPr/>
        <p:txBody>
          <a:bodyPr>
            <a:normAutofit fontScale="90000"/>
          </a:bodyPr>
          <a:lstStyle/>
          <a:p>
            <a:r>
              <a:rPr lang="en-NZ" dirty="0"/>
              <a:t>Maternal birth injury prevention workshop</a:t>
            </a:r>
            <a:br>
              <a:rPr lang="en-NZ" dirty="0"/>
            </a:br>
            <a:r>
              <a:rPr lang="en-NZ" dirty="0"/>
              <a:t>ACC futures- Wellington 2022</a:t>
            </a:r>
          </a:p>
        </p:txBody>
      </p:sp>
      <p:sp>
        <p:nvSpPr>
          <p:cNvPr id="3" name="Subtitle 2">
            <a:extLst>
              <a:ext uri="{FF2B5EF4-FFF2-40B4-BE49-F238E27FC236}">
                <a16:creationId xmlns:a16="http://schemas.microsoft.com/office/drawing/2014/main" id="{C9849968-4381-E126-6CA9-5087BB4F7202}"/>
              </a:ext>
            </a:extLst>
          </p:cNvPr>
          <p:cNvSpPr>
            <a:spLocks noGrp="1"/>
          </p:cNvSpPr>
          <p:nvPr>
            <p:ph type="subTitle" idx="4294967295"/>
          </p:nvPr>
        </p:nvSpPr>
        <p:spPr>
          <a:xfrm>
            <a:off x="1982804" y="2271562"/>
            <a:ext cx="5784834" cy="3292626"/>
          </a:xfrm>
        </p:spPr>
        <p:txBody>
          <a:bodyPr>
            <a:noAutofit/>
          </a:bodyPr>
          <a:lstStyle/>
          <a:p>
            <a:pPr marL="0" indent="0">
              <a:buNone/>
            </a:pPr>
            <a:r>
              <a:rPr lang="en-NZ" sz="2000" dirty="0">
                <a:latin typeface="Arial" panose="020B0604020202020204" pitchFamily="34" charset="0"/>
                <a:cs typeface="Arial" panose="020B0604020202020204" pitchFamily="34" charset="0"/>
              </a:rPr>
              <a:t>              </a:t>
            </a:r>
          </a:p>
          <a:p>
            <a:pPr marL="0" indent="0">
              <a:buNone/>
            </a:pPr>
            <a:r>
              <a:rPr lang="en-NZ" sz="2000" dirty="0">
                <a:latin typeface="Arial" panose="020B0604020202020204" pitchFamily="34" charset="0"/>
                <a:cs typeface="Arial" panose="020B0604020202020204" pitchFamily="34" charset="0"/>
              </a:rPr>
              <a:t>Dr Jackie Smalldridge MBBS, FRCOG, FRANZCOG, Gynaecologist Auckland</a:t>
            </a:r>
          </a:p>
          <a:p>
            <a:pPr marL="0" indent="0">
              <a:buNone/>
            </a:pPr>
            <a:endParaRPr lang="en-NZ" sz="2000" dirty="0">
              <a:latin typeface="Arial" panose="020B0604020202020204" pitchFamily="34" charset="0"/>
              <a:cs typeface="Arial" panose="020B0604020202020204" pitchFamily="34" charset="0"/>
            </a:endParaRPr>
          </a:p>
          <a:p>
            <a:pPr marL="0" indent="0">
              <a:buNone/>
            </a:pPr>
            <a:r>
              <a:rPr lang="en-NZ" sz="2000" dirty="0">
                <a:latin typeface="Arial" panose="020B0604020202020204" pitchFamily="34" charset="0"/>
                <a:cs typeface="Arial" panose="020B0604020202020204" pitchFamily="34" charset="0"/>
              </a:rPr>
              <a:t>Liz Childs BSc, BHSC(</a:t>
            </a:r>
            <a:r>
              <a:rPr lang="en-NZ" sz="2000" dirty="0" err="1">
                <a:latin typeface="Arial" panose="020B0604020202020204" pitchFamily="34" charset="0"/>
                <a:cs typeface="Arial" panose="020B0604020202020204" pitchFamily="34" charset="0"/>
              </a:rPr>
              <a:t>phys</a:t>
            </a:r>
            <a:r>
              <a:rPr lang="en-NZ" sz="2000" dirty="0">
                <a:latin typeface="Arial" panose="020B0604020202020204" pitchFamily="34" charset="0"/>
                <a:cs typeface="Arial" panose="020B0604020202020204" pitchFamily="34" charset="0"/>
              </a:rPr>
              <a:t>), </a:t>
            </a:r>
            <a:r>
              <a:rPr lang="en-NZ" sz="2000" dirty="0" err="1">
                <a:latin typeface="Arial" panose="020B0604020202020204" pitchFamily="34" charset="0"/>
                <a:cs typeface="Arial" panose="020B0604020202020204" pitchFamily="34" charset="0"/>
              </a:rPr>
              <a:t>DipMT</a:t>
            </a:r>
            <a:r>
              <a:rPr lang="en-NZ" sz="2000" dirty="0">
                <a:latin typeface="Arial" panose="020B0604020202020204" pitchFamily="34" charset="0"/>
                <a:cs typeface="Arial" panose="020B0604020202020204" pitchFamily="34" charset="0"/>
              </a:rPr>
              <a:t>, PCP (Pelvic floor) Pelvic Health Physiotherapist, Wellington</a:t>
            </a:r>
          </a:p>
          <a:p>
            <a:endParaRPr lang="en-N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137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1E22E-DA8B-735C-D395-A8CBB336DC24}"/>
              </a:ext>
            </a:extLst>
          </p:cNvPr>
          <p:cNvSpPr>
            <a:spLocks noGrp="1"/>
          </p:cNvSpPr>
          <p:nvPr>
            <p:ph type="title"/>
          </p:nvPr>
        </p:nvSpPr>
        <p:spPr/>
        <p:txBody>
          <a:bodyPr/>
          <a:lstStyle/>
          <a:p>
            <a:r>
              <a:rPr lang="en-NZ" dirty="0"/>
              <a:t>Consequences of OASI</a:t>
            </a:r>
          </a:p>
        </p:txBody>
      </p:sp>
      <p:sp>
        <p:nvSpPr>
          <p:cNvPr id="3" name="Content Placeholder 2">
            <a:extLst>
              <a:ext uri="{FF2B5EF4-FFF2-40B4-BE49-F238E27FC236}">
                <a16:creationId xmlns:a16="http://schemas.microsoft.com/office/drawing/2014/main" id="{9FD4483F-61BC-A4A3-AFA4-876E17172FEB}"/>
              </a:ext>
            </a:extLst>
          </p:cNvPr>
          <p:cNvSpPr>
            <a:spLocks noGrp="1"/>
          </p:cNvSpPr>
          <p:nvPr>
            <p:ph idx="1"/>
          </p:nvPr>
        </p:nvSpPr>
        <p:spPr/>
        <p:txBody>
          <a:bodyPr>
            <a:normAutofit/>
          </a:bodyPr>
          <a:lstStyle/>
          <a:p>
            <a:pPr marL="0" indent="0">
              <a:buNone/>
            </a:pPr>
            <a:r>
              <a:rPr lang="en-NZ" sz="2000" dirty="0">
                <a:latin typeface="Arial" panose="020B0604020202020204" pitchFamily="34" charset="0"/>
                <a:cs typeface="Arial" panose="020B0604020202020204" pitchFamily="34" charset="0"/>
              </a:rPr>
              <a:t>Leading cause of faecal incontinence in  women (</a:t>
            </a:r>
            <a:r>
              <a:rPr lang="en-US" sz="2000" dirty="0">
                <a:latin typeface="Arial" panose="020B0604020202020204" pitchFamily="34" charset="0"/>
                <a:cs typeface="Arial" panose="020B0604020202020204" pitchFamily="34" charset="0"/>
              </a:rPr>
              <a:t>the involuntary loss of flatus or </a:t>
            </a:r>
            <a:r>
              <a:rPr lang="en-US" sz="2000" dirty="0" err="1">
                <a:latin typeface="Arial" panose="020B0604020202020204" pitchFamily="34" charset="0"/>
                <a:cs typeface="Arial" panose="020B0604020202020204" pitchFamily="34" charset="0"/>
              </a:rPr>
              <a:t>faeces</a:t>
            </a:r>
            <a:r>
              <a:rPr lang="en-US" sz="2000" dirty="0">
                <a:latin typeface="Arial" panose="020B0604020202020204" pitchFamily="34" charset="0"/>
                <a:cs typeface="Arial" panose="020B0604020202020204" pitchFamily="34" charset="0"/>
              </a:rPr>
              <a:t> which becomes a social or hygiene problem) .</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b="0" i="0" dirty="0">
                <a:solidFill>
                  <a:srgbClr val="333333"/>
                </a:solidFill>
                <a:effectLst/>
                <a:latin typeface="Arial" panose="020B0604020202020204" pitchFamily="34" charset="0"/>
                <a:cs typeface="Arial" panose="020B0604020202020204" pitchFamily="34" charset="0"/>
              </a:rPr>
              <a:t> </a:t>
            </a:r>
            <a:r>
              <a:rPr lang="en-US" sz="2000" dirty="0">
                <a:solidFill>
                  <a:srgbClr val="333333"/>
                </a:solidFill>
                <a:latin typeface="Arial" panose="020B0604020202020204" pitchFamily="34" charset="0"/>
                <a:cs typeface="Arial" panose="020B0604020202020204" pitchFamily="34" charset="0"/>
              </a:rPr>
              <a:t>Even</a:t>
            </a:r>
            <a:r>
              <a:rPr lang="en-US" sz="2000" b="0" i="0" dirty="0">
                <a:solidFill>
                  <a:srgbClr val="333333"/>
                </a:solidFill>
                <a:effectLst/>
                <a:latin typeface="Arial" panose="020B0604020202020204" pitchFamily="34" charset="0"/>
                <a:cs typeface="Arial" panose="020B0604020202020204" pitchFamily="34" charset="0"/>
              </a:rPr>
              <a:t> after OASIS repair </a:t>
            </a:r>
            <a:r>
              <a:rPr lang="en-US" sz="2000" dirty="0">
                <a:solidFill>
                  <a:srgbClr val="333333"/>
                </a:solidFill>
                <a:latin typeface="Arial" panose="020B0604020202020204" pitchFamily="34" charset="0"/>
                <a:cs typeface="Arial" panose="020B0604020202020204" pitchFamily="34" charset="0"/>
              </a:rPr>
              <a:t>15% of women (third degree tear) and 50% of women (fourth degree tear) had symptoms of </a:t>
            </a:r>
            <a:r>
              <a:rPr lang="en-US" sz="2000" dirty="0" err="1">
                <a:solidFill>
                  <a:srgbClr val="333333"/>
                </a:solidFill>
                <a:latin typeface="Arial" panose="020B0604020202020204" pitchFamily="34" charset="0"/>
                <a:cs typeface="Arial" panose="020B0604020202020204" pitchFamily="34" charset="0"/>
              </a:rPr>
              <a:t>faecal</a:t>
            </a:r>
            <a:r>
              <a:rPr lang="en-US" sz="2000" dirty="0">
                <a:solidFill>
                  <a:srgbClr val="333333"/>
                </a:solidFill>
                <a:latin typeface="Arial" panose="020B0604020202020204" pitchFamily="34" charset="0"/>
                <a:cs typeface="Arial" panose="020B0604020202020204" pitchFamily="34" charset="0"/>
              </a:rPr>
              <a:t> incontinence.</a:t>
            </a:r>
          </a:p>
          <a:p>
            <a:pPr marL="0" indent="0">
              <a:buNone/>
            </a:pPr>
            <a:endParaRPr lang="en-US" sz="2000" b="0" i="0" dirty="0">
              <a:solidFill>
                <a:srgbClr val="333333"/>
              </a:solidFill>
              <a:effectLst/>
              <a:latin typeface="Arial" panose="020B0604020202020204" pitchFamily="34" charset="0"/>
              <a:cs typeface="Arial" panose="020B0604020202020204" pitchFamily="34" charset="0"/>
            </a:endParaRPr>
          </a:p>
          <a:p>
            <a:pPr marL="0" indent="0">
              <a:buNone/>
            </a:pPr>
            <a:r>
              <a:rPr lang="en-US" sz="2000" dirty="0">
                <a:solidFill>
                  <a:srgbClr val="333333"/>
                </a:solidFill>
                <a:latin typeface="Arial" panose="020B0604020202020204" pitchFamily="34" charset="0"/>
                <a:cs typeface="Arial" panose="020B0604020202020204" pitchFamily="34" charset="0"/>
              </a:rPr>
              <a:t>Symptoms worsen with age.</a:t>
            </a:r>
          </a:p>
          <a:p>
            <a:pPr marL="0" indent="0">
              <a:buNone/>
            </a:pPr>
            <a:endParaRPr lang="en-US" sz="2000" b="0" i="0" dirty="0">
              <a:solidFill>
                <a:srgbClr val="333333"/>
              </a:solidFill>
              <a:effectLst/>
              <a:latin typeface="Arial" panose="020B0604020202020204" pitchFamily="34" charset="0"/>
              <a:cs typeface="Arial" panose="020B0604020202020204" pitchFamily="34" charset="0"/>
            </a:endParaRPr>
          </a:p>
          <a:p>
            <a:pPr marL="0" indent="0">
              <a:buNone/>
            </a:pPr>
            <a:r>
              <a:rPr lang="en-US" sz="2400" dirty="0">
                <a:solidFill>
                  <a:srgbClr val="333333"/>
                </a:solidFill>
                <a:latin typeface="Arial" panose="020B0604020202020204" pitchFamily="34" charset="0"/>
                <a:cs typeface="Arial" panose="020B0604020202020204" pitchFamily="34" charset="0"/>
              </a:rPr>
              <a:t>Needs to be prevented!</a:t>
            </a:r>
            <a:endParaRPr lang="en-US" sz="2400" b="0" i="0" dirty="0">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9730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TextShape 1"/>
          <p:cNvSpPr txBox="1"/>
          <p:nvPr/>
        </p:nvSpPr>
        <p:spPr>
          <a:xfrm>
            <a:off x="943276" y="274680"/>
            <a:ext cx="8657684" cy="1142640"/>
          </a:xfrm>
          <a:prstGeom prst="rect">
            <a:avLst/>
          </a:prstGeom>
          <a:noFill/>
          <a:ln>
            <a:noFill/>
          </a:ln>
        </p:spPr>
        <p:txBody>
          <a:bodyPr anchor="ctr"/>
          <a:lstStyle/>
          <a:p>
            <a:pPr>
              <a:lnSpc>
                <a:spcPct val="100000"/>
              </a:lnSpc>
            </a:pPr>
            <a:r>
              <a:rPr lang="en-US" sz="2400" b="1" dirty="0">
                <a:solidFill>
                  <a:srgbClr val="675E47"/>
                </a:solidFill>
                <a:latin typeface="Arial" panose="020B0604020202020204" pitchFamily="34" charset="0"/>
                <a:cs typeface="Arial" panose="020B0604020202020204" pitchFamily="34" charset="0"/>
              </a:rPr>
              <a:t>Teetering near the edge; Women’s experience of anal incontinence following OASIS
J Tucker, V Clifton et al ANZJOG 2014;54:377-381</a:t>
            </a:r>
            <a:endParaRPr sz="2400" dirty="0">
              <a:latin typeface="Arial" panose="020B0604020202020204" pitchFamily="34" charset="0"/>
              <a:cs typeface="Arial" panose="020B0604020202020204" pitchFamily="34" charset="0"/>
            </a:endParaRPr>
          </a:p>
        </p:txBody>
      </p:sp>
      <p:sp>
        <p:nvSpPr>
          <p:cNvPr id="335" name="TextShape 2"/>
          <p:cNvSpPr txBox="1"/>
          <p:nvPr/>
        </p:nvSpPr>
        <p:spPr>
          <a:xfrm>
            <a:off x="943276" y="1835015"/>
            <a:ext cx="8657684" cy="4536720"/>
          </a:xfrm>
          <a:prstGeom prst="rect">
            <a:avLst/>
          </a:prstGeom>
          <a:noFill/>
          <a:ln>
            <a:noFill/>
          </a:ln>
        </p:spPr>
        <p:txBody>
          <a:bodyPr/>
          <a:lstStyle/>
          <a:p>
            <a:pPr>
              <a:lnSpc>
                <a:spcPct val="100000"/>
              </a:lnSpc>
              <a:buFont typeface="Arial"/>
              <a:buChar char="•"/>
            </a:pPr>
            <a:r>
              <a:rPr lang="en-US" sz="2000" dirty="0">
                <a:solidFill>
                  <a:srgbClr val="2F2B20"/>
                </a:solidFill>
                <a:latin typeface="Arial" panose="020B0604020202020204" pitchFamily="34" charset="0"/>
                <a:cs typeface="Arial" panose="020B0604020202020204" pitchFamily="34" charset="0"/>
              </a:rPr>
              <a:t>Qualitative semi structured interviews between 26-56 years who had OASIS in first pregnancy</a:t>
            </a:r>
            <a:endParaRPr sz="2000" dirty="0">
              <a:latin typeface="Arial" panose="020B0604020202020204" pitchFamily="34" charset="0"/>
              <a:cs typeface="Arial" panose="020B0604020202020204" pitchFamily="34" charset="0"/>
            </a:endParaRPr>
          </a:p>
          <a:p>
            <a:pPr>
              <a:lnSpc>
                <a:spcPct val="100000"/>
              </a:lnSpc>
            </a:pPr>
            <a:endParaRPr sz="2000" dirty="0">
              <a:latin typeface="Arial" panose="020B0604020202020204" pitchFamily="34" charset="0"/>
              <a:cs typeface="Arial" panose="020B0604020202020204" pitchFamily="34" charset="0"/>
            </a:endParaRPr>
          </a:p>
          <a:p>
            <a:pPr>
              <a:lnSpc>
                <a:spcPct val="100000"/>
              </a:lnSpc>
              <a:buFont typeface="Arial"/>
              <a:buChar char="•"/>
            </a:pPr>
            <a:r>
              <a:rPr lang="en-US" sz="2000" dirty="0">
                <a:solidFill>
                  <a:srgbClr val="2F2B20"/>
                </a:solidFill>
                <a:latin typeface="Arial" panose="020B0604020202020204" pitchFamily="34" charset="0"/>
                <a:cs typeface="Arial" panose="020B0604020202020204" pitchFamily="34" charset="0"/>
              </a:rPr>
              <a:t>3 major themes</a:t>
            </a:r>
          </a:p>
          <a:p>
            <a:pPr>
              <a:lnSpc>
                <a:spcPct val="100000"/>
              </a:lnSpc>
              <a:buFont typeface="Arial"/>
              <a:buChar char="•"/>
            </a:pPr>
            <a:endParaRPr sz="2000" dirty="0">
              <a:latin typeface="Arial" panose="020B0604020202020204" pitchFamily="34" charset="0"/>
              <a:cs typeface="Arial" panose="020B0604020202020204" pitchFamily="34" charset="0"/>
            </a:endParaRPr>
          </a:p>
          <a:p>
            <a:pPr>
              <a:lnSpc>
                <a:spcPct val="100000"/>
              </a:lnSpc>
              <a:buFont typeface="Arial"/>
              <a:buChar char="•"/>
            </a:pPr>
            <a:r>
              <a:rPr lang="en-US" sz="2000" b="1" dirty="0">
                <a:solidFill>
                  <a:srgbClr val="2F2B20"/>
                </a:solidFill>
                <a:latin typeface="Arial" panose="020B0604020202020204" pitchFamily="34" charset="0"/>
                <a:cs typeface="Arial" panose="020B0604020202020204" pitchFamily="34" charset="0"/>
              </a:rPr>
              <a:t>Grieving for loss</a:t>
            </a:r>
            <a:endParaRPr sz="2000" b="1" dirty="0">
              <a:latin typeface="Arial" panose="020B0604020202020204" pitchFamily="34" charset="0"/>
              <a:cs typeface="Arial" panose="020B0604020202020204" pitchFamily="34" charset="0"/>
            </a:endParaRPr>
          </a:p>
          <a:p>
            <a:pPr>
              <a:lnSpc>
                <a:spcPct val="100000"/>
              </a:lnSpc>
              <a:buFont typeface="Arial"/>
              <a:buChar char="•"/>
            </a:pPr>
            <a:r>
              <a:rPr lang="en-US" sz="2000" b="1" dirty="0">
                <a:solidFill>
                  <a:srgbClr val="2F2B20"/>
                </a:solidFill>
                <a:latin typeface="Arial" panose="020B0604020202020204" pitchFamily="34" charset="0"/>
                <a:cs typeface="Arial" panose="020B0604020202020204" pitchFamily="34" charset="0"/>
              </a:rPr>
              <a:t>Silence</a:t>
            </a:r>
            <a:endParaRPr sz="2000" b="1" dirty="0">
              <a:latin typeface="Arial" panose="020B0604020202020204" pitchFamily="34" charset="0"/>
              <a:cs typeface="Arial" panose="020B0604020202020204" pitchFamily="34" charset="0"/>
            </a:endParaRPr>
          </a:p>
          <a:p>
            <a:pPr>
              <a:lnSpc>
                <a:spcPct val="100000"/>
              </a:lnSpc>
              <a:buFont typeface="Arial"/>
              <a:buChar char="•"/>
            </a:pPr>
            <a:r>
              <a:rPr lang="en-US" sz="2000" b="1" dirty="0">
                <a:solidFill>
                  <a:srgbClr val="2F2B20"/>
                </a:solidFill>
                <a:latin typeface="Arial" panose="020B0604020202020204" pitchFamily="34" charset="0"/>
                <a:cs typeface="Arial" panose="020B0604020202020204" pitchFamily="34" charset="0"/>
              </a:rPr>
              <a:t>Striving for normality</a:t>
            </a:r>
            <a:endParaRPr sz="2000" b="1" dirty="0">
              <a:latin typeface="Arial" panose="020B0604020202020204" pitchFamily="34" charset="0"/>
              <a:cs typeface="Arial" panose="020B0604020202020204" pitchFamily="34" charset="0"/>
            </a:endParaRPr>
          </a:p>
          <a:p>
            <a:pPr>
              <a:lnSpc>
                <a:spcPct val="100000"/>
              </a:lnSpc>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87B97-4926-9FBA-DFD3-E4F294E242B8}"/>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CD21884F-B59C-0D76-3653-F6B5B77FBFCC}"/>
              </a:ext>
            </a:extLst>
          </p:cNvPr>
          <p:cNvSpPr>
            <a:spLocks noGrp="1"/>
          </p:cNvSpPr>
          <p:nvPr>
            <p:ph idx="1"/>
          </p:nvPr>
        </p:nvSpPr>
        <p:spPr/>
        <p:txBody>
          <a:bodyPr/>
          <a:lstStyle/>
          <a:p>
            <a:pPr marL="0" indent="0">
              <a:buNone/>
            </a:pPr>
            <a:r>
              <a:rPr lang="en-US" sz="2000" i="0" dirty="0">
                <a:solidFill>
                  <a:srgbClr val="2E3743"/>
                </a:solidFill>
                <a:effectLst/>
                <a:latin typeface="Arial" panose="020B0604020202020204" pitchFamily="34" charset="0"/>
                <a:cs typeface="Arial" panose="020B0604020202020204" pitchFamily="34" charset="0"/>
              </a:rPr>
              <a:t>"Struggling to settle with a damaged body" </a:t>
            </a:r>
          </a:p>
          <a:p>
            <a:pPr marL="0" indent="0">
              <a:buNone/>
            </a:pPr>
            <a:r>
              <a:rPr lang="en-US" sz="2000" i="0" dirty="0">
                <a:solidFill>
                  <a:srgbClr val="2E3743"/>
                </a:solidFill>
                <a:effectLst/>
                <a:latin typeface="Arial" panose="020B0604020202020204" pitchFamily="34" charset="0"/>
                <a:cs typeface="Arial" panose="020B0604020202020204" pitchFamily="34" charset="0"/>
              </a:rPr>
              <a:t>"From hell to healed" </a:t>
            </a:r>
          </a:p>
          <a:p>
            <a:pPr marL="0" indent="0">
              <a:buNone/>
            </a:pPr>
            <a:r>
              <a:rPr lang="en-US" sz="2000" i="0" dirty="0">
                <a:solidFill>
                  <a:srgbClr val="2E3743"/>
                </a:solidFill>
                <a:effectLst/>
                <a:latin typeface="Arial" panose="020B0604020202020204" pitchFamily="34" charset="0"/>
                <a:cs typeface="Arial" panose="020B0604020202020204" pitchFamily="34" charset="0"/>
              </a:rPr>
              <a:t>“Taken by surprise" </a:t>
            </a:r>
          </a:p>
          <a:p>
            <a:pPr marL="0" indent="0">
              <a:buNone/>
            </a:pPr>
            <a:r>
              <a:rPr lang="en-US" sz="2000" dirty="0">
                <a:solidFill>
                  <a:srgbClr val="505050"/>
                </a:solidFill>
                <a:latin typeface="Arial" panose="020B0604020202020204" pitchFamily="34" charset="0"/>
                <a:cs typeface="Arial" panose="020B0604020202020204" pitchFamily="34" charset="0"/>
              </a:rPr>
              <a:t>“</a:t>
            </a:r>
            <a:r>
              <a:rPr lang="en-US" sz="2000" b="0" i="0" dirty="0">
                <a:solidFill>
                  <a:srgbClr val="505050"/>
                </a:solidFill>
                <a:effectLst/>
                <a:latin typeface="Arial" panose="020B0604020202020204" pitchFamily="34" charset="0"/>
                <a:cs typeface="Arial" panose="020B0604020202020204" pitchFamily="34" charset="0"/>
              </a:rPr>
              <a:t>A worse nightmare than expected”</a:t>
            </a:r>
          </a:p>
          <a:p>
            <a:pPr marL="0" indent="0">
              <a:buNone/>
            </a:pPr>
            <a:r>
              <a:rPr lang="en-US" sz="2000" b="0" i="0" dirty="0">
                <a:solidFill>
                  <a:srgbClr val="505050"/>
                </a:solidFill>
                <a:effectLst/>
                <a:latin typeface="Arial" panose="020B0604020202020204" pitchFamily="34" charset="0"/>
                <a:cs typeface="Arial" panose="020B0604020202020204" pitchFamily="34" charset="0"/>
              </a:rPr>
              <a:t>“Why didn’t anyone tell me this could happen?”</a:t>
            </a:r>
          </a:p>
          <a:p>
            <a:endParaRPr lang="en-US" b="1" i="0" dirty="0">
              <a:solidFill>
                <a:srgbClr val="2E3743"/>
              </a:solidFill>
              <a:effectLst/>
              <a:latin typeface="Roboto Slab"/>
            </a:endParaRPr>
          </a:p>
          <a:p>
            <a:endParaRPr lang="en-US" b="1" i="0" dirty="0">
              <a:solidFill>
                <a:srgbClr val="2E3743"/>
              </a:solidFill>
              <a:effectLst/>
              <a:latin typeface="Roboto Slab"/>
            </a:endParaRPr>
          </a:p>
          <a:p>
            <a:endParaRPr lang="en-NZ" dirty="0"/>
          </a:p>
        </p:txBody>
      </p:sp>
    </p:spTree>
    <p:extLst>
      <p:ext uri="{BB962C8B-B14F-4D97-AF65-F5344CB8AC3E}">
        <p14:creationId xmlns:p14="http://schemas.microsoft.com/office/powerpoint/2010/main" val="1803024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1A3AA-03F3-2134-3301-0A4C3EBB31F1}"/>
              </a:ext>
            </a:extLst>
          </p:cNvPr>
          <p:cNvSpPr>
            <a:spLocks noGrp="1"/>
          </p:cNvSpPr>
          <p:nvPr>
            <p:ph type="title"/>
          </p:nvPr>
        </p:nvSpPr>
        <p:spPr/>
        <p:txBody>
          <a:bodyPr/>
          <a:lstStyle/>
          <a:p>
            <a:r>
              <a:rPr lang="en-NZ" dirty="0"/>
              <a:t>For the staff….</a:t>
            </a:r>
          </a:p>
        </p:txBody>
      </p:sp>
      <p:sp>
        <p:nvSpPr>
          <p:cNvPr id="3" name="Content Placeholder 2">
            <a:extLst>
              <a:ext uri="{FF2B5EF4-FFF2-40B4-BE49-F238E27FC236}">
                <a16:creationId xmlns:a16="http://schemas.microsoft.com/office/drawing/2014/main" id="{77647929-2084-D407-861B-A416D675C262}"/>
              </a:ext>
            </a:extLst>
          </p:cNvPr>
          <p:cNvSpPr>
            <a:spLocks noGrp="1"/>
          </p:cNvSpPr>
          <p:nvPr>
            <p:ph idx="1"/>
          </p:nvPr>
        </p:nvSpPr>
        <p:spPr/>
        <p:txBody>
          <a:bodyPr/>
          <a:lstStyle/>
          <a:p>
            <a:r>
              <a:rPr lang="en-US" sz="2000" b="0" i="0" dirty="0">
                <a:solidFill>
                  <a:srgbClr val="333333"/>
                </a:solidFill>
                <a:effectLst/>
                <a:latin typeface="Arial" panose="020B0604020202020204" pitchFamily="34" charset="0"/>
                <a:cs typeface="Arial" panose="020B0604020202020204" pitchFamily="34" charset="0"/>
              </a:rPr>
              <a:t>The midwives tried to cope with their feelings of guilt and wanted to find reasons why the injury occurred. A fear of being exposed and judged by others as severely as they judged themselves hindered the midwives from sharing their experience. Ultimately the midwives accepted that the injury had occurred and moved on without any definite answers.</a:t>
            </a:r>
          </a:p>
          <a:p>
            <a:pPr algn="l"/>
            <a:r>
              <a:rPr lang="en-US" sz="1200" b="0" i="0" dirty="0" err="1">
                <a:solidFill>
                  <a:srgbClr val="333333"/>
                </a:solidFill>
                <a:effectLst/>
                <a:latin typeface="Arial" panose="020B0604020202020204" pitchFamily="34" charset="0"/>
                <a:cs typeface="Arial" panose="020B0604020202020204" pitchFamily="34" charset="0"/>
              </a:rPr>
              <a:t>Edqvist</a:t>
            </a:r>
            <a:r>
              <a:rPr lang="en-US" sz="1200" b="0" i="0" dirty="0">
                <a:solidFill>
                  <a:srgbClr val="333333"/>
                </a:solidFill>
                <a:effectLst/>
                <a:latin typeface="Arial" panose="020B0604020202020204" pitchFamily="34" charset="0"/>
                <a:cs typeface="Arial" panose="020B0604020202020204" pitchFamily="34" charset="0"/>
              </a:rPr>
              <a:t>, M., Lindgren, H. &amp; Lundgren, I. Midwives’ lived experience of a birth where the woman suffers an obstetric anal sphincter injury - a phenomenological study. </a:t>
            </a:r>
            <a:r>
              <a:rPr lang="en-US" sz="1200" b="0" i="1" dirty="0">
                <a:solidFill>
                  <a:srgbClr val="333333"/>
                </a:solidFill>
                <a:effectLst/>
                <a:latin typeface="Arial" panose="020B0604020202020204" pitchFamily="34" charset="0"/>
                <a:cs typeface="Arial" panose="020B0604020202020204" pitchFamily="34" charset="0"/>
              </a:rPr>
              <a:t>BMC Pregnancy Childbirth</a:t>
            </a:r>
            <a:r>
              <a:rPr lang="en-US" sz="1200" b="0" i="0" dirty="0">
                <a:solidFill>
                  <a:srgbClr val="333333"/>
                </a:solidFill>
                <a:effectLst/>
                <a:latin typeface="Arial" panose="020B0604020202020204" pitchFamily="34" charset="0"/>
                <a:cs typeface="Arial" panose="020B0604020202020204" pitchFamily="34" charset="0"/>
              </a:rPr>
              <a:t> </a:t>
            </a:r>
            <a:r>
              <a:rPr lang="en-US" sz="1200" b="1" i="0" dirty="0">
                <a:solidFill>
                  <a:srgbClr val="333333"/>
                </a:solidFill>
                <a:effectLst/>
                <a:latin typeface="Arial" panose="020B0604020202020204" pitchFamily="34" charset="0"/>
                <a:cs typeface="Arial" panose="020B0604020202020204" pitchFamily="34" charset="0"/>
              </a:rPr>
              <a:t>14</a:t>
            </a:r>
            <a:r>
              <a:rPr lang="en-US" sz="1200" b="0" i="0" dirty="0">
                <a:solidFill>
                  <a:srgbClr val="333333"/>
                </a:solidFill>
                <a:effectLst/>
                <a:latin typeface="Arial" panose="020B0604020202020204" pitchFamily="34" charset="0"/>
                <a:cs typeface="Arial" panose="020B0604020202020204" pitchFamily="34" charset="0"/>
              </a:rPr>
              <a:t>, 258 (2014). https://doi.org/10.1186/1471-2393-14-258</a:t>
            </a:r>
          </a:p>
          <a:p>
            <a:endParaRPr lang="en-NZ" dirty="0"/>
          </a:p>
        </p:txBody>
      </p:sp>
    </p:spTree>
    <p:extLst>
      <p:ext uri="{BB962C8B-B14F-4D97-AF65-F5344CB8AC3E}">
        <p14:creationId xmlns:p14="http://schemas.microsoft.com/office/powerpoint/2010/main" val="2504153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D2FD3-0003-0680-ACA7-52BB59D8F061}"/>
              </a:ext>
            </a:extLst>
          </p:cNvPr>
          <p:cNvSpPr>
            <a:spLocks noGrp="1"/>
          </p:cNvSpPr>
          <p:nvPr>
            <p:ph type="title"/>
          </p:nvPr>
        </p:nvSpPr>
        <p:spPr/>
        <p:txBody>
          <a:bodyPr/>
          <a:lstStyle/>
          <a:p>
            <a:r>
              <a:rPr lang="en-NZ" dirty="0"/>
              <a:t>2009-2020 NZ maternity clinical indicator trends</a:t>
            </a:r>
          </a:p>
        </p:txBody>
      </p:sp>
      <p:pic>
        <p:nvPicPr>
          <p:cNvPr id="4" name="Content Placeholder 3">
            <a:extLst>
              <a:ext uri="{FF2B5EF4-FFF2-40B4-BE49-F238E27FC236}">
                <a16:creationId xmlns:a16="http://schemas.microsoft.com/office/drawing/2014/main" id="{D7A4E468-2D52-116C-27A9-9491E4A13148}"/>
              </a:ext>
            </a:extLst>
          </p:cNvPr>
          <p:cNvPicPr>
            <a:picLocks noGrp="1" noChangeAspect="1"/>
          </p:cNvPicPr>
          <p:nvPr>
            <p:ph idx="1"/>
          </p:nvPr>
        </p:nvPicPr>
        <p:blipFill>
          <a:blip r:embed="rId2"/>
          <a:stretch>
            <a:fillRect/>
          </a:stretch>
        </p:blipFill>
        <p:spPr>
          <a:xfrm>
            <a:off x="1251285" y="2127546"/>
            <a:ext cx="3560073" cy="2452039"/>
          </a:xfrm>
          <a:prstGeom prst="rect">
            <a:avLst/>
          </a:prstGeom>
        </p:spPr>
      </p:pic>
      <p:sp>
        <p:nvSpPr>
          <p:cNvPr id="9" name="TextBox 8">
            <a:extLst>
              <a:ext uri="{FF2B5EF4-FFF2-40B4-BE49-F238E27FC236}">
                <a16:creationId xmlns:a16="http://schemas.microsoft.com/office/drawing/2014/main" id="{287EBE56-2E17-45FC-84C6-E25DD2909888}"/>
              </a:ext>
            </a:extLst>
          </p:cNvPr>
          <p:cNvSpPr txBox="1"/>
          <p:nvPr/>
        </p:nvSpPr>
        <p:spPr>
          <a:xfrm>
            <a:off x="7197764" y="1982098"/>
            <a:ext cx="184731" cy="369332"/>
          </a:xfrm>
          <a:prstGeom prst="rect">
            <a:avLst/>
          </a:prstGeom>
          <a:noFill/>
        </p:spPr>
        <p:txBody>
          <a:bodyPr wrap="none" rtlCol="0">
            <a:spAutoFit/>
          </a:bodyPr>
          <a:lstStyle/>
          <a:p>
            <a:endParaRPr lang="en-NZ" dirty="0"/>
          </a:p>
        </p:txBody>
      </p:sp>
      <p:graphicFrame>
        <p:nvGraphicFramePr>
          <p:cNvPr id="10" name="Table 9">
            <a:extLst>
              <a:ext uri="{FF2B5EF4-FFF2-40B4-BE49-F238E27FC236}">
                <a16:creationId xmlns:a16="http://schemas.microsoft.com/office/drawing/2014/main" id="{4A7E727A-4935-44E8-9FCB-F78BB1001338}"/>
              </a:ext>
            </a:extLst>
          </p:cNvPr>
          <p:cNvGraphicFramePr>
            <a:graphicFrameLocks noGrp="1"/>
          </p:cNvGraphicFramePr>
          <p:nvPr>
            <p:extLst>
              <p:ext uri="{D42A27DB-BD31-4B8C-83A1-F6EECF244321}">
                <p14:modId xmlns:p14="http://schemas.microsoft.com/office/powerpoint/2010/main" val="2061433231"/>
              </p:ext>
            </p:extLst>
          </p:nvPr>
        </p:nvGraphicFramePr>
        <p:xfrm>
          <a:off x="2059806" y="4639377"/>
          <a:ext cx="2598821" cy="471638"/>
        </p:xfrm>
        <a:graphic>
          <a:graphicData uri="http://schemas.openxmlformats.org/drawingml/2006/table">
            <a:tbl>
              <a:tblPr>
                <a:tableStyleId>{5C22544A-7EE6-4342-B048-85BDC9FD1C3A}</a:tableStyleId>
              </a:tblPr>
              <a:tblGrid>
                <a:gridCol w="2598821">
                  <a:extLst>
                    <a:ext uri="{9D8B030D-6E8A-4147-A177-3AD203B41FA5}">
                      <a16:colId xmlns:a16="http://schemas.microsoft.com/office/drawing/2014/main" val="4290645602"/>
                    </a:ext>
                  </a:extLst>
                </a:gridCol>
              </a:tblGrid>
              <a:tr h="471638">
                <a:tc>
                  <a:txBody>
                    <a:bodyPr/>
                    <a:lstStyle/>
                    <a:p>
                      <a:pPr algn="l" fontAlgn="t"/>
                      <a:r>
                        <a:rPr lang="en-US" sz="1400" u="none" strike="noStrike" dirty="0">
                          <a:effectLst/>
                        </a:rPr>
                        <a:t>Standard </a:t>
                      </a:r>
                      <a:r>
                        <a:rPr lang="en-US" sz="1400" u="none" strike="noStrike" dirty="0" err="1">
                          <a:effectLst/>
                        </a:rPr>
                        <a:t>primiparae</a:t>
                      </a:r>
                      <a:r>
                        <a:rPr lang="en-US" sz="1400" u="none" strike="noStrike" dirty="0">
                          <a:effectLst/>
                        </a:rPr>
                        <a:t> OASI</a:t>
                      </a:r>
                      <a:endParaRPr lang="en-US" sz="1400" b="0" i="0" u="none" strike="noStrike" dirty="0">
                        <a:solidFill>
                          <a:srgbClr val="000000"/>
                        </a:solidFill>
                        <a:effectLst/>
                        <a:latin typeface="Arial" panose="020B0604020202020204" pitchFamily="34" charset="0"/>
                      </a:endParaRPr>
                    </a:p>
                  </a:txBody>
                  <a:tcPr marL="0" marR="0" marT="0" marB="0"/>
                </a:tc>
                <a:extLst>
                  <a:ext uri="{0D108BD9-81ED-4DB2-BD59-A6C34878D82A}">
                    <a16:rowId xmlns:a16="http://schemas.microsoft.com/office/drawing/2014/main" val="978287180"/>
                  </a:ext>
                </a:extLst>
              </a:tr>
            </a:tbl>
          </a:graphicData>
        </a:graphic>
      </p:graphicFrame>
      <p:sp>
        <p:nvSpPr>
          <p:cNvPr id="11" name="TextBox 10">
            <a:extLst>
              <a:ext uri="{FF2B5EF4-FFF2-40B4-BE49-F238E27FC236}">
                <a16:creationId xmlns:a16="http://schemas.microsoft.com/office/drawing/2014/main" id="{0D2937CF-DF5D-6017-4D1C-08A84B7BD0B9}"/>
              </a:ext>
            </a:extLst>
          </p:cNvPr>
          <p:cNvSpPr txBox="1"/>
          <p:nvPr/>
        </p:nvSpPr>
        <p:spPr>
          <a:xfrm>
            <a:off x="5871411" y="2868329"/>
            <a:ext cx="3937296" cy="646331"/>
          </a:xfrm>
          <a:prstGeom prst="rect">
            <a:avLst/>
          </a:prstGeom>
          <a:noFill/>
        </p:spPr>
        <p:txBody>
          <a:bodyPr wrap="none" rtlCol="0">
            <a:spAutoFit/>
          </a:bodyPr>
          <a:lstStyle/>
          <a:p>
            <a:r>
              <a:rPr lang="en-NZ" dirty="0"/>
              <a:t>Under estimate- at least 30% missed</a:t>
            </a:r>
          </a:p>
          <a:p>
            <a:r>
              <a:rPr lang="en-NZ" dirty="0"/>
              <a:t>Depends how hard you look</a:t>
            </a:r>
          </a:p>
        </p:txBody>
      </p:sp>
    </p:spTree>
    <p:extLst>
      <p:ext uri="{BB962C8B-B14F-4D97-AF65-F5344CB8AC3E}">
        <p14:creationId xmlns:p14="http://schemas.microsoft.com/office/powerpoint/2010/main" val="3136343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E8EC0FF-FF32-6A05-CABA-C38E562E6F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218" y="1898590"/>
            <a:ext cx="4186988" cy="36840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313B20B-D66F-C272-0B3B-9055DCF09D04}"/>
              </a:ext>
            </a:extLst>
          </p:cNvPr>
          <p:cNvSpPr>
            <a:spLocks noGrp="1"/>
          </p:cNvSpPr>
          <p:nvPr>
            <p:ph type="title"/>
          </p:nvPr>
        </p:nvSpPr>
        <p:spPr/>
        <p:txBody>
          <a:bodyPr/>
          <a:lstStyle/>
          <a:p>
            <a:r>
              <a:rPr lang="en-NZ" dirty="0" err="1"/>
              <a:t>Levator</a:t>
            </a:r>
            <a:r>
              <a:rPr lang="en-NZ" dirty="0"/>
              <a:t> avulsion</a:t>
            </a:r>
          </a:p>
        </p:txBody>
      </p:sp>
    </p:spTree>
    <p:extLst>
      <p:ext uri="{BB962C8B-B14F-4D97-AF65-F5344CB8AC3E}">
        <p14:creationId xmlns:p14="http://schemas.microsoft.com/office/powerpoint/2010/main" val="1072167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75EA-918C-C1C1-DF12-D2804E8DD66A}"/>
              </a:ext>
            </a:extLst>
          </p:cNvPr>
          <p:cNvSpPr>
            <a:spLocks noGrp="1"/>
          </p:cNvSpPr>
          <p:nvPr>
            <p:ph type="title"/>
          </p:nvPr>
        </p:nvSpPr>
        <p:spPr/>
        <p:txBody>
          <a:bodyPr/>
          <a:lstStyle/>
          <a:p>
            <a:r>
              <a:rPr lang="en-NZ" dirty="0"/>
              <a:t>LA rates vs mode of delivery-</a:t>
            </a:r>
            <a:r>
              <a:rPr lang="en-NZ" sz="2000" dirty="0" err="1"/>
              <a:t>Levator</a:t>
            </a:r>
            <a:r>
              <a:rPr lang="en-NZ" sz="2000" dirty="0"/>
              <a:t> ani avulsion-a systematic evidence review (LASER)BJOG 2021 </a:t>
            </a:r>
            <a:r>
              <a:rPr lang="en-NZ" sz="2000" dirty="0" err="1"/>
              <a:t>Rusavy</a:t>
            </a:r>
            <a:r>
              <a:rPr lang="en-NZ" sz="2000" dirty="0"/>
              <a:t> z, et al</a:t>
            </a:r>
            <a:endParaRPr lang="en-NZ" dirty="0"/>
          </a:p>
        </p:txBody>
      </p:sp>
      <p:sp>
        <p:nvSpPr>
          <p:cNvPr id="3" name="Content Placeholder 2">
            <a:extLst>
              <a:ext uri="{FF2B5EF4-FFF2-40B4-BE49-F238E27FC236}">
                <a16:creationId xmlns:a16="http://schemas.microsoft.com/office/drawing/2014/main" id="{96CA20D3-6B31-0D2B-E388-31BBF66D7794}"/>
              </a:ext>
            </a:extLst>
          </p:cNvPr>
          <p:cNvSpPr>
            <a:spLocks noGrp="1"/>
          </p:cNvSpPr>
          <p:nvPr>
            <p:ph sz="half" idx="1"/>
          </p:nvPr>
        </p:nvSpPr>
        <p:spPr/>
        <p:txBody>
          <a:bodyPr>
            <a:normAutofit/>
          </a:bodyPr>
          <a:lstStyle/>
          <a:p>
            <a:r>
              <a:rPr lang="en-NZ" sz="2000" dirty="0">
                <a:latin typeface="Arial" panose="020B0604020202020204" pitchFamily="34" charset="0"/>
                <a:cs typeface="Arial" panose="020B0604020202020204" pitchFamily="34" charset="0"/>
              </a:rPr>
              <a:t>LSCS-1%</a:t>
            </a:r>
          </a:p>
          <a:p>
            <a:r>
              <a:rPr lang="en-NZ" sz="2000" dirty="0">
                <a:latin typeface="Arial" panose="020B0604020202020204" pitchFamily="34" charset="0"/>
                <a:cs typeface="Arial" panose="020B0604020202020204" pitchFamily="34" charset="0"/>
              </a:rPr>
              <a:t>Spontaneous-15%</a:t>
            </a:r>
          </a:p>
          <a:p>
            <a:r>
              <a:rPr lang="en-NZ" sz="2000" dirty="0">
                <a:latin typeface="Arial" panose="020B0604020202020204" pitchFamily="34" charset="0"/>
                <a:cs typeface="Arial" panose="020B0604020202020204" pitchFamily="34" charset="0"/>
              </a:rPr>
              <a:t>Vacuum-21%</a:t>
            </a:r>
          </a:p>
          <a:p>
            <a:r>
              <a:rPr lang="en-NZ" sz="2000" dirty="0">
                <a:latin typeface="Arial" panose="020B0604020202020204" pitchFamily="34" charset="0"/>
                <a:cs typeface="Arial" panose="020B0604020202020204" pitchFamily="34" charset="0"/>
              </a:rPr>
              <a:t>Forceps-52%</a:t>
            </a:r>
          </a:p>
          <a:p>
            <a:endParaRPr lang="en-NZ" sz="2000" dirty="0">
              <a:latin typeface="Arial" panose="020B0604020202020204" pitchFamily="34" charset="0"/>
              <a:cs typeface="Arial" panose="020B0604020202020204" pitchFamily="34" charset="0"/>
            </a:endParaRPr>
          </a:p>
          <a:p>
            <a:endParaRPr lang="en-NZ" sz="2400" dirty="0"/>
          </a:p>
          <a:p>
            <a:endParaRPr lang="en-NZ" dirty="0"/>
          </a:p>
        </p:txBody>
      </p:sp>
      <p:pic>
        <p:nvPicPr>
          <p:cNvPr id="1026" name="Picture 2" descr="Assisted Delivery | NorthShore">
            <a:extLst>
              <a:ext uri="{FF2B5EF4-FFF2-40B4-BE49-F238E27FC236}">
                <a16:creationId xmlns:a16="http://schemas.microsoft.com/office/drawing/2014/main" id="{9B322259-AA26-8C25-AD90-C86EB4CA242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55394" y="1930400"/>
            <a:ext cx="3657600" cy="2997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269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49FB5-BE4B-A5E6-2C5C-9BB2F1C2ED6E}"/>
              </a:ext>
            </a:extLst>
          </p:cNvPr>
          <p:cNvSpPr>
            <a:spLocks noGrp="1"/>
          </p:cNvSpPr>
          <p:nvPr>
            <p:ph type="title"/>
          </p:nvPr>
        </p:nvSpPr>
        <p:spPr/>
        <p:txBody>
          <a:bodyPr/>
          <a:lstStyle/>
          <a:p>
            <a:r>
              <a:rPr lang="en-NZ" dirty="0"/>
              <a:t>Important to diagnose</a:t>
            </a:r>
          </a:p>
        </p:txBody>
      </p:sp>
      <p:sp>
        <p:nvSpPr>
          <p:cNvPr id="3" name="Content Placeholder 2">
            <a:extLst>
              <a:ext uri="{FF2B5EF4-FFF2-40B4-BE49-F238E27FC236}">
                <a16:creationId xmlns:a16="http://schemas.microsoft.com/office/drawing/2014/main" id="{94616472-1792-EEA1-5679-6AFCEDA62071}"/>
              </a:ext>
            </a:extLst>
          </p:cNvPr>
          <p:cNvSpPr>
            <a:spLocks noGrp="1"/>
          </p:cNvSpPr>
          <p:nvPr>
            <p:ph idx="1"/>
          </p:nvPr>
        </p:nvSpPr>
        <p:spPr/>
        <p:txBody>
          <a:bodyPr>
            <a:normAutofit/>
          </a:bodyPr>
          <a:lstStyle/>
          <a:p>
            <a:pPr marL="0" indent="0">
              <a:buNone/>
            </a:pPr>
            <a:r>
              <a:rPr lang="en-NZ" sz="2000" b="1" dirty="0">
                <a:latin typeface="Arial" panose="020B0604020202020204" pitchFamily="34" charset="0"/>
                <a:cs typeface="Arial" panose="020B0604020202020204" pitchFamily="34" charset="0"/>
              </a:rPr>
              <a:t>Risk factor for Pelvic Organ Prolapse x4</a:t>
            </a:r>
            <a:r>
              <a:rPr lang="en-NZ" sz="2000" dirty="0">
                <a:latin typeface="Arial" panose="020B0604020202020204" pitchFamily="34" charset="0"/>
                <a:cs typeface="Arial" panose="020B0604020202020204" pitchFamily="34" charset="0"/>
              </a:rPr>
              <a:t>  </a:t>
            </a:r>
            <a:r>
              <a:rPr lang="en-NZ" sz="1600" dirty="0"/>
              <a:t>(Pelvic floor disorders after obstetric avulsion of LA muscle 2019 Female Pelvic Med Recons Surg. </a:t>
            </a:r>
            <a:r>
              <a:rPr lang="en-NZ" sz="1600" dirty="0" err="1"/>
              <a:t>Handa</a:t>
            </a:r>
            <a:r>
              <a:rPr lang="en-NZ" sz="1600" dirty="0"/>
              <a:t> VL et al)</a:t>
            </a:r>
          </a:p>
          <a:p>
            <a:pPr marL="0" indent="0">
              <a:buNone/>
            </a:pPr>
            <a:endParaRPr lang="en-NZ" sz="1600" dirty="0"/>
          </a:p>
          <a:p>
            <a:pPr marL="0" indent="0">
              <a:buNone/>
            </a:pPr>
            <a:r>
              <a:rPr lang="en-NZ" sz="1600" dirty="0"/>
              <a:t> </a:t>
            </a:r>
            <a:r>
              <a:rPr lang="en-NZ" sz="2000" b="1" dirty="0">
                <a:latin typeface="Arial" panose="020B0604020202020204" pitchFamily="34" charset="0"/>
                <a:cs typeface="Arial" panose="020B0604020202020204" pitchFamily="34" charset="0"/>
              </a:rPr>
              <a:t>Risk factor for recurrence after surgery </a:t>
            </a:r>
            <a:r>
              <a:rPr lang="en-NZ" sz="1600" dirty="0"/>
              <a:t>(Risk factors for prolapse recurrence:    systematic review and meta-analysis 2018 Int </a:t>
            </a:r>
            <a:r>
              <a:rPr lang="en-NZ" sz="1600" dirty="0" err="1"/>
              <a:t>Urogynecol</a:t>
            </a:r>
            <a:r>
              <a:rPr lang="en-NZ" sz="1600" dirty="0"/>
              <a:t> J Friedman T et al</a:t>
            </a:r>
          </a:p>
          <a:p>
            <a:pPr marL="0" indent="0">
              <a:buNone/>
            </a:pPr>
            <a:endParaRPr lang="en-NZ" sz="1600" dirty="0"/>
          </a:p>
          <a:p>
            <a:pPr marL="0" indent="0">
              <a:buNone/>
            </a:pPr>
            <a:endParaRPr lang="en-NZ" sz="2400" dirty="0"/>
          </a:p>
        </p:txBody>
      </p:sp>
    </p:spTree>
    <p:extLst>
      <p:ext uri="{BB962C8B-B14F-4D97-AF65-F5344CB8AC3E}">
        <p14:creationId xmlns:p14="http://schemas.microsoft.com/office/powerpoint/2010/main" val="3081834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981200" y="657225"/>
            <a:ext cx="8229600" cy="539750"/>
          </a:xfrm>
        </p:spPr>
        <p:txBody>
          <a:bodyPr>
            <a:normAutofit fontScale="90000"/>
          </a:bodyPr>
          <a:lstStyle/>
          <a:p>
            <a:pPr eaLnBrk="1" hangingPunct="1">
              <a:defRPr/>
            </a:pPr>
            <a:r>
              <a:rPr lang="en-GB" b="1"/>
              <a:t>PROLAPSE</a:t>
            </a:r>
            <a:endParaRPr lang="en-GB"/>
          </a:p>
        </p:txBody>
      </p:sp>
      <p:sp>
        <p:nvSpPr>
          <p:cNvPr id="54275" name="Rectangle 3"/>
          <p:cNvSpPr>
            <a:spLocks noGrp="1" noChangeArrowheads="1"/>
          </p:cNvSpPr>
          <p:nvPr>
            <p:ph idx="1"/>
          </p:nvPr>
        </p:nvSpPr>
        <p:spPr/>
        <p:txBody>
          <a:bodyPr/>
          <a:lstStyle/>
          <a:p>
            <a:pPr eaLnBrk="1" hangingPunct="1">
              <a:buFont typeface="Wingdings" pitchFamily="2" charset="2"/>
              <a:buNone/>
              <a:defRPr/>
            </a:pPr>
            <a:endParaRPr lang="en-NZ"/>
          </a:p>
          <a:p>
            <a:pPr eaLnBrk="1" hangingPunct="1">
              <a:buFont typeface="Wingdings" pitchFamily="2" charset="2"/>
              <a:buNone/>
              <a:defRPr/>
            </a:pPr>
            <a:endParaRPr lang="en-GB"/>
          </a:p>
        </p:txBody>
      </p:sp>
      <p:pic>
        <p:nvPicPr>
          <p:cNvPr id="22532" name="Picture 4" descr="Imag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513" y="1412876"/>
            <a:ext cx="5160962"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55339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C174F6D-A27F-9680-0B6D-51C66506003C}"/>
              </a:ext>
            </a:extLst>
          </p:cNvPr>
          <p:cNvSpPr>
            <a:spLocks noGrp="1" noChangeArrowheads="1"/>
          </p:cNvSpPr>
          <p:nvPr>
            <p:ph type="title"/>
          </p:nvPr>
        </p:nvSpPr>
        <p:spPr/>
        <p:txBody>
          <a:bodyPr/>
          <a:lstStyle/>
          <a:p>
            <a:pPr eaLnBrk="1" hangingPunct="1"/>
            <a:endParaRPr lang="en-GB" altLang="en-US" sz="3200"/>
          </a:p>
        </p:txBody>
      </p:sp>
      <p:sp>
        <p:nvSpPr>
          <p:cNvPr id="10243" name="Content Placeholder 5">
            <a:extLst>
              <a:ext uri="{FF2B5EF4-FFF2-40B4-BE49-F238E27FC236}">
                <a16:creationId xmlns:a16="http://schemas.microsoft.com/office/drawing/2014/main" id="{ABDC7E06-AE15-4625-3CC2-C09B9F4CCAB7}"/>
              </a:ext>
            </a:extLst>
          </p:cNvPr>
          <p:cNvSpPr>
            <a:spLocks noGrp="1"/>
          </p:cNvSpPr>
          <p:nvPr>
            <p:ph idx="1"/>
          </p:nvPr>
        </p:nvSpPr>
        <p:spPr>
          <a:xfrm>
            <a:off x="2752825" y="514924"/>
            <a:ext cx="6521177" cy="5526437"/>
          </a:xfrm>
        </p:spPr>
        <p:txBody>
          <a:bodyPr/>
          <a:lstStyle/>
          <a:p>
            <a:r>
              <a:rPr lang="en-NZ" altLang="en-US" dirty="0"/>
              <a:t>Procidentia</a:t>
            </a:r>
          </a:p>
        </p:txBody>
      </p:sp>
      <p:sp>
        <p:nvSpPr>
          <p:cNvPr id="10244" name="Rectangle 3">
            <a:extLst>
              <a:ext uri="{FF2B5EF4-FFF2-40B4-BE49-F238E27FC236}">
                <a16:creationId xmlns:a16="http://schemas.microsoft.com/office/drawing/2014/main" id="{31E6D0AE-A6CE-2329-7F69-8DEDF8401270}"/>
              </a:ext>
            </a:extLst>
          </p:cNvPr>
          <p:cNvSpPr>
            <a:spLocks noGrp="1" noChangeArrowheads="1"/>
          </p:cNvSpPr>
          <p:nvPr>
            <p:ph type="body" sz="half" idx="2"/>
          </p:nvPr>
        </p:nvSpPr>
        <p:spPr/>
        <p:txBody>
          <a:bodyPr/>
          <a:lstStyle/>
          <a:p>
            <a:pPr eaLnBrk="1" hangingPunct="1"/>
            <a:endParaRPr lang="en-GB" altLang="en-US"/>
          </a:p>
          <a:p>
            <a:pPr eaLnBrk="1" hangingPunct="1"/>
            <a:endParaRPr lang="en-GB" altLang="en-US"/>
          </a:p>
        </p:txBody>
      </p:sp>
      <p:pic>
        <p:nvPicPr>
          <p:cNvPr id="10245" name="Picture 3" descr="procedentia.jpg">
            <a:extLst>
              <a:ext uri="{FF2B5EF4-FFF2-40B4-BE49-F238E27FC236}">
                <a16:creationId xmlns:a16="http://schemas.microsoft.com/office/drawing/2014/main" id="{89570D5C-B5B8-BCB7-55C8-98460D8E0D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43565" y="1190911"/>
            <a:ext cx="5616575"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DC28C-6460-3155-DB56-6D833F89227F}"/>
              </a:ext>
            </a:extLst>
          </p:cNvPr>
          <p:cNvSpPr>
            <a:spLocks noGrp="1"/>
          </p:cNvSpPr>
          <p:nvPr>
            <p:ph type="title"/>
          </p:nvPr>
        </p:nvSpPr>
        <p:spPr/>
        <p:txBody>
          <a:bodyPr/>
          <a:lstStyle/>
          <a:p>
            <a:r>
              <a:rPr lang="en-NZ" dirty="0"/>
              <a:t>Plan for workshop</a:t>
            </a:r>
          </a:p>
        </p:txBody>
      </p:sp>
      <p:sp>
        <p:nvSpPr>
          <p:cNvPr id="3" name="Content Placeholder 2">
            <a:extLst>
              <a:ext uri="{FF2B5EF4-FFF2-40B4-BE49-F238E27FC236}">
                <a16:creationId xmlns:a16="http://schemas.microsoft.com/office/drawing/2014/main" id="{1C304E52-8BE9-9C56-6C86-7B12218A3C98}"/>
              </a:ext>
            </a:extLst>
          </p:cNvPr>
          <p:cNvSpPr>
            <a:spLocks noGrp="1"/>
          </p:cNvSpPr>
          <p:nvPr>
            <p:ph idx="1"/>
          </p:nvPr>
        </p:nvSpPr>
        <p:spPr/>
        <p:txBody>
          <a:bodyPr/>
          <a:lstStyle/>
          <a:p>
            <a:endParaRPr lang="en-NZ" dirty="0"/>
          </a:p>
          <a:p>
            <a:r>
              <a:rPr lang="en-NZ" sz="2000" dirty="0">
                <a:latin typeface="Arial" panose="020B0604020202020204" pitchFamily="34" charset="0"/>
                <a:cs typeface="Arial" panose="020B0604020202020204" pitchFamily="34" charset="0"/>
              </a:rPr>
              <a:t>Understanding maternal birth injuries</a:t>
            </a:r>
          </a:p>
          <a:p>
            <a:r>
              <a:rPr lang="en-NZ" sz="2000" dirty="0">
                <a:latin typeface="Arial" panose="020B0604020202020204" pitchFamily="34" charset="0"/>
                <a:cs typeface="Arial" panose="020B0604020202020204" pitchFamily="34" charset="0"/>
              </a:rPr>
              <a:t>ACC changes</a:t>
            </a:r>
          </a:p>
          <a:p>
            <a:r>
              <a:rPr lang="en-NZ" sz="2000" dirty="0">
                <a:latin typeface="Arial" panose="020B0604020202020204" pitchFamily="34" charset="0"/>
                <a:cs typeface="Arial" panose="020B0604020202020204" pitchFamily="34" charset="0"/>
              </a:rPr>
              <a:t>Prevention models</a:t>
            </a:r>
          </a:p>
          <a:p>
            <a:r>
              <a:rPr lang="en-NZ" sz="2000" dirty="0">
                <a:latin typeface="Arial" panose="020B0604020202020204" pitchFamily="34" charset="0"/>
                <a:cs typeface="Arial" panose="020B0604020202020204" pitchFamily="34" charset="0"/>
              </a:rPr>
              <a:t>What can we do  in NZ?</a:t>
            </a:r>
          </a:p>
        </p:txBody>
      </p:sp>
    </p:spTree>
    <p:extLst>
      <p:ext uri="{BB962C8B-B14F-4D97-AF65-F5344CB8AC3E}">
        <p14:creationId xmlns:p14="http://schemas.microsoft.com/office/powerpoint/2010/main" val="1386603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CF366A-335F-E967-A92C-DFD2B47A5B68}"/>
              </a:ext>
            </a:extLst>
          </p:cNvPr>
          <p:cNvSpPr>
            <a:spLocks noGrp="1"/>
          </p:cNvSpPr>
          <p:nvPr>
            <p:ph type="title"/>
          </p:nvPr>
        </p:nvSpPr>
        <p:spPr>
          <a:xfrm>
            <a:off x="677334" y="609599"/>
            <a:ext cx="8596668" cy="1550989"/>
          </a:xfrm>
        </p:spPr>
        <p:txBody>
          <a:bodyPr>
            <a:normAutofit fontScale="90000"/>
          </a:bodyPr>
          <a:lstStyle/>
          <a:p>
            <a:br>
              <a:rPr lang="en-US" sz="1800" b="0" i="0" dirty="0">
                <a:solidFill>
                  <a:srgbClr val="000000"/>
                </a:solidFill>
                <a:effectLst/>
                <a:latin typeface="Cambria" panose="02040503050406030204" pitchFamily="18" charset="0"/>
              </a:rPr>
            </a:br>
            <a:r>
              <a:rPr lang="en-NZ" sz="2700" b="0" i="0" dirty="0">
                <a:solidFill>
                  <a:srgbClr val="212121"/>
                </a:solidFill>
                <a:effectLst/>
                <a:latin typeface="Arial" panose="020B0604020202020204" pitchFamily="34" charset="0"/>
                <a:cs typeface="Arial" panose="020B0604020202020204" pitchFamily="34" charset="0"/>
              </a:rPr>
              <a:t>The Emotional Burden of Pelvic Organ Prolapse in Women Seeking Treatment: A Qualitative Study</a:t>
            </a:r>
            <a:r>
              <a:rPr lang="en-NZ" sz="2700" b="0" i="0" dirty="0">
                <a:solidFill>
                  <a:srgbClr val="212121"/>
                </a:solidFill>
                <a:effectLst/>
                <a:latin typeface="Roboto" panose="020B0604020202020204" pitchFamily="2" charset="0"/>
              </a:rPr>
              <a:t>. </a:t>
            </a:r>
            <a:r>
              <a:rPr lang="en-NZ" sz="2200" b="0" i="0" dirty="0" err="1">
                <a:solidFill>
                  <a:srgbClr val="212121"/>
                </a:solidFill>
                <a:effectLst/>
                <a:latin typeface="Arial" panose="020B0604020202020204" pitchFamily="34" charset="0"/>
                <a:cs typeface="Arial" panose="020B0604020202020204" pitchFamily="34" charset="0"/>
              </a:rPr>
              <a:t>Ghetti</a:t>
            </a:r>
            <a:r>
              <a:rPr lang="en-NZ" sz="2200" b="0" i="0" dirty="0">
                <a:solidFill>
                  <a:srgbClr val="212121"/>
                </a:solidFill>
                <a:effectLst/>
                <a:latin typeface="Arial" panose="020B0604020202020204" pitchFamily="34" charset="0"/>
                <a:cs typeface="Arial" panose="020B0604020202020204" pitchFamily="34" charset="0"/>
              </a:rPr>
              <a:t> C, </a:t>
            </a:r>
            <a:r>
              <a:rPr lang="en-NZ" sz="2200" dirty="0" err="1">
                <a:solidFill>
                  <a:srgbClr val="212121"/>
                </a:solidFill>
                <a:latin typeface="Arial" panose="020B0604020202020204" pitchFamily="34" charset="0"/>
                <a:cs typeface="Arial" panose="020B0604020202020204" pitchFamily="34" charset="0"/>
              </a:rPr>
              <a:t>S</a:t>
            </a:r>
            <a:r>
              <a:rPr lang="en-NZ" sz="2200" b="0" i="0" dirty="0" err="1">
                <a:solidFill>
                  <a:srgbClr val="212121"/>
                </a:solidFill>
                <a:effectLst/>
                <a:latin typeface="Arial" panose="020B0604020202020204" pitchFamily="34" charset="0"/>
                <a:cs typeface="Arial" panose="020B0604020202020204" pitchFamily="34" charset="0"/>
              </a:rPr>
              <a:t>koczylas</a:t>
            </a:r>
            <a:r>
              <a:rPr lang="en-NZ" sz="2200" b="0" i="0" dirty="0">
                <a:solidFill>
                  <a:srgbClr val="212121"/>
                </a:solidFill>
                <a:effectLst/>
                <a:latin typeface="Arial" panose="020B0604020202020204" pitchFamily="34" charset="0"/>
                <a:cs typeface="Arial" panose="020B0604020202020204" pitchFamily="34" charset="0"/>
              </a:rPr>
              <a:t> LC </a:t>
            </a:r>
            <a:r>
              <a:rPr lang="en-NZ" sz="2000" b="0" i="0" dirty="0">
                <a:solidFill>
                  <a:srgbClr val="212121"/>
                </a:solidFill>
                <a:effectLst/>
                <a:latin typeface="Roboto" panose="020B0604020202020204" pitchFamily="2" charset="0"/>
              </a:rPr>
              <a:t>Female Pelvic Med </a:t>
            </a:r>
            <a:r>
              <a:rPr lang="en-NZ" sz="2000" b="0" i="0" dirty="0" err="1">
                <a:solidFill>
                  <a:srgbClr val="212121"/>
                </a:solidFill>
                <a:effectLst/>
                <a:latin typeface="Roboto" panose="020B0604020202020204" pitchFamily="2" charset="0"/>
              </a:rPr>
              <a:t>Reconstr</a:t>
            </a:r>
            <a:r>
              <a:rPr lang="en-NZ" sz="2000" b="0" i="0" dirty="0">
                <a:solidFill>
                  <a:srgbClr val="212121"/>
                </a:solidFill>
                <a:effectLst/>
                <a:latin typeface="Roboto" panose="020B0604020202020204" pitchFamily="2" charset="0"/>
              </a:rPr>
              <a:t> Surg. 2015 Nov-Dec;21(6):332-8</a:t>
            </a:r>
            <a:endParaRPr lang="en-NZ" sz="2000" dirty="0"/>
          </a:p>
        </p:txBody>
      </p:sp>
      <p:sp>
        <p:nvSpPr>
          <p:cNvPr id="6" name="Content Placeholder 5">
            <a:extLst>
              <a:ext uri="{FF2B5EF4-FFF2-40B4-BE49-F238E27FC236}">
                <a16:creationId xmlns:a16="http://schemas.microsoft.com/office/drawing/2014/main" id="{9E2317EF-75BB-1ADD-ACC1-192B04E98A81}"/>
              </a:ext>
            </a:extLst>
          </p:cNvPr>
          <p:cNvSpPr>
            <a:spLocks noGrp="1"/>
          </p:cNvSpPr>
          <p:nvPr>
            <p:ph idx="1"/>
          </p:nvPr>
        </p:nvSpPr>
        <p:spPr>
          <a:xfrm>
            <a:off x="677334" y="2160589"/>
            <a:ext cx="8596668" cy="4192085"/>
          </a:xfrm>
        </p:spPr>
        <p:txBody>
          <a:bodyPr>
            <a:normAutofit fontScale="92500" lnSpcReduction="20000"/>
          </a:bodyPr>
          <a:lstStyle/>
          <a:p>
            <a:pPr algn="l">
              <a:spcBef>
                <a:spcPts val="2000"/>
              </a:spcBef>
              <a:spcAft>
                <a:spcPts val="2000"/>
              </a:spcAft>
            </a:pPr>
            <a:r>
              <a:rPr lang="en-US" sz="2200" b="0" i="0" dirty="0">
                <a:solidFill>
                  <a:srgbClr val="212121"/>
                </a:solidFill>
                <a:effectLst/>
                <a:latin typeface="Arial" panose="020B0604020202020204" pitchFamily="34" charset="0"/>
                <a:cs typeface="Arial" panose="020B0604020202020204" pitchFamily="34" charset="0"/>
              </a:rPr>
              <a:t>Annoyance, frustration, and irritation </a:t>
            </a:r>
          </a:p>
          <a:p>
            <a:pPr algn="l">
              <a:spcBef>
                <a:spcPts val="2000"/>
              </a:spcBef>
              <a:spcAft>
                <a:spcPts val="2000"/>
              </a:spcAft>
            </a:pPr>
            <a:r>
              <a:rPr lang="en-US" sz="2200" b="0" i="0" dirty="0">
                <a:solidFill>
                  <a:srgbClr val="212121"/>
                </a:solidFill>
                <a:effectLst/>
                <a:latin typeface="Arial" panose="020B0604020202020204" pitchFamily="34" charset="0"/>
                <a:cs typeface="Arial" panose="020B0604020202020204" pitchFamily="34" charset="0"/>
              </a:rPr>
              <a:t> Unhappiness associated with the uncertainty of what was occurring and anger that this was happening to them.</a:t>
            </a:r>
          </a:p>
          <a:p>
            <a:pPr algn="l">
              <a:spcBef>
                <a:spcPts val="2000"/>
              </a:spcBef>
              <a:spcAft>
                <a:spcPts val="2000"/>
              </a:spcAft>
            </a:pPr>
            <a:r>
              <a:rPr lang="en-US" sz="2200" b="0" i="0" dirty="0">
                <a:solidFill>
                  <a:srgbClr val="212121"/>
                </a:solidFill>
                <a:effectLst/>
                <a:latin typeface="Arial" panose="020B0604020202020204" pitchFamily="34" charset="0"/>
                <a:cs typeface="Arial" panose="020B0604020202020204" pitchFamily="34" charset="0"/>
              </a:rPr>
              <a:t>Stronger emotions of depression, anxiety, and sadness were described by some. Feelings of anxiety were often associated with a feeling of uncertainty of “something being wrong”</a:t>
            </a:r>
          </a:p>
          <a:p>
            <a:pPr algn="l">
              <a:spcBef>
                <a:spcPts val="2000"/>
              </a:spcBef>
              <a:spcAft>
                <a:spcPts val="2000"/>
              </a:spcAft>
            </a:pPr>
            <a:r>
              <a:rPr lang="en-US" sz="2200" b="0" i="0" dirty="0">
                <a:solidFill>
                  <a:srgbClr val="212121"/>
                </a:solidFill>
                <a:effectLst/>
                <a:latin typeface="Arial" panose="020B0604020202020204" pitchFamily="34" charset="0"/>
                <a:cs typeface="Arial" panose="020B0604020202020204" pitchFamily="34" charset="0"/>
              </a:rPr>
              <a:t> This study highlights that women experience a broad set of emotions associated with the condition of prolapse including feelings of being alone, isolated, </a:t>
            </a:r>
            <a:r>
              <a:rPr lang="en-US" sz="2200" b="1" i="0" dirty="0">
                <a:solidFill>
                  <a:srgbClr val="212121"/>
                </a:solidFill>
                <a:effectLst/>
                <a:latin typeface="Arial" panose="020B0604020202020204" pitchFamily="34" charset="0"/>
                <a:cs typeface="Arial" panose="020B0604020202020204" pitchFamily="34" charset="0"/>
              </a:rPr>
              <a:t>broken, defective and ashamed.</a:t>
            </a:r>
          </a:p>
          <a:p>
            <a:endParaRPr lang="en-NZ" dirty="0"/>
          </a:p>
        </p:txBody>
      </p:sp>
    </p:spTree>
    <p:extLst>
      <p:ext uri="{BB962C8B-B14F-4D97-AF65-F5344CB8AC3E}">
        <p14:creationId xmlns:p14="http://schemas.microsoft.com/office/powerpoint/2010/main" val="4183022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270D6-25E4-20E4-5664-73CC22F1F358}"/>
              </a:ext>
            </a:extLst>
          </p:cNvPr>
          <p:cNvSpPr>
            <a:spLocks noGrp="1"/>
          </p:cNvSpPr>
          <p:nvPr>
            <p:ph type="ctrTitle"/>
          </p:nvPr>
        </p:nvSpPr>
        <p:spPr>
          <a:xfrm>
            <a:off x="198031" y="1634513"/>
            <a:ext cx="7766936" cy="1646302"/>
          </a:xfrm>
        </p:spPr>
        <p:txBody>
          <a:bodyPr/>
          <a:lstStyle/>
          <a:p>
            <a:r>
              <a:rPr lang="en-NZ" dirty="0"/>
              <a:t>ACC changes</a:t>
            </a:r>
          </a:p>
        </p:txBody>
      </p:sp>
      <p:sp>
        <p:nvSpPr>
          <p:cNvPr id="4" name="Subtitle 3">
            <a:extLst>
              <a:ext uri="{FF2B5EF4-FFF2-40B4-BE49-F238E27FC236}">
                <a16:creationId xmlns:a16="http://schemas.microsoft.com/office/drawing/2014/main" id="{44033FB6-CE54-0FE0-0598-A2C275D41644}"/>
              </a:ext>
            </a:extLst>
          </p:cNvPr>
          <p:cNvSpPr>
            <a:spLocks noGrp="1"/>
          </p:cNvSpPr>
          <p:nvPr>
            <p:ph type="subTitle" idx="1"/>
          </p:nvPr>
        </p:nvSpPr>
        <p:spPr/>
        <p:txBody>
          <a:bodyPr/>
          <a:lstStyle/>
          <a:p>
            <a:endParaRPr lang="en-NZ"/>
          </a:p>
        </p:txBody>
      </p:sp>
    </p:spTree>
    <p:extLst>
      <p:ext uri="{BB962C8B-B14F-4D97-AF65-F5344CB8AC3E}">
        <p14:creationId xmlns:p14="http://schemas.microsoft.com/office/powerpoint/2010/main" val="2820129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8DD15-C2C6-1886-AD92-12808A103462}"/>
              </a:ext>
            </a:extLst>
          </p:cNvPr>
          <p:cNvSpPr>
            <a:spLocks noGrp="1"/>
          </p:cNvSpPr>
          <p:nvPr>
            <p:ph type="title"/>
          </p:nvPr>
        </p:nvSpPr>
        <p:spPr/>
        <p:txBody>
          <a:bodyPr/>
          <a:lstStyle/>
          <a:p>
            <a:r>
              <a:rPr lang="en-NZ" dirty="0"/>
              <a:t>3 types of claim</a:t>
            </a:r>
          </a:p>
        </p:txBody>
      </p:sp>
      <p:sp>
        <p:nvSpPr>
          <p:cNvPr id="3" name="Content Placeholder 2">
            <a:extLst>
              <a:ext uri="{FF2B5EF4-FFF2-40B4-BE49-F238E27FC236}">
                <a16:creationId xmlns:a16="http://schemas.microsoft.com/office/drawing/2014/main" id="{1D6C04A0-65B0-68AC-306A-3954F539B6F6}"/>
              </a:ext>
            </a:extLst>
          </p:cNvPr>
          <p:cNvSpPr>
            <a:spLocks noGrp="1"/>
          </p:cNvSpPr>
          <p:nvPr>
            <p:ph idx="1"/>
          </p:nvPr>
        </p:nvSpPr>
        <p:spPr/>
        <p:txBody>
          <a:bodyPr/>
          <a:lstStyle/>
          <a:p>
            <a:r>
              <a:rPr lang="en-NZ" dirty="0"/>
              <a:t>Primary injuries</a:t>
            </a:r>
          </a:p>
          <a:p>
            <a:endParaRPr lang="en-NZ" dirty="0"/>
          </a:p>
          <a:p>
            <a:r>
              <a:rPr lang="en-NZ" dirty="0"/>
              <a:t>Consequential injuries</a:t>
            </a:r>
          </a:p>
          <a:p>
            <a:endParaRPr lang="en-NZ" dirty="0"/>
          </a:p>
          <a:p>
            <a:r>
              <a:rPr lang="en-NZ" dirty="0"/>
              <a:t>Treatment injuries</a:t>
            </a:r>
          </a:p>
        </p:txBody>
      </p:sp>
    </p:spTree>
    <p:extLst>
      <p:ext uri="{BB962C8B-B14F-4D97-AF65-F5344CB8AC3E}">
        <p14:creationId xmlns:p14="http://schemas.microsoft.com/office/powerpoint/2010/main" val="4175478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5BAD1E-0C49-A7B2-C0A9-DEEC909F6317}"/>
              </a:ext>
            </a:extLst>
          </p:cNvPr>
          <p:cNvSpPr txBox="1"/>
          <p:nvPr/>
        </p:nvSpPr>
        <p:spPr>
          <a:xfrm>
            <a:off x="2752825" y="1424539"/>
            <a:ext cx="6391977" cy="3693319"/>
          </a:xfrm>
          <a:prstGeom prst="rect">
            <a:avLst/>
          </a:prstGeom>
          <a:noFill/>
        </p:spPr>
        <p:txBody>
          <a:bodyPr wrap="square">
            <a:spAutoFit/>
          </a:bodyPr>
          <a:lstStyle/>
          <a:p>
            <a:r>
              <a:rPr lang="en-NZ" dirty="0"/>
              <a:t>Anterior wall prolapse, posterior wall prolapse, or uterine prolapse </a:t>
            </a:r>
          </a:p>
          <a:p>
            <a:r>
              <a:rPr lang="en-NZ" dirty="0"/>
              <a:t>Coccyx fracture or dislocation </a:t>
            </a:r>
          </a:p>
          <a:p>
            <a:r>
              <a:rPr lang="en-NZ" dirty="0"/>
              <a:t> </a:t>
            </a:r>
            <a:r>
              <a:rPr lang="en-NZ" dirty="0" err="1"/>
              <a:t>Levator</a:t>
            </a:r>
            <a:r>
              <a:rPr lang="en-NZ" dirty="0"/>
              <a:t> avulsion  </a:t>
            </a:r>
          </a:p>
          <a:p>
            <a:r>
              <a:rPr lang="en-NZ" dirty="0"/>
              <a:t>Obstetric anal sphincter injury tears or tears to the perineum, labia, vagina, vulva, clitoris, cervix, rectum, anus, or urethra </a:t>
            </a:r>
          </a:p>
          <a:p>
            <a:r>
              <a:rPr lang="en-NZ" dirty="0"/>
              <a:t>Obstetric fistula (including vesicovaginal, </a:t>
            </a:r>
            <a:r>
              <a:rPr lang="en-NZ" dirty="0" err="1"/>
              <a:t>colovaginal</a:t>
            </a:r>
            <a:r>
              <a:rPr lang="en-NZ" dirty="0"/>
              <a:t>, and ureterovaginal) </a:t>
            </a:r>
          </a:p>
          <a:p>
            <a:r>
              <a:rPr lang="en-NZ" dirty="0"/>
              <a:t>Obstetric haematoma of pelvis </a:t>
            </a:r>
          </a:p>
          <a:p>
            <a:r>
              <a:rPr lang="en-NZ" dirty="0"/>
              <a:t>Post-partum uterine inversion </a:t>
            </a:r>
          </a:p>
          <a:p>
            <a:r>
              <a:rPr lang="en-NZ" dirty="0"/>
              <a:t>Pubic ramus fracture</a:t>
            </a:r>
          </a:p>
          <a:p>
            <a:r>
              <a:rPr lang="en-NZ" dirty="0"/>
              <a:t>Pudendal neuropathy </a:t>
            </a:r>
          </a:p>
          <a:p>
            <a:r>
              <a:rPr lang="en-NZ" dirty="0"/>
              <a:t>Ruptured uterus during labour </a:t>
            </a:r>
          </a:p>
          <a:p>
            <a:r>
              <a:rPr lang="en-NZ" dirty="0"/>
              <a:t>Symphysis pubis capsule or ligament tear</a:t>
            </a:r>
          </a:p>
        </p:txBody>
      </p:sp>
      <p:sp>
        <p:nvSpPr>
          <p:cNvPr id="6" name="Title 5">
            <a:extLst>
              <a:ext uri="{FF2B5EF4-FFF2-40B4-BE49-F238E27FC236}">
                <a16:creationId xmlns:a16="http://schemas.microsoft.com/office/drawing/2014/main" id="{9B7A81E4-2FEA-633C-60D4-3FCD92656D23}"/>
              </a:ext>
            </a:extLst>
          </p:cNvPr>
          <p:cNvSpPr>
            <a:spLocks noGrp="1"/>
          </p:cNvSpPr>
          <p:nvPr>
            <p:ph type="title"/>
          </p:nvPr>
        </p:nvSpPr>
        <p:spPr>
          <a:xfrm>
            <a:off x="691013" y="288432"/>
            <a:ext cx="10515600" cy="1136107"/>
          </a:xfrm>
        </p:spPr>
        <p:txBody>
          <a:bodyPr>
            <a:normAutofit/>
          </a:bodyPr>
          <a:lstStyle/>
          <a:p>
            <a:r>
              <a:rPr lang="en-NZ" dirty="0"/>
              <a:t>Primary injuries</a:t>
            </a:r>
            <a:r>
              <a:rPr lang="en-NZ" sz="2400" dirty="0"/>
              <a:t>-to be lodged within 1 year of injury</a:t>
            </a:r>
            <a:br>
              <a:rPr lang="en-NZ" sz="2400" dirty="0"/>
            </a:br>
            <a:r>
              <a:rPr lang="en-NZ" sz="2400" dirty="0"/>
              <a:t>Will be automatically processed through ACC</a:t>
            </a:r>
          </a:p>
        </p:txBody>
      </p:sp>
      <p:sp>
        <p:nvSpPr>
          <p:cNvPr id="7" name="Content Placeholder 6">
            <a:extLst>
              <a:ext uri="{FF2B5EF4-FFF2-40B4-BE49-F238E27FC236}">
                <a16:creationId xmlns:a16="http://schemas.microsoft.com/office/drawing/2014/main" id="{C006DA00-BBF7-A50B-17BB-EFF0841F91B0}"/>
              </a:ext>
            </a:extLst>
          </p:cNvPr>
          <p:cNvSpPr>
            <a:spLocks noGrp="1"/>
          </p:cNvSpPr>
          <p:nvPr>
            <p:ph idx="1"/>
          </p:nvPr>
        </p:nvSpPr>
        <p:spPr>
          <a:xfrm>
            <a:off x="691013" y="1424539"/>
            <a:ext cx="10605034" cy="4350619"/>
          </a:xfrm>
        </p:spPr>
        <p:txBody>
          <a:bodyPr/>
          <a:lstStyle/>
          <a:p>
            <a:pPr marL="0" indent="0">
              <a:buNone/>
            </a:pPr>
            <a:endParaRPr lang="en-NZ" b="1" dirty="0">
              <a:solidFill>
                <a:srgbClr val="FF0000"/>
              </a:solidFill>
            </a:endParaRPr>
          </a:p>
        </p:txBody>
      </p:sp>
    </p:spTree>
    <p:extLst>
      <p:ext uri="{BB962C8B-B14F-4D97-AF65-F5344CB8AC3E}">
        <p14:creationId xmlns:p14="http://schemas.microsoft.com/office/powerpoint/2010/main" val="2957137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277F1-A780-116E-628B-69DFAD3F484A}"/>
              </a:ext>
            </a:extLst>
          </p:cNvPr>
          <p:cNvSpPr>
            <a:spLocks noGrp="1"/>
          </p:cNvSpPr>
          <p:nvPr>
            <p:ph type="title"/>
          </p:nvPr>
        </p:nvSpPr>
        <p:spPr/>
        <p:txBody>
          <a:bodyPr/>
          <a:lstStyle/>
          <a:p>
            <a:r>
              <a:rPr lang="en-NZ" dirty="0"/>
              <a:t>Primary injuries- 3 groups</a:t>
            </a:r>
          </a:p>
        </p:txBody>
      </p:sp>
      <p:sp>
        <p:nvSpPr>
          <p:cNvPr id="3" name="Content Placeholder 2">
            <a:extLst>
              <a:ext uri="{FF2B5EF4-FFF2-40B4-BE49-F238E27FC236}">
                <a16:creationId xmlns:a16="http://schemas.microsoft.com/office/drawing/2014/main" id="{EFF073BC-BFA3-29BB-0E2F-D2505E7B07B5}"/>
              </a:ext>
            </a:extLst>
          </p:cNvPr>
          <p:cNvSpPr>
            <a:spLocks noGrp="1"/>
          </p:cNvSpPr>
          <p:nvPr>
            <p:ph sz="half" idx="1"/>
          </p:nvPr>
        </p:nvSpPr>
        <p:spPr/>
        <p:txBody>
          <a:bodyPr/>
          <a:lstStyle/>
          <a:p>
            <a:r>
              <a:rPr lang="en-NZ" dirty="0"/>
              <a:t>Symphysis pubis capsule or ligament tear</a:t>
            </a:r>
          </a:p>
          <a:p>
            <a:r>
              <a:rPr lang="en-NZ" dirty="0"/>
              <a:t>Coccyx fracture or dislocation</a:t>
            </a:r>
          </a:p>
          <a:p>
            <a:r>
              <a:rPr lang="en-NZ" dirty="0"/>
              <a:t>Pubic ramus fracture</a:t>
            </a:r>
          </a:p>
          <a:p>
            <a:endParaRPr lang="en-NZ" dirty="0"/>
          </a:p>
          <a:p>
            <a:endParaRPr lang="en-NZ" dirty="0"/>
          </a:p>
          <a:p>
            <a:r>
              <a:rPr lang="en-NZ" dirty="0"/>
              <a:t>Obstetric haematoma of the pelvis</a:t>
            </a:r>
          </a:p>
          <a:p>
            <a:r>
              <a:rPr lang="en-NZ" dirty="0"/>
              <a:t>Post partum uterine inversion</a:t>
            </a:r>
          </a:p>
          <a:p>
            <a:r>
              <a:rPr lang="en-NZ" dirty="0"/>
              <a:t>Ruptured uterus during labour</a:t>
            </a:r>
          </a:p>
        </p:txBody>
      </p:sp>
      <p:sp>
        <p:nvSpPr>
          <p:cNvPr id="4" name="Content Placeholder 3">
            <a:extLst>
              <a:ext uri="{FF2B5EF4-FFF2-40B4-BE49-F238E27FC236}">
                <a16:creationId xmlns:a16="http://schemas.microsoft.com/office/drawing/2014/main" id="{90D1C675-D8E0-01A3-4638-8F7BEB4251CE}"/>
              </a:ext>
            </a:extLst>
          </p:cNvPr>
          <p:cNvSpPr>
            <a:spLocks noGrp="1"/>
          </p:cNvSpPr>
          <p:nvPr>
            <p:ph sz="half" idx="2"/>
          </p:nvPr>
        </p:nvSpPr>
        <p:spPr/>
        <p:txBody>
          <a:bodyPr/>
          <a:lstStyle/>
          <a:p>
            <a:r>
              <a:rPr lang="en-NZ" dirty="0"/>
              <a:t>Physiotherapy/</a:t>
            </a:r>
            <a:r>
              <a:rPr lang="en-NZ" dirty="0" err="1"/>
              <a:t>orthopedics</a:t>
            </a:r>
            <a:endParaRPr lang="en-NZ" dirty="0"/>
          </a:p>
          <a:p>
            <a:endParaRPr lang="en-NZ" dirty="0"/>
          </a:p>
          <a:p>
            <a:endParaRPr lang="en-NZ" dirty="0"/>
          </a:p>
          <a:p>
            <a:endParaRPr lang="en-NZ" dirty="0"/>
          </a:p>
          <a:p>
            <a:endParaRPr lang="en-NZ" dirty="0"/>
          </a:p>
          <a:p>
            <a:endParaRPr lang="en-NZ" dirty="0"/>
          </a:p>
          <a:p>
            <a:r>
              <a:rPr lang="en-NZ" dirty="0"/>
              <a:t>Usually dealt with acutely while in hospital</a:t>
            </a:r>
          </a:p>
        </p:txBody>
      </p:sp>
    </p:spTree>
    <p:extLst>
      <p:ext uri="{BB962C8B-B14F-4D97-AF65-F5344CB8AC3E}">
        <p14:creationId xmlns:p14="http://schemas.microsoft.com/office/powerpoint/2010/main" val="3199624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A7BF2-5221-DFFA-8A30-36E6108E6153}"/>
              </a:ext>
            </a:extLst>
          </p:cNvPr>
          <p:cNvSpPr>
            <a:spLocks noGrp="1"/>
          </p:cNvSpPr>
          <p:nvPr>
            <p:ph type="title"/>
          </p:nvPr>
        </p:nvSpPr>
        <p:spPr/>
        <p:txBody>
          <a:bodyPr/>
          <a:lstStyle/>
          <a:p>
            <a:r>
              <a:rPr lang="en-NZ" dirty="0"/>
              <a:t>Primary injuries</a:t>
            </a:r>
          </a:p>
        </p:txBody>
      </p:sp>
      <p:sp>
        <p:nvSpPr>
          <p:cNvPr id="3" name="Content Placeholder 2">
            <a:extLst>
              <a:ext uri="{FF2B5EF4-FFF2-40B4-BE49-F238E27FC236}">
                <a16:creationId xmlns:a16="http://schemas.microsoft.com/office/drawing/2014/main" id="{6F0B9ACE-096B-6ACF-30E4-BAD9E35DB2DB}"/>
              </a:ext>
            </a:extLst>
          </p:cNvPr>
          <p:cNvSpPr>
            <a:spLocks noGrp="1"/>
          </p:cNvSpPr>
          <p:nvPr>
            <p:ph idx="1"/>
          </p:nvPr>
        </p:nvSpPr>
        <p:spPr/>
        <p:txBody>
          <a:bodyPr/>
          <a:lstStyle/>
          <a:p>
            <a:r>
              <a:rPr lang="en-NZ" dirty="0" err="1"/>
              <a:t>Levator</a:t>
            </a:r>
            <a:r>
              <a:rPr lang="en-NZ" dirty="0"/>
              <a:t> avulsion</a:t>
            </a:r>
          </a:p>
          <a:p>
            <a:r>
              <a:rPr lang="en-NZ" dirty="0"/>
              <a:t>Pelvic organ prolapse</a:t>
            </a:r>
          </a:p>
          <a:p>
            <a:r>
              <a:rPr lang="en-NZ" dirty="0"/>
              <a:t>Obstetric fistula</a:t>
            </a:r>
          </a:p>
          <a:p>
            <a:r>
              <a:rPr lang="en-NZ" dirty="0"/>
              <a:t>Pudendal neuropathy</a:t>
            </a:r>
          </a:p>
          <a:p>
            <a:r>
              <a:rPr lang="en-NZ" dirty="0"/>
              <a:t>OASI or tears to perineum, labia, vagina, vulva, clitoris, cervix, rectum, anus or urethra</a:t>
            </a:r>
          </a:p>
          <a:p>
            <a:endParaRPr lang="en-NZ" dirty="0"/>
          </a:p>
          <a:p>
            <a:endParaRPr lang="en-NZ" dirty="0"/>
          </a:p>
          <a:p>
            <a:endParaRPr lang="en-NZ" dirty="0"/>
          </a:p>
          <a:p>
            <a:endParaRPr lang="en-NZ" dirty="0"/>
          </a:p>
        </p:txBody>
      </p:sp>
    </p:spTree>
    <p:extLst>
      <p:ext uri="{BB962C8B-B14F-4D97-AF65-F5344CB8AC3E}">
        <p14:creationId xmlns:p14="http://schemas.microsoft.com/office/powerpoint/2010/main" val="1784336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4DCAA-36A9-8414-535E-92CC6EE57A61}"/>
              </a:ext>
            </a:extLst>
          </p:cNvPr>
          <p:cNvSpPr>
            <a:spLocks noGrp="1"/>
          </p:cNvSpPr>
          <p:nvPr>
            <p:ph type="title"/>
          </p:nvPr>
        </p:nvSpPr>
        <p:spPr/>
        <p:txBody>
          <a:bodyPr/>
          <a:lstStyle/>
          <a:p>
            <a:r>
              <a:rPr lang="en-NZ" dirty="0"/>
              <a:t>Consequential injuries</a:t>
            </a:r>
            <a:r>
              <a:rPr lang="en-NZ" sz="2400" dirty="0"/>
              <a:t>-may have other causes and will be considered by ACC</a:t>
            </a:r>
            <a:endParaRPr lang="en-NZ" dirty="0"/>
          </a:p>
        </p:txBody>
      </p:sp>
      <p:sp>
        <p:nvSpPr>
          <p:cNvPr id="3" name="Content Placeholder 2">
            <a:extLst>
              <a:ext uri="{FF2B5EF4-FFF2-40B4-BE49-F238E27FC236}">
                <a16:creationId xmlns:a16="http://schemas.microsoft.com/office/drawing/2014/main" id="{45896C66-6ABF-9E35-15D0-56D08BCCEFA9}"/>
              </a:ext>
            </a:extLst>
          </p:cNvPr>
          <p:cNvSpPr>
            <a:spLocks noGrp="1"/>
          </p:cNvSpPr>
          <p:nvPr>
            <p:ph idx="1"/>
          </p:nvPr>
        </p:nvSpPr>
        <p:spPr/>
        <p:txBody>
          <a:bodyPr/>
          <a:lstStyle/>
          <a:p>
            <a:r>
              <a:rPr lang="en-NZ" dirty="0"/>
              <a:t>Pelvic organ prolapse </a:t>
            </a:r>
          </a:p>
          <a:p>
            <a:r>
              <a:rPr lang="en-NZ" dirty="0"/>
              <a:t> Urinary incontinence </a:t>
            </a:r>
          </a:p>
          <a:p>
            <a:r>
              <a:rPr lang="en-NZ" dirty="0"/>
              <a:t> Anal incontinence </a:t>
            </a:r>
          </a:p>
          <a:p>
            <a:r>
              <a:rPr lang="en-NZ" dirty="0"/>
              <a:t> Infection and wound dehiscence </a:t>
            </a:r>
          </a:p>
          <a:p>
            <a:r>
              <a:rPr lang="en-NZ" dirty="0"/>
              <a:t> Sexual dysfunction</a:t>
            </a:r>
          </a:p>
        </p:txBody>
      </p:sp>
    </p:spTree>
    <p:extLst>
      <p:ext uri="{BB962C8B-B14F-4D97-AF65-F5344CB8AC3E}">
        <p14:creationId xmlns:p14="http://schemas.microsoft.com/office/powerpoint/2010/main" val="100787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Grap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5116" y="260351"/>
            <a:ext cx="3965608" cy="633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5"/>
          <p:cNvSpPr txBox="1">
            <a:spLocks noChangeArrowheads="1"/>
          </p:cNvSpPr>
          <p:nvPr/>
        </p:nvSpPr>
        <p:spPr bwMode="auto">
          <a:xfrm>
            <a:off x="1405288" y="1484314"/>
            <a:ext cx="214643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NZ" dirty="0"/>
              <a:t>Cohort study from Sweden 2011 All LSCS (n= 33 167 women) vs all vaginal births (n=66229 women)</a:t>
            </a:r>
            <a:endParaRPr lang="en-GB" dirty="0"/>
          </a:p>
        </p:txBody>
      </p:sp>
    </p:spTree>
    <p:extLst>
      <p:ext uri="{BB962C8B-B14F-4D97-AF65-F5344CB8AC3E}">
        <p14:creationId xmlns:p14="http://schemas.microsoft.com/office/powerpoint/2010/main" val="469069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A2984-E410-1A8C-3A04-C3C471653843}"/>
              </a:ext>
            </a:extLst>
          </p:cNvPr>
          <p:cNvSpPr>
            <a:spLocks noGrp="1"/>
          </p:cNvSpPr>
          <p:nvPr>
            <p:ph type="title"/>
          </p:nvPr>
        </p:nvSpPr>
        <p:spPr/>
        <p:txBody>
          <a:bodyPr/>
          <a:lstStyle/>
          <a:p>
            <a:r>
              <a:rPr lang="en-NZ" dirty="0"/>
              <a:t>Treatment injuries from the old model</a:t>
            </a:r>
          </a:p>
        </p:txBody>
      </p:sp>
      <p:sp>
        <p:nvSpPr>
          <p:cNvPr id="3" name="Content Placeholder 2">
            <a:extLst>
              <a:ext uri="{FF2B5EF4-FFF2-40B4-BE49-F238E27FC236}">
                <a16:creationId xmlns:a16="http://schemas.microsoft.com/office/drawing/2014/main" id="{2E37EEF3-4F0C-B94B-F052-F5320B3F9704}"/>
              </a:ext>
            </a:extLst>
          </p:cNvPr>
          <p:cNvSpPr>
            <a:spLocks noGrp="1"/>
          </p:cNvSpPr>
          <p:nvPr>
            <p:ph idx="1"/>
          </p:nvPr>
        </p:nvSpPr>
        <p:spPr/>
        <p:txBody>
          <a:bodyPr/>
          <a:lstStyle/>
          <a:p>
            <a:r>
              <a:rPr lang="en-NZ" dirty="0"/>
              <a:t>As we already understand</a:t>
            </a:r>
          </a:p>
          <a:p>
            <a:r>
              <a:rPr lang="en-NZ" dirty="0"/>
              <a:t>Patient has to have a treatment (episiotomy, LSCS etc) done to them</a:t>
            </a:r>
          </a:p>
          <a:p>
            <a:pPr marL="0" indent="0">
              <a:buNone/>
            </a:pPr>
            <a:r>
              <a:rPr lang="en-NZ" dirty="0"/>
              <a:t>      Episiotomy with extension of tear etc</a:t>
            </a:r>
          </a:p>
        </p:txBody>
      </p:sp>
    </p:spTree>
    <p:extLst>
      <p:ext uri="{BB962C8B-B14F-4D97-AF65-F5344CB8AC3E}">
        <p14:creationId xmlns:p14="http://schemas.microsoft.com/office/powerpoint/2010/main" val="678521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CA54F-32A6-1BF3-3A3A-40F0A6910A95}"/>
              </a:ext>
            </a:extLst>
          </p:cNvPr>
          <p:cNvSpPr>
            <a:spLocks noGrp="1"/>
          </p:cNvSpPr>
          <p:nvPr>
            <p:ph type="title"/>
          </p:nvPr>
        </p:nvSpPr>
        <p:spPr/>
        <p:txBody>
          <a:bodyPr/>
          <a:lstStyle/>
          <a:p>
            <a:r>
              <a:rPr lang="en-NZ" dirty="0"/>
              <a:t>Prevention models</a:t>
            </a:r>
          </a:p>
        </p:txBody>
      </p:sp>
      <p:sp>
        <p:nvSpPr>
          <p:cNvPr id="3" name="Content Placeholder 2">
            <a:extLst>
              <a:ext uri="{FF2B5EF4-FFF2-40B4-BE49-F238E27FC236}">
                <a16:creationId xmlns:a16="http://schemas.microsoft.com/office/drawing/2014/main" id="{6FC6221F-BC6A-EE9E-7212-5F7819881F32}"/>
              </a:ext>
            </a:extLst>
          </p:cNvPr>
          <p:cNvSpPr>
            <a:spLocks noGrp="1"/>
          </p:cNvSpPr>
          <p:nvPr>
            <p:ph sz="half" idx="1"/>
          </p:nvPr>
        </p:nvSpPr>
        <p:spPr/>
        <p:txBody>
          <a:bodyPr>
            <a:normAutofit/>
          </a:bodyPr>
          <a:lstStyle/>
          <a:p>
            <a:r>
              <a:rPr lang="en-NZ" sz="2000" dirty="0">
                <a:latin typeface="Arial" panose="020B0604020202020204" pitchFamily="34" charset="0"/>
                <a:cs typeface="Arial" panose="020B0604020202020204" pitchFamily="34" charset="0"/>
              </a:rPr>
              <a:t>Norway</a:t>
            </a:r>
          </a:p>
          <a:p>
            <a:endParaRPr lang="en-NZ" sz="2000" dirty="0">
              <a:latin typeface="Arial" panose="020B0604020202020204" pitchFamily="34" charset="0"/>
              <a:cs typeface="Arial" panose="020B0604020202020204" pitchFamily="34" charset="0"/>
            </a:endParaRPr>
          </a:p>
          <a:p>
            <a:r>
              <a:rPr lang="en-NZ" sz="2000" dirty="0">
                <a:latin typeface="Arial" panose="020B0604020202020204" pitchFamily="34" charset="0"/>
                <a:cs typeface="Arial" panose="020B0604020202020204" pitchFamily="34" charset="0"/>
              </a:rPr>
              <a:t>UK</a:t>
            </a:r>
          </a:p>
          <a:p>
            <a:endParaRPr lang="en-NZ" sz="2000" dirty="0">
              <a:latin typeface="Arial" panose="020B0604020202020204" pitchFamily="34" charset="0"/>
              <a:cs typeface="Arial" panose="020B0604020202020204" pitchFamily="34" charset="0"/>
            </a:endParaRPr>
          </a:p>
          <a:p>
            <a:r>
              <a:rPr lang="en-NZ" sz="2000" dirty="0">
                <a:latin typeface="Arial" panose="020B0604020202020204" pitchFamily="34" charset="0"/>
                <a:cs typeface="Arial" panose="020B0604020202020204" pitchFamily="34" charset="0"/>
              </a:rPr>
              <a:t>Australia</a:t>
            </a:r>
          </a:p>
        </p:txBody>
      </p:sp>
      <p:sp>
        <p:nvSpPr>
          <p:cNvPr id="4" name="Content Placeholder 3">
            <a:extLst>
              <a:ext uri="{FF2B5EF4-FFF2-40B4-BE49-F238E27FC236}">
                <a16:creationId xmlns:a16="http://schemas.microsoft.com/office/drawing/2014/main" id="{72EAB0DA-25EB-3030-B774-AC35EB29D136}"/>
              </a:ext>
            </a:extLst>
          </p:cNvPr>
          <p:cNvSpPr>
            <a:spLocks noGrp="1"/>
          </p:cNvSpPr>
          <p:nvPr>
            <p:ph sz="half" idx="2"/>
          </p:nvPr>
        </p:nvSpPr>
        <p:spPr/>
        <p:txBody>
          <a:bodyPr/>
          <a:lstStyle/>
          <a:p>
            <a:endParaRPr lang="en-NZ"/>
          </a:p>
        </p:txBody>
      </p:sp>
    </p:spTree>
    <p:extLst>
      <p:ext uri="{BB962C8B-B14F-4D97-AF65-F5344CB8AC3E}">
        <p14:creationId xmlns:p14="http://schemas.microsoft.com/office/powerpoint/2010/main" val="2432678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D2C2F-1EFF-E0B8-BAB0-0DC124C0AEAA}"/>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a16="http://schemas.microsoft.com/office/drawing/2014/main" id="{6D40F9B9-C0C0-8845-7DCB-F4AB3472ADFB}"/>
              </a:ext>
            </a:extLst>
          </p:cNvPr>
          <p:cNvSpPr>
            <a:spLocks noGrp="1"/>
          </p:cNvSpPr>
          <p:nvPr>
            <p:ph idx="1"/>
          </p:nvPr>
        </p:nvSpPr>
        <p:spPr/>
        <p:txBody>
          <a:bodyPr/>
          <a:lstStyle/>
          <a:p>
            <a:r>
              <a:rPr lang="en-NZ" sz="2400" dirty="0">
                <a:latin typeface="Arial" panose="020B0604020202020204" pitchFamily="34" charset="0"/>
                <a:cs typeface="Arial" panose="020B0604020202020204" pitchFamily="34" charset="0"/>
              </a:rPr>
              <a:t>Some images may be triggering/upsetting.</a:t>
            </a:r>
          </a:p>
          <a:p>
            <a:r>
              <a:rPr lang="en-NZ" sz="2400" dirty="0">
                <a:latin typeface="Arial" panose="020B0604020202020204" pitchFamily="34" charset="0"/>
                <a:cs typeface="Arial" panose="020B0604020202020204" pitchFamily="34" charset="0"/>
              </a:rPr>
              <a:t>Mama, birth parents, women=recipients of maternal birth trauma</a:t>
            </a:r>
          </a:p>
          <a:p>
            <a:r>
              <a:rPr lang="en-NZ" sz="2400" dirty="0">
                <a:latin typeface="Arial" panose="020B0604020202020204" pitchFamily="34" charset="0"/>
                <a:cs typeface="Arial" panose="020B0604020202020204" pitchFamily="34" charset="0"/>
              </a:rPr>
              <a:t>Obstetric anal sphincter injuries (OASI)= third and fourth degree tears</a:t>
            </a:r>
          </a:p>
          <a:p>
            <a:endParaRPr lang="en-NZ" sz="2400" dirty="0">
              <a:latin typeface="Arial" panose="020B0604020202020204" pitchFamily="34" charset="0"/>
              <a:cs typeface="Arial" panose="020B0604020202020204" pitchFamily="34" charset="0"/>
            </a:endParaRPr>
          </a:p>
          <a:p>
            <a:endParaRPr lang="en-NZ"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0467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
            <a:extLst>
              <a:ext uri="{FF2B5EF4-FFF2-40B4-BE49-F238E27FC236}">
                <a16:creationId xmlns:a16="http://schemas.microsoft.com/office/drawing/2014/main" id="{2535C42B-EE8B-3A79-A94D-A6CAF4CA4C31}"/>
              </a:ext>
            </a:extLst>
          </p:cNvPr>
          <p:cNvGrpSpPr>
            <a:grpSpLocks/>
          </p:cNvGrpSpPr>
          <p:nvPr/>
        </p:nvGrpSpPr>
        <p:grpSpPr bwMode="auto">
          <a:xfrm>
            <a:off x="1769511" y="790575"/>
            <a:ext cx="7683500" cy="5276850"/>
            <a:chOff x="476" y="663"/>
            <a:chExt cx="4840" cy="3324"/>
          </a:xfrm>
        </p:grpSpPr>
        <p:pic>
          <p:nvPicPr>
            <p:cNvPr id="6147" name="Picture 3">
              <a:extLst>
                <a:ext uri="{FF2B5EF4-FFF2-40B4-BE49-F238E27FC236}">
                  <a16:creationId xmlns:a16="http://schemas.microsoft.com/office/drawing/2014/main" id="{FE988429-FCF1-A368-DBB5-F54E96E937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 y="663"/>
              <a:ext cx="4840" cy="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8" name="Rectangle 4">
              <a:extLst>
                <a:ext uri="{FF2B5EF4-FFF2-40B4-BE49-F238E27FC236}">
                  <a16:creationId xmlns:a16="http://schemas.microsoft.com/office/drawing/2014/main" id="{A02DC5F9-3A99-0CA9-02F9-FEEE12341AD8}"/>
                </a:ext>
              </a:extLst>
            </p:cNvPr>
            <p:cNvSpPr>
              <a:spLocks noChangeArrowheads="1"/>
            </p:cNvSpPr>
            <p:nvPr/>
          </p:nvSpPr>
          <p:spPr bwMode="auto">
            <a:xfrm>
              <a:off x="703" y="3657"/>
              <a:ext cx="4355"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400">
                  <a:latin typeface="Arial" panose="020B0604020202020204" pitchFamily="34" charset="0"/>
                </a:rPr>
                <a:t>Fig. 1. Incidence of anal sphincter tear is presented as percentages of all vaginal</a:t>
              </a:r>
            </a:p>
            <a:p>
              <a:r>
                <a:rPr lang="en-GB" altLang="en-US" sz="1400">
                  <a:latin typeface="Arial" panose="020B0604020202020204" pitchFamily="34" charset="0"/>
                </a:rPr>
                <a:t>deliveries, including spontaneous and instrumental deliveries.</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8DC2361-43F9-1B4C-75EB-E45E5A873A67}"/>
              </a:ext>
            </a:extLst>
          </p:cNvPr>
          <p:cNvSpPr>
            <a:spLocks noGrp="1" noChangeArrowheads="1"/>
          </p:cNvSpPr>
          <p:nvPr>
            <p:ph type="title"/>
          </p:nvPr>
        </p:nvSpPr>
        <p:spPr/>
        <p:txBody>
          <a:bodyPr>
            <a:normAutofit/>
          </a:bodyPr>
          <a:lstStyle/>
          <a:p>
            <a:r>
              <a:rPr lang="en-NZ" altLang="en-US" sz="2400" dirty="0">
                <a:latin typeface="Arial" panose="020B0604020202020204" pitchFamily="34" charset="0"/>
                <a:cs typeface="Arial" panose="020B0604020202020204" pitchFamily="34" charset="0"/>
              </a:rPr>
              <a:t>2004 Norwegian board of health supervision investigated high rates of OASIS</a:t>
            </a:r>
            <a:endParaRPr lang="en-GB" altLang="en-US" sz="2400" dirty="0">
              <a:latin typeface="Arial" panose="020B0604020202020204" pitchFamily="34" charset="0"/>
              <a:cs typeface="Arial" panose="020B0604020202020204" pitchFamily="34" charset="0"/>
            </a:endParaRPr>
          </a:p>
        </p:txBody>
      </p:sp>
      <p:sp>
        <p:nvSpPr>
          <p:cNvPr id="17411" name="Rectangle 3">
            <a:extLst>
              <a:ext uri="{FF2B5EF4-FFF2-40B4-BE49-F238E27FC236}">
                <a16:creationId xmlns:a16="http://schemas.microsoft.com/office/drawing/2014/main" id="{4C4E3448-D768-F01F-D2F6-EEC746A7926B}"/>
              </a:ext>
            </a:extLst>
          </p:cNvPr>
          <p:cNvSpPr>
            <a:spLocks noGrp="1" noChangeArrowheads="1"/>
          </p:cNvSpPr>
          <p:nvPr>
            <p:ph idx="1"/>
          </p:nvPr>
        </p:nvSpPr>
        <p:spPr>
          <a:xfrm>
            <a:off x="606392" y="2500428"/>
            <a:ext cx="9604408" cy="2013819"/>
          </a:xfrm>
        </p:spPr>
        <p:txBody>
          <a:bodyPr>
            <a:normAutofit/>
          </a:bodyPr>
          <a:lstStyle/>
          <a:p>
            <a:r>
              <a:rPr lang="en-NZ" altLang="en-US" sz="2000" dirty="0">
                <a:latin typeface="Arial" panose="020B0604020202020204" pitchFamily="34" charset="0"/>
                <a:cs typeface="Arial" panose="020B0604020202020204" pitchFamily="34" charset="0"/>
              </a:rPr>
              <a:t>Criticism of units with high incidence</a:t>
            </a:r>
          </a:p>
          <a:p>
            <a:r>
              <a:rPr lang="en-NZ" altLang="en-US" sz="2000" dirty="0">
                <a:latin typeface="Arial" panose="020B0604020202020204" pitchFamily="34" charset="0"/>
                <a:cs typeface="Arial" panose="020B0604020202020204" pitchFamily="34" charset="0"/>
              </a:rPr>
              <a:t>Ordered to change the trend and provide better results and quality</a:t>
            </a:r>
          </a:p>
          <a:p>
            <a:r>
              <a:rPr lang="en-NZ" altLang="en-US" sz="2000" dirty="0">
                <a:latin typeface="Arial" panose="020B0604020202020204" pitchFamily="34" charset="0"/>
                <a:cs typeface="Arial" panose="020B0604020202020204" pitchFamily="34" charset="0"/>
              </a:rPr>
              <a:t>Started a national debate and initiated National strategy to reduce the incidence of OASIS</a:t>
            </a:r>
            <a:endParaRPr lang="en-GB" altLang="en-US" sz="2000" dirty="0">
              <a:latin typeface="Arial" panose="020B0604020202020204" pitchFamily="34" charset="0"/>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0ABFA281-D223-559D-4BE9-0A6132465733}"/>
              </a:ext>
            </a:extLst>
          </p:cNvPr>
          <p:cNvSpPr>
            <a:spLocks noGrp="1" noChangeArrowheads="1"/>
          </p:cNvSpPr>
          <p:nvPr>
            <p:ph type="title"/>
          </p:nvPr>
        </p:nvSpPr>
        <p:spPr>
          <a:xfrm>
            <a:off x="385012" y="277813"/>
            <a:ext cx="8874491" cy="1141412"/>
          </a:xfrm>
          <a:ln/>
          <a:extLst>
            <a:ext uri="{91240B29-F687-4F45-9708-019B960494DF}">
              <a14:hiddenLine xmlns:a14="http://schemas.microsoft.com/office/drawing/2010/main" w="9525">
                <a:solidFill>
                  <a:srgbClr val="808080"/>
                </a:solidFill>
                <a:round/>
                <a:headEnd/>
                <a:tailEnd/>
              </a14:hiddenLine>
            </a:ext>
          </a:extLst>
        </p:spPr>
        <p:txBody>
          <a:bodyPr vert="horz" lIns="0" tIns="35203" rIns="0" bIns="0" rtlCol="0" anchor="ctr" anchorCtr="0">
            <a:normAutofit/>
          </a:bodyPr>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NZ" altLang="en-US" dirty="0"/>
              <a:t>Norway: </a:t>
            </a:r>
            <a:br>
              <a:rPr lang="en-NZ" altLang="en-US" dirty="0"/>
            </a:br>
            <a:r>
              <a:rPr lang="en-NZ" altLang="en-US" sz="1800" dirty="0"/>
              <a:t>Hals E et al. A </a:t>
            </a:r>
            <a:r>
              <a:rPr lang="en-NZ" altLang="en-US" sz="1800" dirty="0" err="1"/>
              <a:t>multicenter</a:t>
            </a:r>
            <a:r>
              <a:rPr lang="en-NZ" altLang="en-US" sz="1800" dirty="0"/>
              <a:t> interventional program o reduce the incidence of anal sphincter tears. </a:t>
            </a:r>
            <a:r>
              <a:rPr lang="en-NZ" altLang="en-US" sz="1800" dirty="0" err="1"/>
              <a:t>Obstet</a:t>
            </a:r>
            <a:r>
              <a:rPr lang="en-NZ" altLang="en-US" sz="1800" dirty="0"/>
              <a:t> </a:t>
            </a:r>
            <a:r>
              <a:rPr lang="en-NZ" altLang="en-US" sz="1800" dirty="0" err="1"/>
              <a:t>Gynaecol</a:t>
            </a:r>
            <a:r>
              <a:rPr lang="en-NZ" altLang="en-US" sz="1800" dirty="0"/>
              <a:t> oct 2010;116(4):901-908.</a:t>
            </a:r>
          </a:p>
        </p:txBody>
      </p:sp>
      <p:sp>
        <p:nvSpPr>
          <p:cNvPr id="62467" name="Rectangle 3">
            <a:extLst>
              <a:ext uri="{FF2B5EF4-FFF2-40B4-BE49-F238E27FC236}">
                <a16:creationId xmlns:a16="http://schemas.microsoft.com/office/drawing/2014/main" id="{CB817741-D356-150B-C709-58D5103222CF}"/>
              </a:ext>
            </a:extLst>
          </p:cNvPr>
          <p:cNvSpPr>
            <a:spLocks noGrp="1" noChangeArrowheads="1"/>
          </p:cNvSpPr>
          <p:nvPr>
            <p:ph idx="1"/>
          </p:nvPr>
        </p:nvSpPr>
        <p:spPr>
          <a:xfrm>
            <a:off x="385012" y="2454442"/>
            <a:ext cx="9471258" cy="2897204"/>
          </a:xfrm>
          <a:ln/>
          <a:extLst>
            <a:ext uri="{91240B29-F687-4F45-9708-019B960494DF}">
              <a14:hiddenLine xmlns:a14="http://schemas.microsoft.com/office/drawing/2010/main" w="9525">
                <a:solidFill>
                  <a:srgbClr val="808080"/>
                </a:solidFill>
                <a:round/>
                <a:headEnd/>
                <a:tailEnd/>
              </a14:hiddenLine>
            </a:ext>
          </a:extLst>
        </p:spPr>
        <p:txBody>
          <a:bodyPr vert="horz" lIns="0" tIns="19201" rIns="0" bIns="0" rtlCol="0">
            <a:normAutofit/>
          </a:bodyPr>
          <a:lstStyle/>
          <a:p>
            <a:pPr marL="431800" indent="-323850" defTabSz="449263">
              <a:buClr>
                <a:srgbClr val="FFFF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NZ" altLang="en-US" sz="2000" dirty="0">
                <a:latin typeface="Arial" panose="020B0604020202020204" pitchFamily="34" charset="0"/>
                <a:cs typeface="Arial" panose="020B0604020202020204" pitchFamily="34" charset="0"/>
              </a:rPr>
              <a:t>Population based cohort study found their rates of OASIS between 1967 – 2004 had significantly increased from 0.5% - 4.1% in 2004.</a:t>
            </a:r>
          </a:p>
          <a:p>
            <a:pPr marL="431800" indent="-323850" defTabSz="449263">
              <a:buClr>
                <a:srgbClr val="FFFF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NZ" altLang="en-US" sz="2000" dirty="0">
                <a:latin typeface="Arial" panose="020B0604020202020204" pitchFamily="34" charset="0"/>
                <a:cs typeface="Arial" panose="020B0604020202020204" pitchFamily="34" charset="0"/>
              </a:rPr>
              <a:t>Interventional cohort study  (2003-2009) included 4 hospitals in Norway</a:t>
            </a:r>
          </a:p>
          <a:p>
            <a:pPr marL="431800" indent="-323850" defTabSz="449263">
              <a:buClr>
                <a:srgbClr val="FFFF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NZ" altLang="en-US" sz="2000" dirty="0">
                <a:latin typeface="Arial" panose="020B0604020202020204" pitchFamily="34" charset="0"/>
                <a:cs typeface="Arial" panose="020B0604020202020204" pitchFamily="34" charset="0"/>
              </a:rPr>
              <a:t>40,152 vaginal deliveries included</a:t>
            </a:r>
          </a:p>
          <a:p>
            <a:pPr marL="431800" indent="-323850" defTabSz="449263">
              <a:buClr>
                <a:srgbClr val="FFFF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NZ" altLang="en-US" sz="2000" dirty="0">
                <a:latin typeface="Arial" panose="020B0604020202020204" pitchFamily="34" charset="0"/>
                <a:cs typeface="Arial" panose="020B0604020202020204" pitchFamily="34" charset="0"/>
              </a:rPr>
              <a:t>In the three years prior to the intervention study Norway’s rates of OASIS at the four hospitals were 4.68%, 4.75%, 4.98% and 3.68%.</a:t>
            </a:r>
          </a:p>
          <a:p>
            <a:pPr marL="431800" indent="-323850" defTabSz="449263">
              <a:buClr>
                <a:srgbClr val="FFFF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NZ" altLang="en-US" dirty="0"/>
          </a:p>
          <a:p>
            <a:pPr marL="431800" indent="-323850" defTabSz="449263">
              <a:buClr>
                <a:srgbClr val="FFFF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NZ"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2D1B99D-4B5D-335D-EBA4-0A14819C3702}"/>
              </a:ext>
            </a:extLst>
          </p:cNvPr>
          <p:cNvSpPr>
            <a:spLocks noGrp="1" noChangeArrowheads="1"/>
          </p:cNvSpPr>
          <p:nvPr>
            <p:ph type="title"/>
          </p:nvPr>
        </p:nvSpPr>
        <p:spPr/>
        <p:txBody>
          <a:bodyPr>
            <a:normAutofit/>
          </a:bodyPr>
          <a:lstStyle/>
          <a:p>
            <a:r>
              <a:rPr lang="en-NZ" altLang="en-US" sz="2400" dirty="0"/>
              <a:t>Clinical intervention</a:t>
            </a:r>
            <a:endParaRPr lang="en-GB" altLang="en-US" sz="2400" dirty="0"/>
          </a:p>
        </p:txBody>
      </p:sp>
      <p:sp>
        <p:nvSpPr>
          <p:cNvPr id="3075" name="Rectangle 3">
            <a:extLst>
              <a:ext uri="{FF2B5EF4-FFF2-40B4-BE49-F238E27FC236}">
                <a16:creationId xmlns:a16="http://schemas.microsoft.com/office/drawing/2014/main" id="{FB2F981F-7B40-CE82-696D-85F7B0B22AD2}"/>
              </a:ext>
            </a:extLst>
          </p:cNvPr>
          <p:cNvSpPr>
            <a:spLocks noGrp="1" noChangeArrowheads="1"/>
          </p:cNvSpPr>
          <p:nvPr>
            <p:ph sz="half" idx="1"/>
          </p:nvPr>
        </p:nvSpPr>
        <p:spPr/>
        <p:txBody>
          <a:bodyPr/>
          <a:lstStyle/>
          <a:p>
            <a:pPr>
              <a:lnSpc>
                <a:spcPct val="90000"/>
              </a:lnSpc>
              <a:buFont typeface="Wingdings" panose="05000000000000000000" pitchFamily="2" charset="2"/>
              <a:buNone/>
            </a:pPr>
            <a:r>
              <a:rPr lang="en-NZ" altLang="en-US" dirty="0"/>
              <a:t>1 </a:t>
            </a:r>
            <a:r>
              <a:rPr lang="en-NZ" altLang="en-US" sz="2000" dirty="0">
                <a:latin typeface="Arial" panose="020B0604020202020204" pitchFamily="34" charset="0"/>
                <a:cs typeface="Arial" panose="020B0604020202020204" pitchFamily="34" charset="0"/>
              </a:rPr>
              <a:t>Education of all staff re OASIS (2-3 day compulsory course)</a:t>
            </a:r>
          </a:p>
          <a:p>
            <a:pPr>
              <a:lnSpc>
                <a:spcPct val="90000"/>
              </a:lnSpc>
              <a:buFont typeface="Wingdings" panose="05000000000000000000" pitchFamily="2" charset="2"/>
              <a:buNone/>
            </a:pPr>
            <a:r>
              <a:rPr lang="en-NZ" altLang="en-US" sz="2000" dirty="0">
                <a:latin typeface="Arial" panose="020B0604020202020204" pitchFamily="34" charset="0"/>
                <a:cs typeface="Arial" panose="020B0604020202020204" pitchFamily="34" charset="0"/>
              </a:rPr>
              <a:t>2. Reintroducing traditional methods of delivery-hands-on</a:t>
            </a:r>
          </a:p>
          <a:p>
            <a:pPr>
              <a:lnSpc>
                <a:spcPct val="90000"/>
              </a:lnSpc>
              <a:buFont typeface="Wingdings" panose="05000000000000000000" pitchFamily="2" charset="2"/>
              <a:buNone/>
            </a:pPr>
            <a:r>
              <a:rPr lang="en-NZ" altLang="en-US" sz="2000" dirty="0">
                <a:latin typeface="Arial" panose="020B0604020202020204" pitchFamily="34" charset="0"/>
                <a:cs typeface="Arial" panose="020B0604020202020204" pitchFamily="34" charset="0"/>
              </a:rPr>
              <a:t>3.Changing the position at birth to allow perineal manoeuvres to take place</a:t>
            </a:r>
          </a:p>
          <a:p>
            <a:pPr>
              <a:lnSpc>
                <a:spcPct val="90000"/>
              </a:lnSpc>
              <a:buFont typeface="Wingdings" panose="05000000000000000000" pitchFamily="2" charset="2"/>
              <a:buNone/>
            </a:pPr>
            <a:r>
              <a:rPr lang="en-NZ" altLang="en-US" sz="2000" dirty="0">
                <a:latin typeface="Arial" panose="020B0604020202020204" pitchFamily="34" charset="0"/>
                <a:cs typeface="Arial" panose="020B0604020202020204" pitchFamily="34" charset="0"/>
              </a:rPr>
              <a:t>4. More liberal use of episiotomy-lateral or mediolateral</a:t>
            </a:r>
          </a:p>
          <a:p>
            <a:pPr>
              <a:lnSpc>
                <a:spcPct val="90000"/>
              </a:lnSpc>
            </a:pPr>
            <a:endParaRPr lang="en-GB" altLang="en-US" dirty="0"/>
          </a:p>
        </p:txBody>
      </p:sp>
      <p:pic>
        <p:nvPicPr>
          <p:cNvPr id="3" name="Delivery of the shoulders - manikin.mp4">
            <a:hlinkClick r:id="" action="ppaction://media"/>
            <a:extLst>
              <a:ext uri="{FF2B5EF4-FFF2-40B4-BE49-F238E27FC236}">
                <a16:creationId xmlns:a16="http://schemas.microsoft.com/office/drawing/2014/main" id="{56095372-2769-D820-FF4C-5B2AA3271291}"/>
              </a:ext>
            </a:extLst>
          </p:cNvPr>
          <p:cNvPicPr>
            <a:picLocks noGrp="1" noRot="1" noChangeAspect="1" noChangeArrowheads="1"/>
          </p:cNvPicPr>
          <p:nvPr>
            <p:ph sz="half" idx="2"/>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5888038" y="2160588"/>
            <a:ext cx="2587624" cy="3881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7265DA48-0160-FF7F-D3DD-284C6EF02A82}"/>
              </a:ext>
            </a:extLst>
          </p:cNvPr>
          <p:cNvSpPr>
            <a:spLocks noGrp="1" noChangeArrowheads="1"/>
          </p:cNvSpPr>
          <p:nvPr>
            <p:ph type="title"/>
          </p:nvPr>
        </p:nvSpPr>
        <p:spPr>
          <a:xfrm>
            <a:off x="924025" y="277813"/>
            <a:ext cx="9288363" cy="1141412"/>
          </a:xfrm>
          <a:ln/>
          <a:extLst>
            <a:ext uri="{91240B29-F687-4F45-9708-019B960494DF}">
              <a14:hiddenLine xmlns:a14="http://schemas.microsoft.com/office/drawing/2010/main" w="9525">
                <a:solidFill>
                  <a:srgbClr val="808080"/>
                </a:solidFill>
                <a:round/>
                <a:headEnd/>
                <a:tailEnd/>
              </a14:hiddenLine>
            </a:ext>
          </a:extLst>
        </p:spPr>
        <p:txBody>
          <a:bodyPr vert="horz" lIns="0" tIns="35203" rIns="0" bIns="0" rtlCol="0" anchor="ctr" anchorCtr="0">
            <a:normAutofit/>
          </a:bodyPr>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NZ" altLang="en-US" dirty="0"/>
              <a:t>Results</a:t>
            </a:r>
          </a:p>
        </p:txBody>
      </p:sp>
      <p:sp>
        <p:nvSpPr>
          <p:cNvPr id="64515" name="Rectangle 3">
            <a:extLst>
              <a:ext uri="{FF2B5EF4-FFF2-40B4-BE49-F238E27FC236}">
                <a16:creationId xmlns:a16="http://schemas.microsoft.com/office/drawing/2014/main" id="{4C78F221-7111-9CDF-965C-4CA9A64D35E5}"/>
              </a:ext>
            </a:extLst>
          </p:cNvPr>
          <p:cNvSpPr>
            <a:spLocks noGrp="1" noChangeArrowheads="1"/>
          </p:cNvSpPr>
          <p:nvPr>
            <p:ph idx="1"/>
          </p:nvPr>
        </p:nvSpPr>
        <p:spPr>
          <a:xfrm>
            <a:off x="789272" y="1600201"/>
            <a:ext cx="8547233" cy="4713971"/>
          </a:xfrm>
          <a:ln/>
          <a:extLst>
            <a:ext uri="{91240B29-F687-4F45-9708-019B960494DF}">
              <a14:hiddenLine xmlns:a14="http://schemas.microsoft.com/office/drawing/2010/main" w="9525">
                <a:solidFill>
                  <a:srgbClr val="808080"/>
                </a:solidFill>
                <a:round/>
                <a:headEnd/>
                <a:tailEnd/>
              </a14:hiddenLine>
            </a:ext>
          </a:extLst>
        </p:spPr>
        <p:txBody>
          <a:bodyPr vert="horz" lIns="0" tIns="25602" rIns="0" bIns="0" rtlCol="0">
            <a:normAutofit/>
          </a:bodyPr>
          <a:lstStyle/>
          <a:p>
            <a:pPr marL="107950" indent="0" defTabSz="449263">
              <a:buClr>
                <a:srgbClr val="FFFF00"/>
              </a:buClr>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NZ" altLang="en-US" sz="2000" dirty="0">
              <a:latin typeface="Arial" panose="020B0604020202020204" pitchFamily="34" charset="0"/>
              <a:cs typeface="Arial" panose="020B0604020202020204" pitchFamily="34" charset="0"/>
            </a:endParaRPr>
          </a:p>
          <a:p>
            <a:r>
              <a:rPr lang="en-NZ" altLang="en-US" sz="2000" dirty="0">
                <a:latin typeface="Arial" panose="020B0604020202020204" pitchFamily="34" charset="0"/>
                <a:cs typeface="Arial" panose="020B0604020202020204" pitchFamily="34" charset="0"/>
              </a:rPr>
              <a:t>Dramatic reduction in rates from 4-5% to 1-2% in all hospitals</a:t>
            </a:r>
          </a:p>
          <a:p>
            <a:r>
              <a:rPr lang="en-NZ" altLang="en-US" sz="2000" dirty="0">
                <a:latin typeface="Arial" panose="020B0604020202020204" pitchFamily="34" charset="0"/>
                <a:cs typeface="Arial" panose="020B0604020202020204" pitchFamily="34" charset="0"/>
              </a:rPr>
              <a:t>No change in the rates of instrumental deliveries in study period</a:t>
            </a:r>
          </a:p>
          <a:p>
            <a:r>
              <a:rPr lang="en-NZ" altLang="en-US" sz="2000" dirty="0">
                <a:latin typeface="Arial" panose="020B0604020202020204" pitchFamily="34" charset="0"/>
                <a:cs typeface="Arial" panose="020B0604020202020204" pitchFamily="34" charset="0"/>
              </a:rPr>
              <a:t>Increase in the rates of episiotomy (up to 25-30% from 10%)</a:t>
            </a:r>
          </a:p>
          <a:p>
            <a:endParaRPr lang="en-NZ" altLang="en-US" sz="2000" dirty="0">
              <a:latin typeface="Arial" panose="020B0604020202020204" pitchFamily="34" charset="0"/>
              <a:cs typeface="Arial" panose="020B0604020202020204" pitchFamily="34" charset="0"/>
            </a:endParaRPr>
          </a:p>
          <a:p>
            <a:r>
              <a:rPr lang="en-NZ" altLang="en-US" sz="2000" b="1" dirty="0">
                <a:latin typeface="Arial" panose="020B0604020202020204" pitchFamily="34" charset="0"/>
                <a:cs typeface="Arial" panose="020B0604020202020204" pitchFamily="34" charset="0"/>
              </a:rPr>
              <a:t>Conclusion-Changing practices around SVD can reduce OASIS rates significantly</a:t>
            </a:r>
            <a:endParaRPr lang="en-GB" altLang="en-US" sz="2000" b="1" dirty="0">
              <a:latin typeface="Arial" panose="020B0604020202020204" pitchFamily="34" charset="0"/>
              <a:cs typeface="Arial" panose="020B0604020202020204" pitchFamily="34" charset="0"/>
            </a:endParaRPr>
          </a:p>
          <a:p>
            <a:pPr marL="431800" indent="-323850" defTabSz="449263">
              <a:buClr>
                <a:srgbClr val="FFFF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NZ" altLang="en-US" sz="2000" dirty="0">
              <a:latin typeface="Arial" panose="020B0604020202020204" pitchFamily="34" charset="0"/>
              <a:cs typeface="Arial" panose="020B0604020202020204" pitchFamily="34" charset="0"/>
            </a:endParaRPr>
          </a:p>
          <a:p>
            <a:pPr marL="431800" indent="-323850" defTabSz="449263">
              <a:buClr>
                <a:srgbClr val="FFFF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NZ"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a:extLst>
              <a:ext uri="{FF2B5EF4-FFF2-40B4-BE49-F238E27FC236}">
                <a16:creationId xmlns:a16="http://schemas.microsoft.com/office/drawing/2014/main" id="{BD614004-C5E1-36E8-5F50-176691095F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4" y="1341438"/>
            <a:ext cx="8161337" cy="5022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9" name="Text Box 2">
            <a:extLst>
              <a:ext uri="{FF2B5EF4-FFF2-40B4-BE49-F238E27FC236}">
                <a16:creationId xmlns:a16="http://schemas.microsoft.com/office/drawing/2014/main" id="{CF2775CA-D519-9F15-3759-0CAD3C2BABEB}"/>
              </a:ext>
            </a:extLst>
          </p:cNvPr>
          <p:cNvSpPr txBox="1">
            <a:spLocks noChangeArrowheads="1"/>
          </p:cNvSpPr>
          <p:nvPr/>
        </p:nvSpPr>
        <p:spPr bwMode="auto">
          <a:xfrm>
            <a:off x="3793202" y="188914"/>
            <a:ext cx="3738822" cy="7716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SzPct val="100000"/>
            </a:pPr>
            <a:r>
              <a:rPr lang="en-US" altLang="en-US" sz="2400" b="1">
                <a:solidFill>
                  <a:srgbClr val="FFFF00"/>
                </a:solidFill>
                <a:cs typeface="Arial" panose="020B0604020202020204" pitchFamily="34" charset="0"/>
              </a:rPr>
              <a:t>Are OASIS preventable?</a:t>
            </a:r>
          </a:p>
          <a:p>
            <a:pPr algn="ctr" eaLnBrk="1" hangingPunct="1">
              <a:buSzPct val="100000"/>
            </a:pPr>
            <a:r>
              <a:rPr lang="en-US" altLang="en-US" sz="2000" b="1" i="1">
                <a:solidFill>
                  <a:srgbClr val="73E500"/>
                </a:solidFill>
                <a:cs typeface="Arial" panose="020B0604020202020204" pitchFamily="34" charset="0"/>
              </a:rPr>
              <a:t>Laine K et al 2012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AF53F93-0419-D11F-C46A-CA1EAF636E09}"/>
              </a:ext>
            </a:extLst>
          </p:cNvPr>
          <p:cNvSpPr>
            <a:spLocks noGrp="1"/>
          </p:cNvSpPr>
          <p:nvPr>
            <p:ph type="title"/>
          </p:nvPr>
        </p:nvSpPr>
        <p:spPr/>
        <p:txBody>
          <a:bodyPr/>
          <a:lstStyle/>
          <a:p>
            <a:r>
              <a:rPr lang="en-NZ" dirty="0"/>
              <a:t>Birth parents are changing…</a:t>
            </a:r>
          </a:p>
        </p:txBody>
      </p:sp>
      <p:sp>
        <p:nvSpPr>
          <p:cNvPr id="8" name="Content Placeholder 7">
            <a:extLst>
              <a:ext uri="{FF2B5EF4-FFF2-40B4-BE49-F238E27FC236}">
                <a16:creationId xmlns:a16="http://schemas.microsoft.com/office/drawing/2014/main" id="{9FE4E499-99C9-D24C-A216-A5FF890946D8}"/>
              </a:ext>
            </a:extLst>
          </p:cNvPr>
          <p:cNvSpPr>
            <a:spLocks noGrp="1"/>
          </p:cNvSpPr>
          <p:nvPr>
            <p:ph idx="1"/>
          </p:nvPr>
        </p:nvSpPr>
        <p:spPr/>
        <p:txBody>
          <a:bodyPr/>
          <a:lstStyle/>
          <a:p>
            <a:r>
              <a:rPr lang="en-NZ" dirty="0"/>
              <a:t>Age</a:t>
            </a:r>
          </a:p>
          <a:p>
            <a:r>
              <a:rPr lang="en-NZ" dirty="0"/>
              <a:t>Raised BMI</a:t>
            </a:r>
          </a:p>
          <a:p>
            <a:r>
              <a:rPr lang="en-NZ" dirty="0"/>
              <a:t>Type 2 diabetes and other comorbidities</a:t>
            </a:r>
          </a:p>
          <a:p>
            <a:r>
              <a:rPr lang="en-NZ" dirty="0"/>
              <a:t>Expectations</a:t>
            </a:r>
          </a:p>
          <a:p>
            <a:endParaRPr lang="en-NZ" dirty="0"/>
          </a:p>
        </p:txBody>
      </p:sp>
    </p:spTree>
    <p:extLst>
      <p:ext uri="{BB962C8B-B14F-4D97-AF65-F5344CB8AC3E}">
        <p14:creationId xmlns:p14="http://schemas.microsoft.com/office/powerpoint/2010/main" val="23153403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20951-BAC6-2E4F-4995-202FBA532158}"/>
              </a:ext>
            </a:extLst>
          </p:cNvPr>
          <p:cNvSpPr>
            <a:spLocks noGrp="1"/>
          </p:cNvSpPr>
          <p:nvPr>
            <p:ph type="title"/>
          </p:nvPr>
        </p:nvSpPr>
        <p:spPr/>
        <p:txBody>
          <a:bodyPr vert="horz" lIns="91440" tIns="45720" rIns="91440" bIns="45720" rtlCol="0" anchor="b">
            <a:normAutofit fontScale="90000"/>
          </a:bodyPr>
          <a:lstStyle/>
          <a:p>
            <a:pPr algn="ctr"/>
            <a:r>
              <a:rPr lang="en-US" sz="5400" dirty="0" err="1">
                <a:solidFill>
                  <a:srgbClr val="FFFFFF"/>
                </a:solidFill>
              </a:rPr>
              <a:t>Wwomen</a:t>
            </a:r>
            <a:r>
              <a:rPr lang="en-US" sz="5400" dirty="0">
                <a:solidFill>
                  <a:srgbClr val="FFFFFF"/>
                </a:solidFill>
              </a:rPr>
              <a:t> Our population is </a:t>
            </a:r>
            <a:r>
              <a:rPr lang="en-US" sz="5400" dirty="0" err="1">
                <a:solidFill>
                  <a:srgbClr val="FFFFFF"/>
                </a:solidFill>
              </a:rPr>
              <a:t>Wgetting</a:t>
            </a:r>
            <a:r>
              <a:rPr lang="en-US" sz="5400" dirty="0">
                <a:solidFill>
                  <a:srgbClr val="FFFFFF"/>
                </a:solidFill>
              </a:rPr>
              <a:t> </a:t>
            </a:r>
            <a:r>
              <a:rPr lang="en-US" sz="5400" dirty="0" err="1">
                <a:solidFill>
                  <a:srgbClr val="FFFFFF"/>
                </a:solidFill>
              </a:rPr>
              <a:t>Bitholder</a:t>
            </a:r>
            <a:r>
              <a:rPr lang="en-US" sz="5400" dirty="0">
                <a:solidFill>
                  <a:srgbClr val="FFFFFF"/>
                </a:solidFill>
              </a:rPr>
              <a:t>:</a:t>
            </a:r>
          </a:p>
        </p:txBody>
      </p:sp>
      <p:pic>
        <p:nvPicPr>
          <p:cNvPr id="5" name="Content Placeholder 4">
            <a:extLst>
              <a:ext uri="{FF2B5EF4-FFF2-40B4-BE49-F238E27FC236}">
                <a16:creationId xmlns:a16="http://schemas.microsoft.com/office/drawing/2014/main" id="{3E87C7CF-9BDA-9A8D-5D0B-CFFE5FC94D1A}"/>
              </a:ext>
            </a:extLst>
          </p:cNvPr>
          <p:cNvPicPr>
            <a:picLocks noGrp="1" noChangeAspect="1"/>
          </p:cNvPicPr>
          <p:nvPr>
            <p:ph idx="1"/>
          </p:nvPr>
        </p:nvPicPr>
        <p:blipFill rotWithShape="1">
          <a:blip r:embed="rId2"/>
          <a:stretch/>
        </p:blipFill>
        <p:spPr>
          <a:xfrm>
            <a:off x="1600192" y="1835277"/>
            <a:ext cx="2345819" cy="3881437"/>
          </a:xfrm>
          <a:prstGeom prst="rect">
            <a:avLst/>
          </a:prstGeom>
        </p:spPr>
      </p:pic>
      <p:pic>
        <p:nvPicPr>
          <p:cNvPr id="9" name="Picture 8">
            <a:extLst>
              <a:ext uri="{FF2B5EF4-FFF2-40B4-BE49-F238E27FC236}">
                <a16:creationId xmlns:a16="http://schemas.microsoft.com/office/drawing/2014/main" id="{E770C1BF-FC35-C8F5-CE02-1AAA164B1CFB}"/>
              </a:ext>
            </a:extLst>
          </p:cNvPr>
          <p:cNvPicPr>
            <a:picLocks noChangeAspect="1"/>
          </p:cNvPicPr>
          <p:nvPr/>
        </p:nvPicPr>
        <p:blipFill>
          <a:blip r:embed="rId3"/>
          <a:stretch>
            <a:fillRect/>
          </a:stretch>
        </p:blipFill>
        <p:spPr>
          <a:xfrm>
            <a:off x="4868868" y="1733799"/>
            <a:ext cx="4661968" cy="3997637"/>
          </a:xfrm>
          <a:prstGeom prst="rect">
            <a:avLst/>
          </a:prstGeom>
        </p:spPr>
      </p:pic>
    </p:spTree>
    <p:extLst>
      <p:ext uri="{BB962C8B-B14F-4D97-AF65-F5344CB8AC3E}">
        <p14:creationId xmlns:p14="http://schemas.microsoft.com/office/powerpoint/2010/main" val="484164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1222B-8531-5E48-F24E-4CB7DE6DF849}"/>
              </a:ext>
            </a:extLst>
          </p:cNvPr>
          <p:cNvSpPr>
            <a:spLocks noGrp="1"/>
          </p:cNvSpPr>
          <p:nvPr>
            <p:ph type="title"/>
          </p:nvPr>
        </p:nvSpPr>
        <p:spPr>
          <a:xfrm>
            <a:off x="562076" y="5742585"/>
            <a:ext cx="10906008" cy="1115415"/>
          </a:xfrm>
        </p:spPr>
        <p:txBody>
          <a:bodyPr vert="horz" lIns="91440" tIns="45720" rIns="91440" bIns="45720" rtlCol="0" anchor="b">
            <a:normAutofit/>
          </a:bodyPr>
          <a:lstStyle/>
          <a:p>
            <a:pPr algn="ctr"/>
            <a:r>
              <a:rPr lang="en-US" sz="6000" dirty="0"/>
              <a:t>Ethnicity:</a:t>
            </a:r>
          </a:p>
        </p:txBody>
      </p:sp>
      <p:pic>
        <p:nvPicPr>
          <p:cNvPr id="3" name="Picture 2">
            <a:extLst>
              <a:ext uri="{FF2B5EF4-FFF2-40B4-BE49-F238E27FC236}">
                <a16:creationId xmlns:a16="http://schemas.microsoft.com/office/drawing/2014/main" id="{24D528CE-AC11-7D6B-9E2C-012025C352E0}"/>
              </a:ext>
            </a:extLst>
          </p:cNvPr>
          <p:cNvPicPr>
            <a:picLocks noChangeAspect="1"/>
          </p:cNvPicPr>
          <p:nvPr/>
        </p:nvPicPr>
        <p:blipFill>
          <a:blip r:embed="rId2"/>
          <a:stretch>
            <a:fillRect/>
          </a:stretch>
        </p:blipFill>
        <p:spPr>
          <a:xfrm>
            <a:off x="142621" y="71969"/>
            <a:ext cx="3553968" cy="5618924"/>
          </a:xfrm>
          <a:prstGeom prst="rect">
            <a:avLst/>
          </a:prstGeom>
        </p:spPr>
      </p:pic>
      <p:pic>
        <p:nvPicPr>
          <p:cNvPr id="4" name="Content Placeholder 4">
            <a:extLst>
              <a:ext uri="{FF2B5EF4-FFF2-40B4-BE49-F238E27FC236}">
                <a16:creationId xmlns:a16="http://schemas.microsoft.com/office/drawing/2014/main" id="{0C0F0C21-105C-6BD8-049D-28AE911D231F}"/>
              </a:ext>
            </a:extLst>
          </p:cNvPr>
          <p:cNvPicPr>
            <a:picLocks noChangeAspect="1"/>
          </p:cNvPicPr>
          <p:nvPr/>
        </p:nvPicPr>
        <p:blipFill rotWithShape="1">
          <a:blip r:embed="rId3"/>
          <a:srcRect l="640" b="57567"/>
          <a:stretch/>
        </p:blipFill>
        <p:spPr>
          <a:xfrm>
            <a:off x="3823600" y="71969"/>
            <a:ext cx="7644483" cy="5653110"/>
          </a:xfrm>
          <a:prstGeom prst="rect">
            <a:avLst/>
          </a:prstGeom>
        </p:spPr>
      </p:pic>
      <p:pic>
        <p:nvPicPr>
          <p:cNvPr id="10" name="Content Placeholder 9" descr="A picture containing text, wrestling&#10;&#10;Description automatically generated">
            <a:extLst>
              <a:ext uri="{FF2B5EF4-FFF2-40B4-BE49-F238E27FC236}">
                <a16:creationId xmlns:a16="http://schemas.microsoft.com/office/drawing/2014/main" id="{A4A3B495-76B9-0501-8876-644B6086D33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655066" y="5828217"/>
            <a:ext cx="1473088" cy="980273"/>
          </a:xfrm>
          <a:prstGeom prst="rect">
            <a:avLst/>
          </a:prstGeom>
        </p:spPr>
      </p:pic>
    </p:spTree>
    <p:extLst>
      <p:ext uri="{BB962C8B-B14F-4D97-AF65-F5344CB8AC3E}">
        <p14:creationId xmlns:p14="http://schemas.microsoft.com/office/powerpoint/2010/main" val="7974709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EF23-90FE-52F5-06B0-E95D5C2AA758}"/>
              </a:ext>
            </a:extLst>
          </p:cNvPr>
          <p:cNvSpPr>
            <a:spLocks noGrp="1"/>
          </p:cNvSpPr>
          <p:nvPr>
            <p:ph type="title"/>
          </p:nvPr>
        </p:nvSpPr>
        <p:spPr/>
        <p:txBody>
          <a:bodyPr/>
          <a:lstStyle/>
          <a:p>
            <a:r>
              <a:rPr lang="en-NZ" dirty="0"/>
              <a:t>NZ practice changes over last 20 years…</a:t>
            </a:r>
          </a:p>
        </p:txBody>
      </p:sp>
      <p:sp>
        <p:nvSpPr>
          <p:cNvPr id="4" name="Text Placeholder 3">
            <a:extLst>
              <a:ext uri="{FF2B5EF4-FFF2-40B4-BE49-F238E27FC236}">
                <a16:creationId xmlns:a16="http://schemas.microsoft.com/office/drawing/2014/main" id="{7C6F1185-1D2C-4516-90E8-24D8A0BC9743}"/>
              </a:ext>
            </a:extLst>
          </p:cNvPr>
          <p:cNvSpPr>
            <a:spLocks noGrp="1"/>
          </p:cNvSpPr>
          <p:nvPr>
            <p:ph type="body" idx="1"/>
          </p:nvPr>
        </p:nvSpPr>
        <p:spPr/>
        <p:txBody>
          <a:bodyPr/>
          <a:lstStyle/>
          <a:p>
            <a:endParaRPr lang="en-NZ"/>
          </a:p>
        </p:txBody>
      </p:sp>
      <p:sp>
        <p:nvSpPr>
          <p:cNvPr id="3" name="Content Placeholder 2">
            <a:extLst>
              <a:ext uri="{FF2B5EF4-FFF2-40B4-BE49-F238E27FC236}">
                <a16:creationId xmlns:a16="http://schemas.microsoft.com/office/drawing/2014/main" id="{B13F44F9-EE21-D315-EE95-075E21267AD8}"/>
              </a:ext>
            </a:extLst>
          </p:cNvPr>
          <p:cNvSpPr>
            <a:spLocks noGrp="1"/>
          </p:cNvSpPr>
          <p:nvPr>
            <p:ph sz="half" idx="2"/>
          </p:nvPr>
        </p:nvSpPr>
        <p:spPr/>
        <p:txBody>
          <a:bodyPr/>
          <a:lstStyle/>
          <a:p>
            <a:r>
              <a:rPr lang="en-NZ" sz="2000" dirty="0">
                <a:latin typeface="Arial" panose="020B0604020202020204" pitchFamily="34" charset="0"/>
                <a:cs typeface="Arial" panose="020B0604020202020204" pitchFamily="34" charset="0"/>
              </a:rPr>
              <a:t>Move away from “hands on” to “ hands off” delivery</a:t>
            </a:r>
          </a:p>
          <a:p>
            <a:r>
              <a:rPr lang="en-NZ" sz="2000" dirty="0">
                <a:latin typeface="Arial" panose="020B0604020202020204" pitchFamily="34" charset="0"/>
                <a:cs typeface="Arial" panose="020B0604020202020204" pitchFamily="34" charset="0"/>
              </a:rPr>
              <a:t>Changes in episiotomy rates</a:t>
            </a:r>
          </a:p>
          <a:p>
            <a:r>
              <a:rPr lang="en-NZ" sz="2000" dirty="0">
                <a:latin typeface="Arial" panose="020B0604020202020204" pitchFamily="34" charset="0"/>
                <a:cs typeface="Arial" panose="020B0604020202020204" pitchFamily="34" charset="0"/>
              </a:rPr>
              <a:t>Changes to perineal suturing</a:t>
            </a:r>
          </a:p>
          <a:p>
            <a:r>
              <a:rPr lang="en-NZ" sz="2000" dirty="0">
                <a:latin typeface="Arial" panose="020B0604020202020204" pitchFamily="34" charset="0"/>
                <a:cs typeface="Arial" panose="020B0604020202020204" pitchFamily="34" charset="0"/>
              </a:rPr>
              <a:t>Changes to instrumental deliveries</a:t>
            </a:r>
          </a:p>
          <a:p>
            <a:endParaRPr lang="en-NZ" dirty="0"/>
          </a:p>
        </p:txBody>
      </p:sp>
      <p:sp>
        <p:nvSpPr>
          <p:cNvPr id="5" name="Text Placeholder 4">
            <a:extLst>
              <a:ext uri="{FF2B5EF4-FFF2-40B4-BE49-F238E27FC236}">
                <a16:creationId xmlns:a16="http://schemas.microsoft.com/office/drawing/2014/main" id="{FB583875-7C9A-243F-6928-7208ABBA4A34}"/>
              </a:ext>
            </a:extLst>
          </p:cNvPr>
          <p:cNvSpPr>
            <a:spLocks noGrp="1"/>
          </p:cNvSpPr>
          <p:nvPr>
            <p:ph type="body" sz="quarter" idx="3"/>
          </p:nvPr>
        </p:nvSpPr>
        <p:spPr/>
        <p:txBody>
          <a:bodyPr/>
          <a:lstStyle/>
          <a:p>
            <a:endParaRPr lang="en-NZ"/>
          </a:p>
        </p:txBody>
      </p:sp>
      <p:pic>
        <p:nvPicPr>
          <p:cNvPr id="4098" name="Picture 2" descr="Call the Midwife (TV Series 2012– ) - IMDb">
            <a:extLst>
              <a:ext uri="{FF2B5EF4-FFF2-40B4-BE49-F238E27FC236}">
                <a16:creationId xmlns:a16="http://schemas.microsoft.com/office/drawing/2014/main" id="{94C3E5F7-2B68-EF88-0A86-A7A9EAE33F9B}"/>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096000" y="2656572"/>
            <a:ext cx="2739992" cy="3384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757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NZ" dirty="0"/>
              <a:t>Urogynaecology- the downstream effects of childbirth</a:t>
            </a:r>
            <a:endParaRPr lang="en-GB" dirty="0"/>
          </a:p>
        </p:txBody>
      </p:sp>
      <p:sp>
        <p:nvSpPr>
          <p:cNvPr id="4099" name="Rectangle 3"/>
          <p:cNvSpPr>
            <a:spLocks noGrp="1" noChangeArrowheads="1"/>
          </p:cNvSpPr>
          <p:nvPr>
            <p:ph idx="1"/>
          </p:nvPr>
        </p:nvSpPr>
        <p:spPr>
          <a:xfrm>
            <a:off x="677334" y="2160589"/>
            <a:ext cx="8596668" cy="4586720"/>
          </a:xfrm>
        </p:spPr>
        <p:txBody>
          <a:bodyPr>
            <a:normAutofit/>
          </a:bodyPr>
          <a:lstStyle/>
          <a:p>
            <a:pPr marL="0" indent="0">
              <a:buNone/>
            </a:pPr>
            <a:r>
              <a:rPr lang="en-NZ" sz="2000" dirty="0">
                <a:latin typeface="Arial" panose="020B0604020202020204" pitchFamily="34" charset="0"/>
                <a:cs typeface="Arial" panose="020B0604020202020204" pitchFamily="34" charset="0"/>
              </a:rPr>
              <a:t>80% of women sustain some kind of perineal trauma with vaginal birth.</a:t>
            </a:r>
          </a:p>
          <a:p>
            <a:endParaRPr lang="en-NZ" sz="2000" dirty="0">
              <a:latin typeface="Arial" panose="020B0604020202020204" pitchFamily="34" charset="0"/>
              <a:cs typeface="Arial" panose="020B0604020202020204" pitchFamily="34" charset="0"/>
            </a:endParaRPr>
          </a:p>
          <a:p>
            <a:pPr marL="0" indent="0">
              <a:buNone/>
            </a:pPr>
            <a:r>
              <a:rPr lang="en-NZ" sz="2000" dirty="0">
                <a:latin typeface="Arial" panose="020B0604020202020204" pitchFamily="34" charset="0"/>
                <a:cs typeface="Arial" panose="020B0604020202020204" pitchFamily="34" charset="0"/>
              </a:rPr>
              <a:t>1 in 3 women have urinary incontinence following vaginal delivery worldwide.</a:t>
            </a:r>
          </a:p>
          <a:p>
            <a:endParaRPr lang="en-NZ" sz="2000" dirty="0">
              <a:latin typeface="Arial" panose="020B0604020202020204" pitchFamily="34" charset="0"/>
              <a:cs typeface="Arial" panose="020B0604020202020204" pitchFamily="34" charset="0"/>
            </a:endParaRPr>
          </a:p>
          <a:p>
            <a:pPr marL="0" indent="0">
              <a:buNone/>
            </a:pPr>
            <a:r>
              <a:rPr lang="en-NZ" sz="2000" dirty="0">
                <a:latin typeface="Arial" panose="020B0604020202020204" pitchFamily="34" charset="0"/>
                <a:cs typeface="Arial" panose="020B0604020202020204" pitchFamily="34" charset="0"/>
              </a:rPr>
              <a:t>11% of women will require surgery for pelvic organ prolapse. (In the USA alone 275,000 procedures are performed annually for pelvic organ  prolapse)</a:t>
            </a:r>
            <a:r>
              <a:rPr lang="en-NZ" sz="2800" dirty="0"/>
              <a:t>. </a:t>
            </a:r>
          </a:p>
          <a:p>
            <a:pPr marL="0" indent="0">
              <a:buNone/>
            </a:pPr>
            <a:endParaRPr lang="en-NZ" sz="2800" dirty="0"/>
          </a:p>
          <a:p>
            <a:pPr marL="0" indent="0">
              <a:buNone/>
            </a:pPr>
            <a:r>
              <a:rPr lang="en-GB" sz="2000" dirty="0">
                <a:latin typeface="Arial" panose="020B0604020202020204" pitchFamily="34" charset="0"/>
                <a:cs typeface="Arial" panose="020B0604020202020204" pitchFamily="34" charset="0"/>
              </a:rPr>
              <a:t>Faecal incontinence associated with Obstetric anal sphincter injuries (OASI).</a:t>
            </a:r>
          </a:p>
        </p:txBody>
      </p:sp>
    </p:spTree>
    <p:extLst>
      <p:ext uri="{BB962C8B-B14F-4D97-AF65-F5344CB8AC3E}">
        <p14:creationId xmlns:p14="http://schemas.microsoft.com/office/powerpoint/2010/main" val="518893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09B93585-71DC-F229-A6C4-7BFF58F6EACA}"/>
              </a:ext>
            </a:extLst>
          </p:cNvPr>
          <p:cNvSpPr>
            <a:spLocks noGrp="1" noChangeArrowheads="1"/>
          </p:cNvSpPr>
          <p:nvPr>
            <p:ph type="title"/>
          </p:nvPr>
        </p:nvSpPr>
        <p:spPr>
          <a:xfrm>
            <a:off x="827773" y="277813"/>
            <a:ext cx="8816741" cy="1141412"/>
          </a:xfrm>
          <a:ln/>
          <a:extLst>
            <a:ext uri="{91240B29-F687-4F45-9708-019B960494DF}">
              <a14:hiddenLine xmlns:a14="http://schemas.microsoft.com/office/drawing/2010/main" w="9525">
                <a:solidFill>
                  <a:srgbClr val="808080"/>
                </a:solidFill>
                <a:round/>
                <a:headEnd/>
                <a:tailEnd/>
              </a14:hiddenLine>
            </a:ext>
          </a:extLst>
        </p:spPr>
        <p:txBody>
          <a:bodyPr vert="horz" lIns="0" tIns="35203" rIns="0" bIns="0" rtlCol="0" anchor="ctr" anchorCtr="0">
            <a:normAutofit/>
          </a:bodyPr>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NZ" altLang="en-US" dirty="0"/>
              <a:t>What is UK current practice?</a:t>
            </a:r>
            <a:br>
              <a:rPr lang="en-NZ" altLang="en-US" dirty="0"/>
            </a:br>
            <a:r>
              <a:rPr lang="en-NZ" altLang="en-US" sz="2200" dirty="0" err="1"/>
              <a:t>Trochez</a:t>
            </a:r>
            <a:r>
              <a:rPr lang="en-NZ" altLang="en-US" sz="2200" dirty="0"/>
              <a:t> R et al. HOOPS. Int  </a:t>
            </a:r>
            <a:r>
              <a:rPr lang="en-NZ" altLang="en-US" sz="2200" dirty="0" err="1"/>
              <a:t>Urogynaecol</a:t>
            </a:r>
            <a:r>
              <a:rPr lang="en-NZ" altLang="en-US" sz="2200" dirty="0"/>
              <a:t> J (2011) 22:1279-1285.</a:t>
            </a:r>
          </a:p>
        </p:txBody>
      </p:sp>
      <p:sp>
        <p:nvSpPr>
          <p:cNvPr id="51203" name="Rectangle 3">
            <a:extLst>
              <a:ext uri="{FF2B5EF4-FFF2-40B4-BE49-F238E27FC236}">
                <a16:creationId xmlns:a16="http://schemas.microsoft.com/office/drawing/2014/main" id="{96F506F4-F095-F579-7685-FB3CA277472A}"/>
              </a:ext>
            </a:extLst>
          </p:cNvPr>
          <p:cNvSpPr>
            <a:spLocks noGrp="1" noChangeArrowheads="1"/>
          </p:cNvSpPr>
          <p:nvPr>
            <p:ph idx="1"/>
          </p:nvPr>
        </p:nvSpPr>
        <p:spPr>
          <a:xfrm>
            <a:off x="394636" y="1600201"/>
            <a:ext cx="9461633" cy="4532313"/>
          </a:xfrm>
          <a:ln/>
          <a:extLst>
            <a:ext uri="{91240B29-F687-4F45-9708-019B960494DF}">
              <a14:hiddenLine xmlns:a14="http://schemas.microsoft.com/office/drawing/2010/main" w="9525">
                <a:solidFill>
                  <a:srgbClr val="808080"/>
                </a:solidFill>
                <a:round/>
                <a:headEnd/>
                <a:tailEnd/>
              </a14:hiddenLine>
            </a:ext>
          </a:extLst>
        </p:spPr>
        <p:txBody>
          <a:bodyPr vert="horz" lIns="0" tIns="20802" rIns="0" bIns="0" rtlCol="0">
            <a:normAutofit/>
          </a:bodyPr>
          <a:lstStyle/>
          <a:p>
            <a:pPr marL="431800" indent="-323850" defTabSz="449263">
              <a:buClr>
                <a:srgbClr val="FFFF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NZ" altLang="en-US" sz="2600" dirty="0"/>
              <a:t>An observational postal </a:t>
            </a:r>
            <a:r>
              <a:rPr lang="en-NZ" altLang="en-US" sz="2600" dirty="0" err="1"/>
              <a:t>questionaire</a:t>
            </a:r>
            <a:r>
              <a:rPr lang="en-NZ" altLang="en-US" sz="2600" dirty="0"/>
              <a:t> study of 1000 midwives in the UK.</a:t>
            </a:r>
          </a:p>
          <a:p>
            <a:pPr marL="431800" indent="-323850" defTabSz="449263">
              <a:buClr>
                <a:srgbClr val="FFFF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NZ" altLang="en-US" sz="2600" dirty="0"/>
              <a:t>299 (49%) - hands off, 48.6% hands on</a:t>
            </a:r>
          </a:p>
          <a:p>
            <a:pPr marL="431800" indent="-323850" defTabSz="449263">
              <a:buClr>
                <a:srgbClr val="FFFF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NZ" altLang="en-US" sz="2600" dirty="0"/>
              <a:t>Less experienced MW preferred hands off (72% vs 41%)</a:t>
            </a:r>
          </a:p>
          <a:p>
            <a:pPr marL="431800" indent="-323850" defTabSz="449263">
              <a:buClr>
                <a:srgbClr val="FFFF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NZ" altLang="en-US" sz="2600" dirty="0"/>
              <a:t>Higher proportion of MW in hands off group would never do an episiotomy for indications other than </a:t>
            </a:r>
            <a:r>
              <a:rPr lang="en-NZ" altLang="en-US" sz="2600" dirty="0" err="1"/>
              <a:t>fetal</a:t>
            </a:r>
            <a:r>
              <a:rPr lang="en-NZ" altLang="en-US" sz="2600" dirty="0"/>
              <a:t> distress. (37.1% vs 24.4%)</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1FBF2E-B1A0-0BF7-FB03-7DD45AE51C62}"/>
              </a:ext>
            </a:extLst>
          </p:cNvPr>
          <p:cNvSpPr>
            <a:spLocks noGrp="1"/>
          </p:cNvSpPr>
          <p:nvPr>
            <p:ph type="title"/>
          </p:nvPr>
        </p:nvSpPr>
        <p:spPr>
          <a:xfrm>
            <a:off x="869840" y="856648"/>
            <a:ext cx="8596668" cy="1299412"/>
          </a:xfrm>
        </p:spPr>
        <p:txBody>
          <a:bodyPr>
            <a:normAutofit fontScale="90000"/>
          </a:bodyPr>
          <a:lstStyle/>
          <a:p>
            <a:r>
              <a:rPr lang="en-US" sz="2400" b="1" i="0" dirty="0">
                <a:solidFill>
                  <a:srgbClr val="212121"/>
                </a:solidFill>
                <a:effectLst/>
                <a:latin typeface="Arial" panose="020B0604020202020204" pitchFamily="34" charset="0"/>
                <a:cs typeface="Arial" panose="020B0604020202020204" pitchFamily="34" charset="0"/>
              </a:rPr>
              <a:t>Midwifery management of second-degree perineal tears in New Zealand: A cross-sectional survey of practice</a:t>
            </a:r>
            <a:br>
              <a:rPr lang="en-US" sz="2400" b="1" i="0" dirty="0">
                <a:solidFill>
                  <a:srgbClr val="212121"/>
                </a:solidFill>
                <a:effectLst/>
                <a:latin typeface="Arial" panose="020B0604020202020204" pitchFamily="34" charset="0"/>
                <a:cs typeface="Arial" panose="020B0604020202020204" pitchFamily="34" charset="0"/>
              </a:rPr>
            </a:br>
            <a:r>
              <a:rPr lang="en-US" sz="2400" b="0" i="0" u="none" strike="noStrike" dirty="0">
                <a:solidFill>
                  <a:srgbClr val="0071BC"/>
                </a:solidFill>
                <a:effectLst/>
                <a:latin typeface="Arial" panose="020B0604020202020204" pitchFamily="34" charset="0"/>
                <a:cs typeface="Arial" panose="020B0604020202020204" pitchFamily="34" charset="0"/>
                <a:hlinkClick r:id="rId2"/>
              </a:rPr>
              <a:t>Robin S Cronin</a:t>
            </a:r>
            <a:r>
              <a:rPr lang="en-US" sz="2400" b="0" i="0" baseline="30000" dirty="0">
                <a:solidFill>
                  <a:srgbClr val="5B616B"/>
                </a:solidFill>
                <a:effectLst/>
                <a:latin typeface="Arial" panose="020B0604020202020204" pitchFamily="34" charset="0"/>
                <a:cs typeface="Arial" panose="020B0604020202020204" pitchFamily="34" charset="0"/>
              </a:rPr>
              <a:t> </a:t>
            </a:r>
            <a:r>
              <a:rPr lang="en-US" sz="2400" b="0" i="0" u="none" strike="noStrike" baseline="30000" dirty="0">
                <a:solidFill>
                  <a:srgbClr val="323A45"/>
                </a:solidFill>
                <a:effectLst/>
                <a:latin typeface="Arial" panose="020B0604020202020204" pitchFamily="34" charset="0"/>
                <a:cs typeface="Arial" panose="020B0604020202020204" pitchFamily="34" charset="0"/>
                <a:hlinkClick r:id="rId3" tooltip="Department of Obstetrics and Gynaecology, University of Auckland, New Zealand. Electronic address: r.cronin@auckland.ac.nz."/>
              </a:rPr>
              <a:t>1</a:t>
            </a:r>
            <a:r>
              <a:rPr lang="en-US" sz="2400" b="0" i="0" dirty="0">
                <a:solidFill>
                  <a:srgbClr val="5B616B"/>
                </a:solidFill>
                <a:effectLst/>
                <a:latin typeface="Arial" panose="020B0604020202020204" pitchFamily="34" charset="0"/>
                <a:cs typeface="Arial" panose="020B0604020202020204" pitchFamily="34" charset="0"/>
              </a:rPr>
              <a:t>, </a:t>
            </a:r>
            <a:r>
              <a:rPr lang="en-US" sz="2400" b="0" i="0" u="none" strike="noStrike" dirty="0" err="1">
                <a:solidFill>
                  <a:srgbClr val="0071BC"/>
                </a:solidFill>
                <a:effectLst/>
                <a:latin typeface="Arial" panose="020B0604020202020204" pitchFamily="34" charset="0"/>
                <a:cs typeface="Arial" panose="020B0604020202020204" pitchFamily="34" charset="0"/>
                <a:hlinkClick r:id="rId4"/>
              </a:rPr>
              <a:t>Minglan</a:t>
            </a:r>
            <a:r>
              <a:rPr lang="en-US" sz="2400" b="0" i="0" u="none" strike="noStrike" dirty="0">
                <a:solidFill>
                  <a:srgbClr val="0071BC"/>
                </a:solidFill>
                <a:effectLst/>
                <a:latin typeface="Arial" panose="020B0604020202020204" pitchFamily="34" charset="0"/>
                <a:cs typeface="Arial" panose="020B0604020202020204" pitchFamily="34" charset="0"/>
                <a:hlinkClick r:id="rId4"/>
              </a:rPr>
              <a:t> Li</a:t>
            </a:r>
            <a:r>
              <a:rPr lang="en-US" sz="2400" b="0" i="0" baseline="30000" dirty="0">
                <a:solidFill>
                  <a:srgbClr val="5B616B"/>
                </a:solidFill>
                <a:effectLst/>
                <a:latin typeface="Arial" panose="020B0604020202020204" pitchFamily="34" charset="0"/>
                <a:cs typeface="Arial" panose="020B0604020202020204" pitchFamily="34" charset="0"/>
              </a:rPr>
              <a:t> </a:t>
            </a:r>
            <a:r>
              <a:rPr lang="en-US" sz="2400" b="0" i="0" u="none" strike="noStrike" baseline="30000" dirty="0">
                <a:solidFill>
                  <a:srgbClr val="323A45"/>
                </a:solidFill>
                <a:effectLst/>
                <a:latin typeface="Arial" panose="020B0604020202020204" pitchFamily="34" charset="0"/>
                <a:cs typeface="Arial" panose="020B0604020202020204" pitchFamily="34" charset="0"/>
                <a:hlinkClick r:id="rId5" tooltip="Department of Obstetrics and Gynaecology, University of Auckland, New Zealand."/>
              </a:rPr>
              <a:t>2</a:t>
            </a:r>
            <a:r>
              <a:rPr lang="en-US" sz="2400" b="0" i="0" dirty="0">
                <a:solidFill>
                  <a:srgbClr val="5B616B"/>
                </a:solidFill>
                <a:effectLst/>
                <a:latin typeface="Arial" panose="020B0604020202020204" pitchFamily="34" charset="0"/>
                <a:cs typeface="Arial" panose="020B0604020202020204" pitchFamily="34" charset="0"/>
              </a:rPr>
              <a:t>,</a:t>
            </a:r>
            <a:r>
              <a:rPr lang="en-NZ" sz="2400" b="0" i="0" dirty="0">
                <a:solidFill>
                  <a:srgbClr val="0071BC"/>
                </a:solidFill>
                <a:effectLst/>
                <a:latin typeface="Arial" panose="020B0604020202020204" pitchFamily="34" charset="0"/>
                <a:cs typeface="Arial" panose="020B0604020202020204" pitchFamily="34" charset="0"/>
              </a:rPr>
              <a:t>  Birth </a:t>
            </a:r>
            <a:r>
              <a:rPr lang="en-NZ" sz="2400" b="0" i="0" dirty="0">
                <a:solidFill>
                  <a:srgbClr val="5B616B"/>
                </a:solidFill>
                <a:effectLst/>
                <a:latin typeface="Arial" panose="020B0604020202020204" pitchFamily="34" charset="0"/>
                <a:cs typeface="Arial" panose="020B0604020202020204" pitchFamily="34" charset="0"/>
              </a:rPr>
              <a:t>2018 Oct;31(5):422-429</a:t>
            </a:r>
            <a:br>
              <a:rPr lang="en-US" sz="2400" b="0" i="0" dirty="0">
                <a:solidFill>
                  <a:srgbClr val="5B616B"/>
                </a:solidFill>
                <a:effectLst/>
                <a:latin typeface="Arial" panose="020B0604020202020204" pitchFamily="34" charset="0"/>
                <a:cs typeface="Arial" panose="020B0604020202020204" pitchFamily="34" charset="0"/>
              </a:rPr>
            </a:br>
            <a:endParaRPr lang="en-NZ" sz="2400" dirty="0">
              <a:latin typeface="Arial" panose="020B060402020202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272AB38E-2B97-5CF1-3CC8-5782F23274D0}"/>
              </a:ext>
            </a:extLst>
          </p:cNvPr>
          <p:cNvSpPr>
            <a:spLocks noGrp="1"/>
          </p:cNvSpPr>
          <p:nvPr>
            <p:ph idx="1"/>
          </p:nvPr>
        </p:nvSpPr>
        <p:spPr>
          <a:xfrm>
            <a:off x="715835" y="2791325"/>
            <a:ext cx="8596668" cy="1636296"/>
          </a:xfrm>
        </p:spPr>
        <p:txBody>
          <a:bodyPr>
            <a:normAutofit/>
          </a:bodyPr>
          <a:lstStyle/>
          <a:p>
            <a:pPr marL="0" indent="0">
              <a:buNone/>
            </a:pPr>
            <a:r>
              <a:rPr lang="en-US" sz="2000" i="0" dirty="0">
                <a:solidFill>
                  <a:srgbClr val="212121"/>
                </a:solidFill>
                <a:effectLst/>
                <a:latin typeface="Arial" panose="020B0604020202020204" pitchFamily="34" charset="0"/>
                <a:cs typeface="Arial" panose="020B0604020202020204" pitchFamily="34" charset="0"/>
              </a:rPr>
              <a:t>Midwives who left the last second-degree tear </a:t>
            </a:r>
            <a:r>
              <a:rPr lang="en-US" sz="2000" i="0" dirty="0" err="1">
                <a:solidFill>
                  <a:srgbClr val="212121"/>
                </a:solidFill>
                <a:effectLst/>
                <a:latin typeface="Arial" panose="020B0604020202020204" pitchFamily="34" charset="0"/>
                <a:cs typeface="Arial" panose="020B0604020202020204" pitchFamily="34" charset="0"/>
              </a:rPr>
              <a:t>unsutured</a:t>
            </a:r>
            <a:r>
              <a:rPr lang="en-US" sz="2000" i="0" dirty="0">
                <a:solidFill>
                  <a:srgbClr val="212121"/>
                </a:solidFill>
                <a:effectLst/>
                <a:latin typeface="Arial" panose="020B0604020202020204" pitchFamily="34" charset="0"/>
                <a:cs typeface="Arial" panose="020B0604020202020204" pitchFamily="34" charset="0"/>
              </a:rPr>
              <a:t> (7.3%) were more likely to report low confidence (48.9% vs 15.4%, p&lt;0.001) and less recent experience with repair (53.2% vs 24.7%, p&lt;0.001), and were less likely to report a digital-rectal examination (10.6% vs 49.0%, p&lt;0.001), compared to midwives who sutured. </a:t>
            </a:r>
            <a:endParaRPr lang="en-N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25504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A013-2919-CF6C-0821-B77AFAEA1E24}"/>
              </a:ext>
            </a:extLst>
          </p:cNvPr>
          <p:cNvSpPr>
            <a:spLocks noGrp="1"/>
          </p:cNvSpPr>
          <p:nvPr>
            <p:ph type="title" idx="4294967295"/>
          </p:nvPr>
        </p:nvSpPr>
        <p:spPr>
          <a:xfrm>
            <a:off x="0" y="1003300"/>
            <a:ext cx="3665538" cy="2087770"/>
          </a:xfrm>
        </p:spPr>
        <p:txBody>
          <a:bodyPr>
            <a:normAutofit fontScale="90000"/>
          </a:bodyPr>
          <a:lstStyle/>
          <a:p>
            <a:r>
              <a:rPr lang="en-NZ" dirty="0"/>
              <a:t>RANZCOG guideline on instrumental birth 2020</a:t>
            </a:r>
          </a:p>
        </p:txBody>
      </p:sp>
      <p:sp>
        <p:nvSpPr>
          <p:cNvPr id="3" name="Content Placeholder 2">
            <a:extLst>
              <a:ext uri="{FF2B5EF4-FFF2-40B4-BE49-F238E27FC236}">
                <a16:creationId xmlns:a16="http://schemas.microsoft.com/office/drawing/2014/main" id="{71BF7D34-AC91-1EFB-31FC-C416234A7F55}"/>
              </a:ext>
            </a:extLst>
          </p:cNvPr>
          <p:cNvSpPr>
            <a:spLocks noGrp="1"/>
          </p:cNvSpPr>
          <p:nvPr>
            <p:ph idx="4294967295"/>
          </p:nvPr>
        </p:nvSpPr>
        <p:spPr>
          <a:xfrm>
            <a:off x="3528392" y="1789113"/>
            <a:ext cx="6472030" cy="4900680"/>
          </a:xfrm>
        </p:spPr>
        <p:txBody>
          <a:bodyPr/>
          <a:lstStyle/>
          <a:p>
            <a:r>
              <a:rPr lang="en-US" dirty="0"/>
              <a:t>The evidence shows that performing an episiotomy in women having their first vaginal birth led to 24% fewer OASI when forceps were used and 16% fewer OASI when ventouse was used and therefore should be considered.</a:t>
            </a:r>
          </a:p>
          <a:p>
            <a:endParaRPr lang="en-US" dirty="0"/>
          </a:p>
          <a:p>
            <a:r>
              <a:rPr lang="en-US" dirty="0"/>
              <a:t> Evidence-based recommendation  </a:t>
            </a:r>
            <a:r>
              <a:rPr lang="en-US" b="1" dirty="0"/>
              <a:t>The choice of either vacuum or forceps for instrumental vaginal delivery will depend on the judgement of the operator and the individual clinical circumstances. </a:t>
            </a:r>
          </a:p>
          <a:p>
            <a:endParaRPr lang="en-US" b="1" dirty="0"/>
          </a:p>
          <a:p>
            <a:r>
              <a:rPr lang="en-US" b="1" dirty="0"/>
              <a:t>Pressure to keep Caesarian section rates down.</a:t>
            </a:r>
            <a:endParaRPr lang="en-NZ" b="1" dirty="0"/>
          </a:p>
        </p:txBody>
      </p:sp>
      <p:pic>
        <p:nvPicPr>
          <p:cNvPr id="1026" name="Picture 2" descr="Image result for images forceps delivery">
            <a:extLst>
              <a:ext uri="{FF2B5EF4-FFF2-40B4-BE49-F238E27FC236}">
                <a16:creationId xmlns:a16="http://schemas.microsoft.com/office/drawing/2014/main" id="{341685F3-E0AB-4332-8731-251D7D1884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898" y="3584214"/>
            <a:ext cx="2102293" cy="2270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5963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58DCA-D184-243E-90F7-399C15BE506E}"/>
              </a:ext>
            </a:extLst>
          </p:cNvPr>
          <p:cNvSpPr>
            <a:spLocks noGrp="1"/>
          </p:cNvSpPr>
          <p:nvPr>
            <p:ph type="title"/>
          </p:nvPr>
        </p:nvSpPr>
        <p:spPr>
          <a:xfrm>
            <a:off x="2152650" y="11661"/>
            <a:ext cx="7886700" cy="1325563"/>
          </a:xfrm>
        </p:spPr>
        <p:txBody>
          <a:bodyPr/>
          <a:lstStyle/>
          <a:p>
            <a:pPr>
              <a:defRPr/>
            </a:pPr>
            <a:r>
              <a:rPr lang="en-NZ" dirty="0"/>
              <a:t>OASI Care Bundle (UK)</a:t>
            </a:r>
          </a:p>
        </p:txBody>
      </p:sp>
      <p:sp>
        <p:nvSpPr>
          <p:cNvPr id="3" name="Content Placeholder 2">
            <a:extLst>
              <a:ext uri="{FF2B5EF4-FFF2-40B4-BE49-F238E27FC236}">
                <a16:creationId xmlns:a16="http://schemas.microsoft.com/office/drawing/2014/main" id="{CAC5A9F9-E5AE-E4AF-F405-5535B5992866}"/>
              </a:ext>
            </a:extLst>
          </p:cNvPr>
          <p:cNvSpPr>
            <a:spLocks noGrp="1"/>
          </p:cNvSpPr>
          <p:nvPr>
            <p:ph idx="1"/>
          </p:nvPr>
        </p:nvSpPr>
        <p:spPr>
          <a:xfrm>
            <a:off x="2258219" y="1253331"/>
            <a:ext cx="7675562" cy="4351338"/>
          </a:xfrm>
        </p:spPr>
        <p:txBody>
          <a:bodyPr/>
          <a:lstStyle/>
          <a:p>
            <a:pPr>
              <a:defRPr/>
            </a:pPr>
            <a:r>
              <a:rPr lang="en-NZ" dirty="0"/>
              <a:t>Rolled out policy to a further 20 maternity hospitals in Dec 2019.</a:t>
            </a:r>
          </a:p>
          <a:p>
            <a:pPr>
              <a:defRPr/>
            </a:pPr>
            <a:r>
              <a:rPr lang="en-NZ" dirty="0"/>
              <a:t>Glasgow – reduced rates from 4.2% - 1.9%</a:t>
            </a:r>
          </a:p>
          <a:p>
            <a:pPr>
              <a:defRPr/>
            </a:pPr>
            <a:r>
              <a:rPr lang="en-NZ" altLang="en-US" dirty="0">
                <a:solidFill>
                  <a:schemeClr val="tx1"/>
                </a:solidFill>
              </a:rPr>
              <a:t>Four key aspects</a:t>
            </a:r>
            <a:br>
              <a:rPr lang="en-NZ" altLang="en-US" dirty="0">
                <a:solidFill>
                  <a:schemeClr val="tx1"/>
                </a:solidFill>
              </a:rPr>
            </a:br>
            <a:endParaRPr lang="en-NZ" dirty="0"/>
          </a:p>
        </p:txBody>
      </p:sp>
      <p:pic>
        <p:nvPicPr>
          <p:cNvPr id="34820" name="Picture 4">
            <a:extLst>
              <a:ext uri="{FF2B5EF4-FFF2-40B4-BE49-F238E27FC236}">
                <a16:creationId xmlns:a16="http://schemas.microsoft.com/office/drawing/2014/main" id="{958AA604-9451-7892-2B45-FF7D5394E8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626" y="2578894"/>
            <a:ext cx="9196733" cy="39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0B742-F2AF-257A-6AC0-799A9887A851}"/>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a16="http://schemas.microsoft.com/office/drawing/2014/main" id="{6ED56ABD-21BF-6393-327A-B4A7CE03D3A7}"/>
              </a:ext>
            </a:extLst>
          </p:cNvPr>
          <p:cNvSpPr>
            <a:spLocks noGrp="1"/>
          </p:cNvSpPr>
          <p:nvPr>
            <p:ph idx="1"/>
          </p:nvPr>
        </p:nvSpPr>
        <p:spPr/>
        <p:txBody>
          <a:bodyPr/>
          <a:lstStyle/>
          <a:p>
            <a:r>
              <a:rPr lang="en-US" dirty="0"/>
              <a:t>. Before starting the program 24% of the midwives, working at the delivery ward were negative towards the supervision and project, while 46% were positive. One year after the program’s start 92% were positive. Negative feedback at the beginning of the intervention came mostly from the media and professional midwifery organizations. The expert midwives felt that doctors were the most challenging to teach. The response from pregnant women was ultimately positive. Eighteen well motivated midwives became highly appreciated experts after an intensive training program and deemed themselves better and more successful professionals than before. </a:t>
            </a:r>
            <a:endParaRPr lang="en-NZ" dirty="0"/>
          </a:p>
        </p:txBody>
      </p:sp>
    </p:spTree>
    <p:extLst>
      <p:ext uri="{BB962C8B-B14F-4D97-AF65-F5344CB8AC3E}">
        <p14:creationId xmlns:p14="http://schemas.microsoft.com/office/powerpoint/2010/main" val="13419565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BC9C2-043D-28F6-463E-F3180F9BCD02}"/>
              </a:ext>
            </a:extLst>
          </p:cNvPr>
          <p:cNvSpPr>
            <a:spLocks noGrp="1"/>
          </p:cNvSpPr>
          <p:nvPr>
            <p:ph type="title"/>
          </p:nvPr>
        </p:nvSpPr>
        <p:spPr>
          <a:xfrm>
            <a:off x="677334" y="609600"/>
            <a:ext cx="8596668" cy="1979596"/>
          </a:xfrm>
        </p:spPr>
        <p:txBody>
          <a:bodyPr>
            <a:normAutofit fontScale="90000"/>
          </a:bodyPr>
          <a:lstStyle/>
          <a:p>
            <a:pPr algn="l"/>
            <a:r>
              <a:rPr lang="en-US" dirty="0">
                <a:latin typeface="Arial" panose="020B0604020202020204" pitchFamily="34" charset="0"/>
                <a:cs typeface="Arial" panose="020B0604020202020204" pitchFamily="34" charset="0"/>
              </a:rPr>
              <a:t>Australia</a:t>
            </a:r>
            <a:br>
              <a:rPr lang="en-US" dirty="0"/>
            </a:br>
            <a:r>
              <a:rPr lang="en-US" dirty="0"/>
              <a:t> </a:t>
            </a:r>
            <a:r>
              <a:rPr lang="en-US" sz="2200" b="1" i="0" dirty="0">
                <a:solidFill>
                  <a:srgbClr val="1C1D1E"/>
                </a:solidFill>
                <a:effectLst/>
                <a:latin typeface="Arial" panose="020B0604020202020204" pitchFamily="34" charset="0"/>
                <a:cs typeface="Arial" panose="020B0604020202020204" pitchFamily="34" charset="0"/>
              </a:rPr>
              <a:t>‘Please Squeeze’: A novel approach to perineal guarding at the time of delivery reduced rates of obstetric anal sphincter injury in an Australian tertiary hospital</a:t>
            </a:r>
            <a:br>
              <a:rPr lang="en-US" sz="2200" b="1" i="0" dirty="0">
                <a:solidFill>
                  <a:srgbClr val="1C1D1E"/>
                </a:solidFill>
                <a:effectLst/>
                <a:latin typeface="Arial" panose="020B0604020202020204" pitchFamily="34" charset="0"/>
                <a:cs typeface="Arial" panose="020B0604020202020204" pitchFamily="34" charset="0"/>
              </a:rPr>
            </a:br>
            <a:r>
              <a:rPr lang="en-US" sz="2200" b="0" i="0" u="none" strike="noStrike" dirty="0">
                <a:solidFill>
                  <a:srgbClr val="005274"/>
                </a:solidFill>
                <a:effectLst/>
                <a:latin typeface="Arial" panose="020B0604020202020204" pitchFamily="34" charset="0"/>
                <a:cs typeface="Arial" panose="020B0604020202020204" pitchFamily="34" charset="0"/>
                <a:hlinkClick r:id="rId2"/>
              </a:rPr>
              <a:t>Elizabeth </a:t>
            </a:r>
            <a:r>
              <a:rPr lang="en-US" sz="2200" b="0" i="0" u="none" strike="noStrike" dirty="0" err="1">
                <a:solidFill>
                  <a:srgbClr val="005274"/>
                </a:solidFill>
                <a:effectLst/>
                <a:latin typeface="Arial" panose="020B0604020202020204" pitchFamily="34" charset="0"/>
                <a:cs typeface="Arial" panose="020B0604020202020204" pitchFamily="34" charset="0"/>
                <a:hlinkClick r:id="rId2"/>
              </a:rPr>
              <a:t>Luxford</a:t>
            </a:r>
            <a:r>
              <a:rPr lang="en-US" sz="2200" b="0" i="0" dirty="0" err="1">
                <a:solidFill>
                  <a:srgbClr val="8B8B8B"/>
                </a:solidFill>
                <a:effectLst/>
                <a:latin typeface="Arial" panose="020B0604020202020204" pitchFamily="34" charset="0"/>
                <a:cs typeface="Arial" panose="020B0604020202020204" pitchFamily="34" charset="0"/>
              </a:rPr>
              <a:t>,</a:t>
            </a:r>
            <a:r>
              <a:rPr lang="en-US" sz="2200" b="0" i="0" u="none" strike="noStrike" dirty="0" err="1">
                <a:solidFill>
                  <a:srgbClr val="005274"/>
                </a:solidFill>
                <a:effectLst/>
                <a:latin typeface="Arial" panose="020B0604020202020204" pitchFamily="34" charset="0"/>
                <a:cs typeface="Arial" panose="020B0604020202020204" pitchFamily="34" charset="0"/>
                <a:hlinkClick r:id="rId3"/>
              </a:rPr>
              <a:t>Lucy</a:t>
            </a:r>
            <a:r>
              <a:rPr lang="en-US" sz="2200" b="0" i="0" u="none" strike="noStrike" dirty="0">
                <a:solidFill>
                  <a:srgbClr val="005274"/>
                </a:solidFill>
                <a:effectLst/>
                <a:latin typeface="Arial" panose="020B0604020202020204" pitchFamily="34" charset="0"/>
                <a:cs typeface="Arial" panose="020B0604020202020204" pitchFamily="34" charset="0"/>
                <a:hlinkClick r:id="rId3"/>
              </a:rPr>
              <a:t> </a:t>
            </a:r>
            <a:r>
              <a:rPr lang="en-US" sz="2200" b="0" i="0" u="none" strike="noStrike" dirty="0" err="1">
                <a:solidFill>
                  <a:srgbClr val="005274"/>
                </a:solidFill>
                <a:effectLst/>
                <a:latin typeface="Arial" panose="020B0604020202020204" pitchFamily="34" charset="0"/>
                <a:cs typeface="Arial" panose="020B0604020202020204" pitchFamily="34" charset="0"/>
                <a:hlinkClick r:id="rId3"/>
              </a:rPr>
              <a:t>Bates</a:t>
            </a:r>
            <a:r>
              <a:rPr lang="en-US" sz="2200" b="0" i="0" dirty="0" err="1">
                <a:solidFill>
                  <a:srgbClr val="8B8B8B"/>
                </a:solidFill>
                <a:effectLst/>
                <a:latin typeface="Arial" panose="020B0604020202020204" pitchFamily="34" charset="0"/>
                <a:cs typeface="Arial" panose="020B0604020202020204" pitchFamily="34" charset="0"/>
              </a:rPr>
              <a:t>,</a:t>
            </a:r>
            <a:r>
              <a:rPr lang="en-US" sz="2200" b="0" i="0" u="none" strike="noStrike" dirty="0" err="1">
                <a:solidFill>
                  <a:srgbClr val="005274"/>
                </a:solidFill>
                <a:effectLst/>
                <a:latin typeface="Arial" panose="020B0604020202020204" pitchFamily="34" charset="0"/>
                <a:cs typeface="Arial" panose="020B0604020202020204" pitchFamily="34" charset="0"/>
                <a:hlinkClick r:id="rId4"/>
              </a:rPr>
              <a:t>Jennifer</a:t>
            </a:r>
            <a:r>
              <a:rPr lang="en-US" sz="2200" b="0" i="0" u="none" strike="noStrike" dirty="0">
                <a:solidFill>
                  <a:srgbClr val="005274"/>
                </a:solidFill>
                <a:effectLst/>
                <a:latin typeface="Arial" panose="020B0604020202020204" pitchFamily="34" charset="0"/>
                <a:cs typeface="Arial" panose="020B0604020202020204" pitchFamily="34" charset="0"/>
                <a:hlinkClick r:id="rId4"/>
              </a:rPr>
              <a:t> King</a:t>
            </a:r>
            <a:br>
              <a:rPr lang="en-US" sz="2200" b="0" i="0" dirty="0">
                <a:solidFill>
                  <a:srgbClr val="8B8B8B"/>
                </a:solidFill>
                <a:effectLst/>
                <a:latin typeface="Arial" panose="020B0604020202020204" pitchFamily="34" charset="0"/>
                <a:cs typeface="Arial" panose="020B0604020202020204" pitchFamily="34" charset="0"/>
              </a:rPr>
            </a:br>
            <a:r>
              <a:rPr lang="en-US" sz="2200" b="0" i="0" dirty="0">
                <a:solidFill>
                  <a:srgbClr val="8B8B8B"/>
                </a:solidFill>
                <a:effectLst/>
                <a:latin typeface="Arial" panose="020B0604020202020204" pitchFamily="34" charset="0"/>
                <a:cs typeface="Arial" panose="020B0604020202020204" pitchFamily="34" charset="0"/>
              </a:rPr>
              <a:t> </a:t>
            </a:r>
            <a:r>
              <a:rPr lang="en-US" sz="2200" b="0" i="0" dirty="0">
                <a:solidFill>
                  <a:srgbClr val="1C1D1E"/>
                </a:solidFill>
                <a:effectLst/>
                <a:latin typeface="Arial" panose="020B0604020202020204" pitchFamily="34" charset="0"/>
                <a:cs typeface="Arial" panose="020B0604020202020204" pitchFamily="34" charset="0"/>
              </a:rPr>
              <a:t>05 June 2020 ANZJOG</a:t>
            </a:r>
            <a:br>
              <a:rPr lang="en-US" sz="2200" b="0" i="0" dirty="0">
                <a:solidFill>
                  <a:srgbClr val="1C1D1E"/>
                </a:solidFill>
                <a:effectLst/>
                <a:latin typeface="Arial" panose="020B0604020202020204" pitchFamily="34" charset="0"/>
                <a:cs typeface="Arial" panose="020B0604020202020204" pitchFamily="34" charset="0"/>
              </a:rPr>
            </a:br>
            <a:br>
              <a:rPr lang="en-US" sz="2200" b="0" i="0" dirty="0">
                <a:solidFill>
                  <a:srgbClr val="1C1D1E"/>
                </a:solidFill>
                <a:effectLst/>
                <a:latin typeface="Arial" panose="020B0604020202020204" pitchFamily="34" charset="0"/>
                <a:cs typeface="Arial" panose="020B0604020202020204" pitchFamily="34" charset="0"/>
              </a:rPr>
            </a:br>
            <a:br>
              <a:rPr lang="en-US" b="0" i="0" dirty="0">
                <a:solidFill>
                  <a:srgbClr val="767676"/>
                </a:solidFill>
                <a:effectLst/>
                <a:latin typeface="Open Sans" panose="020B0606030504020204" pitchFamily="34" charset="0"/>
              </a:rPr>
            </a:br>
            <a:r>
              <a:rPr lang="en-US" b="0" i="0" dirty="0">
                <a:solidFill>
                  <a:srgbClr val="767676"/>
                </a:solidFill>
                <a:effectLst/>
                <a:latin typeface="Open Sans" panose="020B0606030504020204" pitchFamily="34" charset="0"/>
              </a:rPr>
              <a:t> </a:t>
            </a:r>
            <a:br>
              <a:rPr lang="en-US" b="0" i="0" dirty="0">
                <a:solidFill>
                  <a:srgbClr val="767676"/>
                </a:solidFill>
                <a:effectLst/>
                <a:latin typeface="Open Sans" panose="020B0606030504020204" pitchFamily="34" charset="0"/>
              </a:rPr>
            </a:br>
            <a:endParaRPr lang="en-NZ" dirty="0"/>
          </a:p>
        </p:txBody>
      </p:sp>
      <p:sp>
        <p:nvSpPr>
          <p:cNvPr id="3" name="Content Placeholder 2">
            <a:extLst>
              <a:ext uri="{FF2B5EF4-FFF2-40B4-BE49-F238E27FC236}">
                <a16:creationId xmlns:a16="http://schemas.microsoft.com/office/drawing/2014/main" id="{EF813DB2-562D-11FD-B90F-9D8BBDB9C161}"/>
              </a:ext>
            </a:extLst>
          </p:cNvPr>
          <p:cNvSpPr>
            <a:spLocks noGrp="1"/>
          </p:cNvSpPr>
          <p:nvPr>
            <p:ph idx="1"/>
          </p:nvPr>
        </p:nvSpPr>
        <p:spPr>
          <a:xfrm>
            <a:off x="847022" y="2964580"/>
            <a:ext cx="8426979" cy="3076781"/>
          </a:xfrm>
        </p:spPr>
        <p:txBody>
          <a:bodyPr>
            <a:normAutofit/>
          </a:bodyPr>
          <a:lstStyle/>
          <a:p>
            <a:pPr marL="0" indent="0">
              <a:buNone/>
            </a:pPr>
            <a:endParaRPr lang="en-US" sz="2000" b="0" i="0" dirty="0">
              <a:solidFill>
                <a:srgbClr val="1C1D1E"/>
              </a:solidFill>
              <a:effectLst/>
              <a:latin typeface="Arial" panose="020B0604020202020204" pitchFamily="34" charset="0"/>
              <a:cs typeface="Arial" panose="020B0604020202020204" pitchFamily="34" charset="0"/>
            </a:endParaRPr>
          </a:p>
          <a:p>
            <a:pPr marL="0" indent="0">
              <a:buNone/>
            </a:pPr>
            <a:endParaRPr lang="en-US" sz="2000" dirty="0">
              <a:solidFill>
                <a:srgbClr val="1C1D1E"/>
              </a:solidFill>
              <a:latin typeface="Arial" panose="020B0604020202020204" pitchFamily="34" charset="0"/>
              <a:cs typeface="Arial" panose="020B0604020202020204" pitchFamily="34" charset="0"/>
            </a:endParaRPr>
          </a:p>
          <a:p>
            <a:pPr marL="0" indent="0">
              <a:buNone/>
            </a:pPr>
            <a:r>
              <a:rPr lang="en-US" sz="2000" b="0" i="0" dirty="0">
                <a:solidFill>
                  <a:srgbClr val="1C1D1E"/>
                </a:solidFill>
                <a:effectLst/>
                <a:latin typeface="Arial" panose="020B0604020202020204" pitchFamily="34" charset="0"/>
                <a:cs typeface="Arial" panose="020B0604020202020204" pitchFamily="34" charset="0"/>
              </a:rPr>
              <a:t>There was a clinically important 20% reduction in the incidence of OASIS across all vaginal deliveries from 3.5% to 2.8% (</a:t>
            </a:r>
            <a:r>
              <a:rPr lang="en-US" sz="2000" b="0" i="1" dirty="0">
                <a:solidFill>
                  <a:srgbClr val="1C1D1E"/>
                </a:solidFill>
                <a:effectLst/>
                <a:latin typeface="Arial" panose="020B0604020202020204" pitchFamily="34" charset="0"/>
                <a:cs typeface="Arial" panose="020B0604020202020204" pitchFamily="34" charset="0"/>
              </a:rPr>
              <a:t>P </a:t>
            </a:r>
            <a:r>
              <a:rPr lang="en-US" sz="2000" b="0" i="0" dirty="0">
                <a:solidFill>
                  <a:srgbClr val="1C1D1E"/>
                </a:solidFill>
                <a:effectLst/>
                <a:latin typeface="Arial" panose="020B0604020202020204" pitchFamily="34" charset="0"/>
                <a:cs typeface="Arial" panose="020B0604020202020204" pitchFamily="34" charset="0"/>
              </a:rPr>
              <a:t>= 0.006). In SVD, there was a 20% decrease in OASIS from 2.4% to 2.2% (</a:t>
            </a:r>
            <a:r>
              <a:rPr lang="en-US" sz="2000" b="0" i="1" dirty="0">
                <a:solidFill>
                  <a:srgbClr val="1C1D1E"/>
                </a:solidFill>
                <a:effectLst/>
                <a:latin typeface="Arial" panose="020B0604020202020204" pitchFamily="34" charset="0"/>
                <a:cs typeface="Arial" panose="020B0604020202020204" pitchFamily="34" charset="0"/>
              </a:rPr>
              <a:t>P</a:t>
            </a:r>
            <a:r>
              <a:rPr lang="en-US" sz="2000" b="0" i="0" dirty="0">
                <a:solidFill>
                  <a:srgbClr val="1C1D1E"/>
                </a:solidFill>
                <a:effectLst/>
                <a:latin typeface="Arial" panose="020B0604020202020204" pitchFamily="34" charset="0"/>
                <a:cs typeface="Arial" panose="020B0604020202020204" pitchFamily="34" charset="0"/>
              </a:rPr>
              <a:t> = 0.02), and a 14% decrease in OASIS with assisted vaginal delivery from 8% to 7.3% (</a:t>
            </a:r>
            <a:r>
              <a:rPr lang="en-US" sz="2000" b="0" i="1" dirty="0">
                <a:solidFill>
                  <a:srgbClr val="1C1D1E"/>
                </a:solidFill>
                <a:effectLst/>
                <a:latin typeface="Arial" panose="020B0604020202020204" pitchFamily="34" charset="0"/>
                <a:cs typeface="Arial" panose="020B0604020202020204" pitchFamily="34" charset="0"/>
              </a:rPr>
              <a:t>P</a:t>
            </a:r>
            <a:r>
              <a:rPr lang="en-US" sz="2000" b="0" i="0" dirty="0">
                <a:solidFill>
                  <a:srgbClr val="1C1D1E"/>
                </a:solidFill>
                <a:effectLst/>
                <a:latin typeface="Arial" panose="020B0604020202020204" pitchFamily="34" charset="0"/>
                <a:cs typeface="Arial" panose="020B0604020202020204" pitchFamily="34" charset="0"/>
              </a:rPr>
              <a:t> = 0.002)</a:t>
            </a:r>
          </a:p>
          <a:p>
            <a:pPr marL="0" indent="0">
              <a:buNone/>
            </a:pPr>
            <a:endParaRPr lang="en-US" sz="2000" dirty="0">
              <a:solidFill>
                <a:srgbClr val="1C1D1E"/>
              </a:solidFill>
              <a:latin typeface="Arial" panose="020B0604020202020204" pitchFamily="34" charset="0"/>
              <a:cs typeface="Arial" panose="020B0604020202020204" pitchFamily="34" charset="0"/>
            </a:endParaRPr>
          </a:p>
          <a:p>
            <a:pPr marL="0" indent="0">
              <a:buNone/>
            </a:pPr>
            <a:endParaRPr lang="en-N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0140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5295C-F65F-EA0A-C298-00F62170CA05}"/>
              </a:ext>
            </a:extLst>
          </p:cNvPr>
          <p:cNvSpPr>
            <a:spLocks noGrp="1"/>
          </p:cNvSpPr>
          <p:nvPr>
            <p:ph type="title"/>
          </p:nvPr>
        </p:nvSpPr>
        <p:spPr/>
        <p:txBody>
          <a:bodyPr/>
          <a:lstStyle/>
          <a:p>
            <a:r>
              <a:rPr lang="en-NZ" dirty="0"/>
              <a:t>Risk reducing strategies</a:t>
            </a:r>
          </a:p>
        </p:txBody>
      </p:sp>
      <p:sp>
        <p:nvSpPr>
          <p:cNvPr id="3" name="Content Placeholder 2">
            <a:extLst>
              <a:ext uri="{FF2B5EF4-FFF2-40B4-BE49-F238E27FC236}">
                <a16:creationId xmlns:a16="http://schemas.microsoft.com/office/drawing/2014/main" id="{8078E0BA-D2AF-5CD7-D3EA-887EFC567F16}"/>
              </a:ext>
            </a:extLst>
          </p:cNvPr>
          <p:cNvSpPr>
            <a:spLocks noGrp="1"/>
          </p:cNvSpPr>
          <p:nvPr>
            <p:ph idx="1"/>
          </p:nvPr>
        </p:nvSpPr>
        <p:spPr>
          <a:xfrm>
            <a:off x="677334" y="1828801"/>
            <a:ext cx="8596668" cy="4212562"/>
          </a:xfrm>
        </p:spPr>
        <p:txBody>
          <a:bodyPr>
            <a:normAutofit/>
          </a:bodyPr>
          <a:lstStyle/>
          <a:p>
            <a:pPr marL="0" indent="0">
              <a:buNone/>
            </a:pPr>
            <a:r>
              <a:rPr lang="en-NZ" sz="2000" b="1" dirty="0">
                <a:latin typeface="Arial" panose="020B0604020202020204" pitchFamily="34" charset="0"/>
                <a:cs typeface="Arial" panose="020B0604020202020204" pitchFamily="34" charset="0"/>
              </a:rPr>
              <a:t>Antenatal</a:t>
            </a:r>
          </a:p>
          <a:p>
            <a:pPr marL="0" indent="0">
              <a:buNone/>
            </a:pPr>
            <a:r>
              <a:rPr lang="en-NZ" sz="2000" dirty="0">
                <a:latin typeface="Arial" panose="020B0604020202020204" pitchFamily="34" charset="0"/>
                <a:cs typeface="Arial" panose="020B0604020202020204" pitchFamily="34" charset="0"/>
              </a:rPr>
              <a:t>Pelvic floor muscle training reduces risk of postnatal urinary and faecal incontinence</a:t>
            </a:r>
          </a:p>
          <a:p>
            <a:pPr marL="0" indent="0">
              <a:buNone/>
            </a:pPr>
            <a:r>
              <a:rPr lang="en-NZ" sz="2000" dirty="0">
                <a:latin typeface="Arial" panose="020B0604020202020204" pitchFamily="34" charset="0"/>
                <a:cs typeface="Arial" panose="020B0604020202020204" pitchFamily="34" charset="0"/>
              </a:rPr>
              <a:t>Perineal massage</a:t>
            </a:r>
          </a:p>
          <a:p>
            <a:pPr marL="0" indent="0">
              <a:buNone/>
            </a:pPr>
            <a:r>
              <a:rPr lang="en-NZ" sz="2000" b="1" dirty="0">
                <a:latin typeface="Arial" panose="020B0604020202020204" pitchFamily="34" charset="0"/>
                <a:cs typeface="Arial" panose="020B0604020202020204" pitchFamily="34" charset="0"/>
              </a:rPr>
              <a:t>Intrapartum</a:t>
            </a:r>
          </a:p>
          <a:p>
            <a:pPr marL="0" indent="0">
              <a:buNone/>
            </a:pPr>
            <a:r>
              <a:rPr lang="en-NZ" sz="2000" dirty="0">
                <a:latin typeface="Arial" panose="020B0604020202020204" pitchFamily="34" charset="0"/>
                <a:cs typeface="Arial" panose="020B0604020202020204" pitchFamily="34" charset="0"/>
              </a:rPr>
              <a:t>Warm compresses</a:t>
            </a:r>
          </a:p>
          <a:p>
            <a:pPr marL="0" indent="0">
              <a:buNone/>
            </a:pPr>
            <a:r>
              <a:rPr lang="en-NZ" sz="2000" dirty="0">
                <a:latin typeface="Arial" panose="020B0604020202020204" pitchFamily="34" charset="0"/>
                <a:cs typeface="Arial" panose="020B0604020202020204" pitchFamily="34" charset="0"/>
              </a:rPr>
              <a:t>Perineal massage</a:t>
            </a:r>
          </a:p>
          <a:p>
            <a:pPr marL="0" indent="0">
              <a:buNone/>
            </a:pPr>
            <a:r>
              <a:rPr lang="en-NZ" sz="2000" dirty="0">
                <a:latin typeface="Arial" panose="020B0604020202020204" pitchFamily="34" charset="0"/>
                <a:cs typeface="Arial" panose="020B0604020202020204" pitchFamily="34" charset="0"/>
              </a:rPr>
              <a:t>Episiotomy</a:t>
            </a:r>
          </a:p>
          <a:p>
            <a:pPr marL="0" indent="0">
              <a:buNone/>
            </a:pPr>
            <a:r>
              <a:rPr lang="en-NZ" sz="2000" dirty="0">
                <a:latin typeface="Arial" panose="020B0604020202020204" pitchFamily="34" charset="0"/>
                <a:cs typeface="Arial" panose="020B0604020202020204" pitchFamily="34" charset="0"/>
              </a:rPr>
              <a:t>“Hands on” delivery/manual perineal protection</a:t>
            </a:r>
          </a:p>
        </p:txBody>
      </p:sp>
    </p:spTree>
    <p:extLst>
      <p:ext uri="{BB962C8B-B14F-4D97-AF65-F5344CB8AC3E}">
        <p14:creationId xmlns:p14="http://schemas.microsoft.com/office/powerpoint/2010/main" val="42149743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963B6-61B2-306D-65B4-670DC7FFDFEB}"/>
              </a:ext>
            </a:extLst>
          </p:cNvPr>
          <p:cNvSpPr>
            <a:spLocks noGrp="1"/>
          </p:cNvSpPr>
          <p:nvPr>
            <p:ph type="title"/>
          </p:nvPr>
        </p:nvSpPr>
        <p:spPr>
          <a:xfrm>
            <a:off x="677334" y="609599"/>
            <a:ext cx="8596668" cy="1550989"/>
          </a:xfrm>
        </p:spPr>
        <p:txBody>
          <a:bodyPr>
            <a:normAutofit fontScale="90000"/>
          </a:bodyPr>
          <a:lstStyle/>
          <a:p>
            <a:r>
              <a:rPr lang="en-US" sz="2700" b="1" i="0" dirty="0">
                <a:solidFill>
                  <a:srgbClr val="212121"/>
                </a:solidFill>
                <a:effectLst/>
                <a:latin typeface="Arial" panose="020B0604020202020204" pitchFamily="34" charset="0"/>
                <a:cs typeface="Arial" panose="020B0604020202020204" pitchFamily="34" charset="0"/>
              </a:rPr>
              <a:t>UR-CHOICE: can we provide mothers-to-be with information about the risk of future pelvic floor dysfunction? </a:t>
            </a:r>
            <a:r>
              <a:rPr lang="en-US" sz="2200" b="1" i="0" dirty="0">
                <a:solidFill>
                  <a:srgbClr val="212121"/>
                </a:solidFill>
                <a:effectLst/>
                <a:latin typeface="Arial" panose="020B0604020202020204" pitchFamily="34" charset="0"/>
                <a:cs typeface="Arial" panose="020B0604020202020204" pitchFamily="34" charset="0"/>
              </a:rPr>
              <a:t>Int </a:t>
            </a:r>
            <a:r>
              <a:rPr lang="en-US" sz="2200" b="1" i="0" dirty="0" err="1">
                <a:solidFill>
                  <a:srgbClr val="212121"/>
                </a:solidFill>
                <a:effectLst/>
                <a:latin typeface="Arial" panose="020B0604020202020204" pitchFamily="34" charset="0"/>
                <a:cs typeface="Arial" panose="020B0604020202020204" pitchFamily="34" charset="0"/>
              </a:rPr>
              <a:t>Urogynaecol</a:t>
            </a:r>
            <a:r>
              <a:rPr lang="en-US" sz="2200" b="1" i="0" dirty="0">
                <a:solidFill>
                  <a:srgbClr val="212121"/>
                </a:solidFill>
                <a:effectLst/>
                <a:latin typeface="Arial" panose="020B0604020202020204" pitchFamily="34" charset="0"/>
                <a:cs typeface="Arial" panose="020B0604020202020204" pitchFamily="34" charset="0"/>
              </a:rPr>
              <a:t> J 2014</a:t>
            </a:r>
            <a:br>
              <a:rPr lang="en-US" sz="2200" b="1" i="0" dirty="0">
                <a:solidFill>
                  <a:srgbClr val="212121"/>
                </a:solidFill>
                <a:effectLst/>
                <a:latin typeface="Merriweather" panose="00000500000000000000" pitchFamily="2" charset="0"/>
              </a:rPr>
            </a:br>
            <a:r>
              <a:rPr lang="en-US" sz="2200" b="0" i="0" u="none" strike="noStrike" dirty="0">
                <a:solidFill>
                  <a:srgbClr val="0071BC"/>
                </a:solidFill>
                <a:effectLst/>
                <a:latin typeface="Arial" panose="020B0604020202020204" pitchFamily="34" charset="0"/>
                <a:cs typeface="Arial" panose="020B0604020202020204" pitchFamily="34" charset="0"/>
                <a:hlinkClick r:id="rId2"/>
              </a:rPr>
              <a:t>Don Wilson</a:t>
            </a:r>
            <a:r>
              <a:rPr lang="en-US" sz="2200" b="0" i="0" baseline="30000" dirty="0">
                <a:solidFill>
                  <a:srgbClr val="5B616B"/>
                </a:solidFill>
                <a:effectLst/>
                <a:latin typeface="Arial" panose="020B0604020202020204" pitchFamily="34" charset="0"/>
                <a:cs typeface="Arial" panose="020B0604020202020204" pitchFamily="34" charset="0"/>
              </a:rPr>
              <a:t> </a:t>
            </a:r>
            <a:r>
              <a:rPr lang="en-US" sz="2200" b="0" i="0" u="none" strike="noStrike" baseline="30000" dirty="0">
                <a:solidFill>
                  <a:srgbClr val="323A45"/>
                </a:solidFill>
                <a:effectLst/>
                <a:latin typeface="Arial" panose="020B0604020202020204" pitchFamily="34" charset="0"/>
                <a:cs typeface="Arial" panose="020B0604020202020204" pitchFamily="34" charset="0"/>
                <a:hlinkClick r:id="rId3" tooltip="Department of Obstetrics and Gynecology, Dunedin School of Medicine, University of Otago, Dunedin, New Zealand."/>
              </a:rPr>
              <a:t>1</a:t>
            </a:r>
            <a:r>
              <a:rPr lang="en-US" sz="2200" b="0" i="0" dirty="0">
                <a:solidFill>
                  <a:srgbClr val="5B616B"/>
                </a:solidFill>
                <a:effectLst/>
                <a:latin typeface="Arial" panose="020B0604020202020204" pitchFamily="34" charset="0"/>
                <a:cs typeface="Arial" panose="020B0604020202020204" pitchFamily="34" charset="0"/>
              </a:rPr>
              <a:t>, </a:t>
            </a:r>
            <a:r>
              <a:rPr lang="en-US" sz="2200" b="0" i="0" u="none" strike="noStrike" dirty="0">
                <a:solidFill>
                  <a:srgbClr val="0071BC"/>
                </a:solidFill>
                <a:effectLst/>
                <a:latin typeface="Arial" panose="020B0604020202020204" pitchFamily="34" charset="0"/>
                <a:cs typeface="Arial" panose="020B0604020202020204" pitchFamily="34" charset="0"/>
                <a:hlinkClick r:id="rId4"/>
              </a:rPr>
              <a:t>James Dornan</a:t>
            </a:r>
            <a:r>
              <a:rPr lang="en-US" sz="2200" b="0" i="0">
                <a:solidFill>
                  <a:srgbClr val="5B616B"/>
                </a:solidFill>
                <a:effectLst/>
                <a:latin typeface="Arial" panose="020B0604020202020204" pitchFamily="34" charset="0"/>
                <a:cs typeface="Arial" panose="020B0604020202020204" pitchFamily="34" charset="0"/>
              </a:rPr>
              <a:t>, </a:t>
            </a:r>
            <a:r>
              <a:rPr lang="en-US" sz="2200" b="0" i="0">
                <a:solidFill>
                  <a:srgbClr val="0071BC"/>
                </a:solidFill>
                <a:effectLst/>
                <a:latin typeface="Arial" panose="020B0604020202020204" pitchFamily="34" charset="0"/>
                <a:cs typeface="Arial" panose="020B0604020202020204" pitchFamily="34" charset="0"/>
              </a:rPr>
              <a:t>et al</a:t>
            </a:r>
            <a:br>
              <a:rPr lang="en-US" b="0" i="0" dirty="0">
                <a:solidFill>
                  <a:srgbClr val="5B616B"/>
                </a:solidFill>
                <a:effectLst/>
                <a:latin typeface="BlinkMacSystemFont"/>
              </a:rPr>
            </a:br>
            <a:endParaRPr lang="en-NZ" dirty="0"/>
          </a:p>
        </p:txBody>
      </p:sp>
      <p:sp>
        <p:nvSpPr>
          <p:cNvPr id="3" name="Content Placeholder 2">
            <a:extLst>
              <a:ext uri="{FF2B5EF4-FFF2-40B4-BE49-F238E27FC236}">
                <a16:creationId xmlns:a16="http://schemas.microsoft.com/office/drawing/2014/main" id="{8D636E71-B50D-F344-0EB4-26DF84292DCA}"/>
              </a:ext>
            </a:extLst>
          </p:cNvPr>
          <p:cNvSpPr>
            <a:spLocks noGrp="1"/>
          </p:cNvSpPr>
          <p:nvPr>
            <p:ph idx="1"/>
          </p:nvPr>
        </p:nvSpPr>
        <p:spPr>
          <a:xfrm>
            <a:off x="677334" y="2627697"/>
            <a:ext cx="8596668" cy="4138863"/>
          </a:xfrm>
        </p:spPr>
        <p:txBody>
          <a:bodyPr/>
          <a:lstStyle/>
          <a:p>
            <a:r>
              <a:rPr lang="en-NZ" dirty="0"/>
              <a:t>U-Urinary incontinence before pregnancy</a:t>
            </a:r>
          </a:p>
          <a:p>
            <a:r>
              <a:rPr lang="en-NZ" dirty="0"/>
              <a:t>R- Race/Ethnicity</a:t>
            </a:r>
          </a:p>
          <a:p>
            <a:pPr marL="0" indent="0">
              <a:buNone/>
            </a:pPr>
            <a:endParaRPr lang="en-NZ" dirty="0"/>
          </a:p>
          <a:p>
            <a:r>
              <a:rPr lang="en-NZ" dirty="0"/>
              <a:t>C-childbirth-age of mother at first birth</a:t>
            </a:r>
          </a:p>
          <a:p>
            <a:r>
              <a:rPr lang="en-NZ" dirty="0"/>
              <a:t>H-Height</a:t>
            </a:r>
          </a:p>
          <a:p>
            <a:r>
              <a:rPr lang="en-NZ" dirty="0"/>
              <a:t>O-Obesity BMI</a:t>
            </a:r>
          </a:p>
          <a:p>
            <a:r>
              <a:rPr lang="en-NZ" dirty="0"/>
              <a:t>I- Inheritance</a:t>
            </a:r>
          </a:p>
          <a:p>
            <a:r>
              <a:rPr lang="en-NZ" dirty="0"/>
              <a:t>C-how many children planned?</a:t>
            </a:r>
          </a:p>
          <a:p>
            <a:r>
              <a:rPr lang="en-NZ" dirty="0"/>
              <a:t>E- Estimated </a:t>
            </a:r>
            <a:r>
              <a:rPr lang="en-NZ" dirty="0" err="1"/>
              <a:t>fetal</a:t>
            </a:r>
            <a:r>
              <a:rPr lang="en-NZ" dirty="0"/>
              <a:t> weight</a:t>
            </a:r>
          </a:p>
        </p:txBody>
      </p:sp>
    </p:spTree>
    <p:extLst>
      <p:ext uri="{BB962C8B-B14F-4D97-AF65-F5344CB8AC3E}">
        <p14:creationId xmlns:p14="http://schemas.microsoft.com/office/powerpoint/2010/main" val="15497860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299D-228C-1E61-62B3-9FFC94068318}"/>
              </a:ext>
            </a:extLst>
          </p:cNvPr>
          <p:cNvSpPr>
            <a:spLocks noGrp="1"/>
          </p:cNvSpPr>
          <p:nvPr>
            <p:ph type="title"/>
          </p:nvPr>
        </p:nvSpPr>
        <p:spPr/>
        <p:txBody>
          <a:bodyPr/>
          <a:lstStyle/>
          <a:p>
            <a:r>
              <a:rPr lang="en-NZ" dirty="0"/>
              <a:t>Some NZ figures (MOH)</a:t>
            </a:r>
          </a:p>
        </p:txBody>
      </p:sp>
      <p:sp>
        <p:nvSpPr>
          <p:cNvPr id="3" name="Content Placeholder 2">
            <a:extLst>
              <a:ext uri="{FF2B5EF4-FFF2-40B4-BE49-F238E27FC236}">
                <a16:creationId xmlns:a16="http://schemas.microsoft.com/office/drawing/2014/main" id="{5470D5A9-2F69-3A41-B32B-78D37DAE2718}"/>
              </a:ext>
            </a:extLst>
          </p:cNvPr>
          <p:cNvSpPr>
            <a:spLocks noGrp="1"/>
          </p:cNvSpPr>
          <p:nvPr>
            <p:ph idx="1"/>
          </p:nvPr>
        </p:nvSpPr>
        <p:spPr>
          <a:xfrm>
            <a:off x="677334" y="1809549"/>
            <a:ext cx="8596668" cy="4231813"/>
          </a:xfrm>
        </p:spPr>
        <p:txBody>
          <a:bodyPr>
            <a:normAutofit fontScale="92500" lnSpcReduction="10000"/>
          </a:bodyPr>
          <a:lstStyle/>
          <a:p>
            <a:r>
              <a:rPr lang="en-NZ" dirty="0"/>
              <a:t>2020 birth rate 58,670</a:t>
            </a:r>
          </a:p>
          <a:p>
            <a:r>
              <a:rPr lang="en-NZ" dirty="0"/>
              <a:t>30% </a:t>
            </a:r>
            <a:r>
              <a:rPr lang="en-NZ" dirty="0" err="1"/>
              <a:t>Caesarian</a:t>
            </a:r>
            <a:r>
              <a:rPr lang="en-NZ" dirty="0"/>
              <a:t> births (17,601)</a:t>
            </a:r>
          </a:p>
          <a:p>
            <a:endParaRPr lang="en-NZ" dirty="0"/>
          </a:p>
          <a:p>
            <a:r>
              <a:rPr lang="en-NZ" dirty="0"/>
              <a:t>41,069 had spontaneous or instrumental vaginal delivery</a:t>
            </a:r>
          </a:p>
          <a:p>
            <a:r>
              <a:rPr lang="en-NZ" dirty="0"/>
              <a:t>Assuming ( conservatively) 5% OASI rate at present </a:t>
            </a:r>
          </a:p>
          <a:p>
            <a:r>
              <a:rPr lang="en-NZ" dirty="0"/>
              <a:t>Currently 2053 women/ year having OASI</a:t>
            </a:r>
          </a:p>
          <a:p>
            <a:endParaRPr lang="en-NZ" sz="2200" dirty="0">
              <a:latin typeface="Arial" panose="020B0604020202020204" pitchFamily="34" charset="0"/>
              <a:cs typeface="Arial" panose="020B0604020202020204" pitchFamily="34" charset="0"/>
            </a:endParaRPr>
          </a:p>
          <a:p>
            <a:r>
              <a:rPr lang="en-NZ" dirty="0"/>
              <a:t>If we reduced to 1.5% OASI rate</a:t>
            </a:r>
          </a:p>
          <a:p>
            <a:r>
              <a:rPr lang="en-NZ" dirty="0"/>
              <a:t>616 women would have OASI</a:t>
            </a:r>
          </a:p>
          <a:p>
            <a:endParaRPr lang="en-NZ" dirty="0"/>
          </a:p>
          <a:p>
            <a:r>
              <a:rPr lang="en-NZ" dirty="0"/>
              <a:t>1437 would be prevented/year</a:t>
            </a:r>
          </a:p>
        </p:txBody>
      </p:sp>
    </p:spTree>
    <p:extLst>
      <p:ext uri="{BB962C8B-B14F-4D97-AF65-F5344CB8AC3E}">
        <p14:creationId xmlns:p14="http://schemas.microsoft.com/office/powerpoint/2010/main" val="19428078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02E27-B8EA-194A-7891-0F347AFF1FE5}"/>
              </a:ext>
            </a:extLst>
          </p:cNvPr>
          <p:cNvSpPr>
            <a:spLocks noGrp="1"/>
          </p:cNvSpPr>
          <p:nvPr>
            <p:ph type="title"/>
          </p:nvPr>
        </p:nvSpPr>
        <p:spPr/>
        <p:txBody>
          <a:bodyPr/>
          <a:lstStyle/>
          <a:p>
            <a:r>
              <a:rPr lang="en-NZ" dirty="0"/>
              <a:t>OASIS workshops since 2003 </a:t>
            </a:r>
          </a:p>
        </p:txBody>
      </p:sp>
      <p:pic>
        <p:nvPicPr>
          <p:cNvPr id="5" name="Content Placeholder 4">
            <a:extLst>
              <a:ext uri="{FF2B5EF4-FFF2-40B4-BE49-F238E27FC236}">
                <a16:creationId xmlns:a16="http://schemas.microsoft.com/office/drawing/2014/main" id="{91DFF49C-FA14-5110-4F2D-02BA3ED977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8394" y="2160588"/>
            <a:ext cx="5175249" cy="3881437"/>
          </a:xfrm>
        </p:spPr>
      </p:pic>
    </p:spTree>
    <p:extLst>
      <p:ext uri="{BB962C8B-B14F-4D97-AF65-F5344CB8AC3E}">
        <p14:creationId xmlns:p14="http://schemas.microsoft.com/office/powerpoint/2010/main" val="828797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E7081D-7668-B416-72C1-F2D13636A7A4}"/>
              </a:ext>
            </a:extLst>
          </p:cNvPr>
          <p:cNvSpPr>
            <a:spLocks noGrp="1"/>
          </p:cNvSpPr>
          <p:nvPr>
            <p:ph type="title"/>
          </p:nvPr>
        </p:nvSpPr>
        <p:spPr/>
        <p:txBody>
          <a:bodyPr/>
          <a:lstStyle/>
          <a:p>
            <a:endParaRPr lang="en-NZ"/>
          </a:p>
        </p:txBody>
      </p:sp>
      <p:sp>
        <p:nvSpPr>
          <p:cNvPr id="5" name="Text Placeholder 4">
            <a:extLst>
              <a:ext uri="{FF2B5EF4-FFF2-40B4-BE49-F238E27FC236}">
                <a16:creationId xmlns:a16="http://schemas.microsoft.com/office/drawing/2014/main" id="{7D088E54-E821-FAAD-D09E-885795FDA82B}"/>
              </a:ext>
            </a:extLst>
          </p:cNvPr>
          <p:cNvSpPr>
            <a:spLocks noGrp="1"/>
          </p:cNvSpPr>
          <p:nvPr>
            <p:ph type="body" idx="1"/>
          </p:nvPr>
        </p:nvSpPr>
        <p:spPr/>
        <p:txBody>
          <a:bodyPr/>
          <a:lstStyle/>
          <a:p>
            <a:endParaRPr lang="en-NZ"/>
          </a:p>
        </p:txBody>
      </p:sp>
      <p:sp>
        <p:nvSpPr>
          <p:cNvPr id="3" name="Content Placeholder 2">
            <a:extLst>
              <a:ext uri="{FF2B5EF4-FFF2-40B4-BE49-F238E27FC236}">
                <a16:creationId xmlns:a16="http://schemas.microsoft.com/office/drawing/2014/main" id="{CF8BCF71-27E6-FED1-5C4C-B989E9313C1D}"/>
              </a:ext>
            </a:extLst>
          </p:cNvPr>
          <p:cNvSpPr>
            <a:spLocks noGrp="1"/>
          </p:cNvSpPr>
          <p:nvPr>
            <p:ph sz="half" idx="2"/>
          </p:nvPr>
        </p:nvSpPr>
        <p:spPr/>
        <p:txBody>
          <a:bodyPr>
            <a:normAutofit/>
          </a:bodyPr>
          <a:lstStyle/>
          <a:p>
            <a:r>
              <a:rPr lang="en-NZ" sz="2000" dirty="0">
                <a:latin typeface="Arial" panose="020B0604020202020204" pitchFamily="34" charset="0"/>
                <a:cs typeface="Arial" panose="020B0604020202020204" pitchFamily="34" charset="0"/>
              </a:rPr>
              <a:t>Obstetric anal sphincter injuries (OASI, third and fourth degree tears)</a:t>
            </a:r>
          </a:p>
          <a:p>
            <a:endParaRPr lang="en-NZ" sz="2000" dirty="0">
              <a:latin typeface="Arial" panose="020B0604020202020204" pitchFamily="34" charset="0"/>
              <a:cs typeface="Arial" panose="020B0604020202020204" pitchFamily="34" charset="0"/>
            </a:endParaRPr>
          </a:p>
          <a:p>
            <a:r>
              <a:rPr lang="en-NZ" sz="2000" dirty="0" err="1">
                <a:latin typeface="Arial" panose="020B0604020202020204" pitchFamily="34" charset="0"/>
                <a:cs typeface="Arial" panose="020B0604020202020204" pitchFamily="34" charset="0"/>
              </a:rPr>
              <a:t>Levator</a:t>
            </a:r>
            <a:r>
              <a:rPr lang="en-NZ" sz="2000" dirty="0">
                <a:latin typeface="Arial" panose="020B0604020202020204" pitchFamily="34" charset="0"/>
                <a:cs typeface="Arial" panose="020B0604020202020204" pitchFamily="34" charset="0"/>
              </a:rPr>
              <a:t> avulsion and prolapse</a:t>
            </a:r>
          </a:p>
        </p:txBody>
      </p:sp>
      <p:sp>
        <p:nvSpPr>
          <p:cNvPr id="6" name="Text Placeholder 5">
            <a:extLst>
              <a:ext uri="{FF2B5EF4-FFF2-40B4-BE49-F238E27FC236}">
                <a16:creationId xmlns:a16="http://schemas.microsoft.com/office/drawing/2014/main" id="{CA9BBF9F-9337-B35B-5501-60006DD5AF83}"/>
              </a:ext>
            </a:extLst>
          </p:cNvPr>
          <p:cNvSpPr>
            <a:spLocks noGrp="1"/>
          </p:cNvSpPr>
          <p:nvPr>
            <p:ph type="body" sz="quarter" idx="3"/>
          </p:nvPr>
        </p:nvSpPr>
        <p:spPr/>
        <p:txBody>
          <a:bodyPr/>
          <a:lstStyle/>
          <a:p>
            <a:endParaRPr lang="en-NZ"/>
          </a:p>
        </p:txBody>
      </p:sp>
      <p:pic>
        <p:nvPicPr>
          <p:cNvPr id="2050" name="Picture 2" descr="Society shrouds birth in shame': challenging Instagram's ban on women in  labour | Women | The Guardian">
            <a:extLst>
              <a:ext uri="{FF2B5EF4-FFF2-40B4-BE49-F238E27FC236}">
                <a16:creationId xmlns:a16="http://schemas.microsoft.com/office/drawing/2014/main" id="{B86252D7-18A7-F7B3-51EE-8D6B9E69ADD1}"/>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775158" y="2967828"/>
            <a:ext cx="3166711" cy="266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5233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BE4F5-402A-8759-CFD9-11A7D1FE2A3F}"/>
              </a:ext>
            </a:extLst>
          </p:cNvPr>
          <p:cNvSpPr>
            <a:spLocks noGrp="1"/>
          </p:cNvSpPr>
          <p:nvPr>
            <p:ph type="title"/>
          </p:nvPr>
        </p:nvSpPr>
        <p:spPr/>
        <p:txBody>
          <a:bodyPr/>
          <a:lstStyle/>
          <a:p>
            <a:r>
              <a:rPr lang="en-US" dirty="0"/>
              <a:t>Education</a:t>
            </a:r>
            <a:endParaRPr lang="en-NZ" dirty="0"/>
          </a:p>
        </p:txBody>
      </p:sp>
      <p:sp>
        <p:nvSpPr>
          <p:cNvPr id="3" name="Content Placeholder 2">
            <a:extLst>
              <a:ext uri="{FF2B5EF4-FFF2-40B4-BE49-F238E27FC236}">
                <a16:creationId xmlns:a16="http://schemas.microsoft.com/office/drawing/2014/main" id="{310DCD9A-2C5E-4379-9AC5-4B8EC6C71E8F}"/>
              </a:ext>
            </a:extLst>
          </p:cNvPr>
          <p:cNvSpPr>
            <a:spLocks noGrp="1"/>
          </p:cNvSpPr>
          <p:nvPr>
            <p:ph sz="half" idx="2"/>
          </p:nvPr>
        </p:nvSpPr>
        <p:spPr>
          <a:xfrm>
            <a:off x="280304" y="1367804"/>
            <a:ext cx="2654596" cy="1478620"/>
          </a:xfrm>
        </p:spPr>
        <p:txBody>
          <a:bodyPr/>
          <a:lstStyle/>
          <a:p>
            <a:r>
              <a:rPr lang="en-US" dirty="0"/>
              <a:t>Birth parents</a:t>
            </a:r>
          </a:p>
          <a:p>
            <a:r>
              <a:rPr lang="en-US" dirty="0"/>
              <a:t>Midwives</a:t>
            </a:r>
          </a:p>
          <a:p>
            <a:r>
              <a:rPr lang="en-US" dirty="0"/>
              <a:t>Doctors</a:t>
            </a:r>
          </a:p>
          <a:p>
            <a:endParaRPr lang="en-NZ" dirty="0"/>
          </a:p>
        </p:txBody>
      </p:sp>
      <p:sp>
        <p:nvSpPr>
          <p:cNvPr id="6" name="Text Placeholder 5">
            <a:extLst>
              <a:ext uri="{FF2B5EF4-FFF2-40B4-BE49-F238E27FC236}">
                <a16:creationId xmlns:a16="http://schemas.microsoft.com/office/drawing/2014/main" id="{5A5C48ED-DC4F-5ADC-0EE2-5EDBE6AD203B}"/>
              </a:ext>
            </a:extLst>
          </p:cNvPr>
          <p:cNvSpPr>
            <a:spLocks noGrp="1"/>
          </p:cNvSpPr>
          <p:nvPr>
            <p:ph type="body" sz="quarter" idx="3"/>
          </p:nvPr>
        </p:nvSpPr>
        <p:spPr/>
        <p:txBody>
          <a:bodyPr/>
          <a:lstStyle/>
          <a:p>
            <a:endParaRPr lang="en-NZ" dirty="0"/>
          </a:p>
        </p:txBody>
      </p:sp>
      <p:pic>
        <p:nvPicPr>
          <p:cNvPr id="2050" name="Picture 2" descr="Image result for Free midwife images">
            <a:extLst>
              <a:ext uri="{FF2B5EF4-FFF2-40B4-BE49-F238E27FC236}">
                <a16:creationId xmlns:a16="http://schemas.microsoft.com/office/drawing/2014/main" id="{70FE917B-3AD2-B6EB-0537-1DD927D59CB2}"/>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096000" y="5111800"/>
            <a:ext cx="2118669" cy="16347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free doctor pictures images">
            <a:extLst>
              <a:ext uri="{FF2B5EF4-FFF2-40B4-BE49-F238E27FC236}">
                <a16:creationId xmlns:a16="http://schemas.microsoft.com/office/drawing/2014/main" id="{74FBD13E-6207-181D-1DED-5A357ED951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165" y="817999"/>
            <a:ext cx="3935867" cy="228133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free birthing women images">
            <a:extLst>
              <a:ext uri="{FF2B5EF4-FFF2-40B4-BE49-F238E27FC236}">
                <a16:creationId xmlns:a16="http://schemas.microsoft.com/office/drawing/2014/main" id="{D5D76A66-0BF1-4E32-92AA-97F7B51F7D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237" y="4239418"/>
            <a:ext cx="3407343" cy="1909287"/>
          </a:xfrm>
          <a:prstGeom prst="rect">
            <a:avLst/>
          </a:prstGeom>
          <a:noFill/>
          <a:extLst>
            <a:ext uri="{909E8E84-426E-40DD-AFC4-6F175D3DCCD1}">
              <a14:hiddenFill xmlns:a14="http://schemas.microsoft.com/office/drawing/2010/main">
                <a:solidFill>
                  <a:srgbClr val="FFFFFF"/>
                </a:solidFill>
              </a14:hiddenFill>
            </a:ext>
          </a:extLst>
        </p:spPr>
      </p:pic>
      <p:sp>
        <p:nvSpPr>
          <p:cNvPr id="4" name="Thought Bubble: Cloud 3">
            <a:extLst>
              <a:ext uri="{FF2B5EF4-FFF2-40B4-BE49-F238E27FC236}">
                <a16:creationId xmlns:a16="http://schemas.microsoft.com/office/drawing/2014/main" id="{8844FA1F-90BB-D71D-6F5B-3E423D34E24D}"/>
              </a:ext>
            </a:extLst>
          </p:cNvPr>
          <p:cNvSpPr/>
          <p:nvPr/>
        </p:nvSpPr>
        <p:spPr>
          <a:xfrm>
            <a:off x="1816088" y="2355273"/>
            <a:ext cx="2866897" cy="188414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ysClr val="windowText" lastClr="000000"/>
              </a:solidFill>
            </a:endParaRPr>
          </a:p>
        </p:txBody>
      </p:sp>
      <p:sp>
        <p:nvSpPr>
          <p:cNvPr id="7" name="TextBox 6">
            <a:extLst>
              <a:ext uri="{FF2B5EF4-FFF2-40B4-BE49-F238E27FC236}">
                <a16:creationId xmlns:a16="http://schemas.microsoft.com/office/drawing/2014/main" id="{873BCB1C-C279-5733-7B69-1F155478456B}"/>
              </a:ext>
            </a:extLst>
          </p:cNvPr>
          <p:cNvSpPr txBox="1"/>
          <p:nvPr/>
        </p:nvSpPr>
        <p:spPr>
          <a:xfrm>
            <a:off x="2512637" y="2861729"/>
            <a:ext cx="1568117" cy="923330"/>
          </a:xfrm>
          <a:prstGeom prst="rect">
            <a:avLst/>
          </a:prstGeom>
          <a:noFill/>
        </p:spPr>
        <p:txBody>
          <a:bodyPr wrap="square" rtlCol="0">
            <a:spAutoFit/>
          </a:bodyPr>
          <a:lstStyle/>
          <a:p>
            <a:r>
              <a:rPr lang="en-NZ" dirty="0"/>
              <a:t>I deserve a pain free natural birth</a:t>
            </a:r>
          </a:p>
        </p:txBody>
      </p:sp>
      <p:sp>
        <p:nvSpPr>
          <p:cNvPr id="8" name="Speech Bubble: Oval 7">
            <a:extLst>
              <a:ext uri="{FF2B5EF4-FFF2-40B4-BE49-F238E27FC236}">
                <a16:creationId xmlns:a16="http://schemas.microsoft.com/office/drawing/2014/main" id="{B1ADB1E2-D396-0353-D34C-018E63007F9B}"/>
              </a:ext>
            </a:extLst>
          </p:cNvPr>
          <p:cNvSpPr/>
          <p:nvPr/>
        </p:nvSpPr>
        <p:spPr>
          <a:xfrm rot="16959693">
            <a:off x="4183722" y="181232"/>
            <a:ext cx="2233061" cy="268979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Box 8">
            <a:extLst>
              <a:ext uri="{FF2B5EF4-FFF2-40B4-BE49-F238E27FC236}">
                <a16:creationId xmlns:a16="http://schemas.microsoft.com/office/drawing/2014/main" id="{C9F4303E-7AE3-1FF2-1EA4-37CD017CCF9B}"/>
              </a:ext>
            </a:extLst>
          </p:cNvPr>
          <p:cNvSpPr txBox="1"/>
          <p:nvPr/>
        </p:nvSpPr>
        <p:spPr>
          <a:xfrm>
            <a:off x="4279974" y="828790"/>
            <a:ext cx="2040556" cy="923330"/>
          </a:xfrm>
          <a:prstGeom prst="rect">
            <a:avLst/>
          </a:prstGeom>
          <a:noFill/>
        </p:spPr>
        <p:txBody>
          <a:bodyPr wrap="square" rtlCol="0">
            <a:spAutoFit/>
          </a:bodyPr>
          <a:lstStyle/>
          <a:p>
            <a:r>
              <a:rPr lang="en-NZ" dirty="0"/>
              <a:t>My forceps births never have any injuries</a:t>
            </a:r>
          </a:p>
        </p:txBody>
      </p:sp>
      <p:sp>
        <p:nvSpPr>
          <p:cNvPr id="10" name="Speech Bubble: Rectangle with Corners Rounded 9">
            <a:extLst>
              <a:ext uri="{FF2B5EF4-FFF2-40B4-BE49-F238E27FC236}">
                <a16:creationId xmlns:a16="http://schemas.microsoft.com/office/drawing/2014/main" id="{061CF73B-1176-86E1-1E88-2736299AF53F}"/>
              </a:ext>
            </a:extLst>
          </p:cNvPr>
          <p:cNvSpPr/>
          <p:nvPr/>
        </p:nvSpPr>
        <p:spPr>
          <a:xfrm>
            <a:off x="5678905" y="3417363"/>
            <a:ext cx="3407343" cy="169443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TextBox 10">
            <a:extLst>
              <a:ext uri="{FF2B5EF4-FFF2-40B4-BE49-F238E27FC236}">
                <a16:creationId xmlns:a16="http://schemas.microsoft.com/office/drawing/2014/main" id="{6D0B037E-FFBF-12B7-27AE-F6CC3C154847}"/>
              </a:ext>
            </a:extLst>
          </p:cNvPr>
          <p:cNvSpPr txBox="1"/>
          <p:nvPr/>
        </p:nvSpPr>
        <p:spPr>
          <a:xfrm>
            <a:off x="5735165" y="3574194"/>
            <a:ext cx="2947859" cy="1477328"/>
          </a:xfrm>
          <a:prstGeom prst="rect">
            <a:avLst/>
          </a:prstGeom>
          <a:noFill/>
        </p:spPr>
        <p:txBody>
          <a:bodyPr wrap="square" rtlCol="0">
            <a:spAutoFit/>
          </a:bodyPr>
          <a:lstStyle/>
          <a:p>
            <a:r>
              <a:rPr lang="en-NZ" dirty="0"/>
              <a:t>Because I know my mama so well, I can direct her to breathe the baby out I don’t need to put my hands on!</a:t>
            </a:r>
          </a:p>
        </p:txBody>
      </p:sp>
    </p:spTree>
    <p:extLst>
      <p:ext uri="{BB962C8B-B14F-4D97-AF65-F5344CB8AC3E}">
        <p14:creationId xmlns:p14="http://schemas.microsoft.com/office/powerpoint/2010/main" val="17953546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B9163-96EF-78B5-6962-5AD9923266D3}"/>
              </a:ext>
            </a:extLst>
          </p:cNvPr>
          <p:cNvSpPr>
            <a:spLocks noGrp="1"/>
          </p:cNvSpPr>
          <p:nvPr>
            <p:ph type="title"/>
          </p:nvPr>
        </p:nvSpPr>
        <p:spPr/>
        <p:txBody>
          <a:bodyPr/>
          <a:lstStyle/>
          <a:p>
            <a:r>
              <a:rPr lang="en-NZ" dirty="0"/>
              <a:t>What are we waiting for!</a:t>
            </a:r>
          </a:p>
        </p:txBody>
      </p:sp>
      <p:sp>
        <p:nvSpPr>
          <p:cNvPr id="3" name="Content Placeholder 2">
            <a:extLst>
              <a:ext uri="{FF2B5EF4-FFF2-40B4-BE49-F238E27FC236}">
                <a16:creationId xmlns:a16="http://schemas.microsoft.com/office/drawing/2014/main" id="{3625D14F-CB5A-9640-8C02-231CEB59D436}"/>
              </a:ext>
            </a:extLst>
          </p:cNvPr>
          <p:cNvSpPr>
            <a:spLocks noGrp="1"/>
          </p:cNvSpPr>
          <p:nvPr>
            <p:ph idx="1"/>
          </p:nvPr>
        </p:nvSpPr>
        <p:spPr/>
        <p:txBody>
          <a:bodyPr/>
          <a:lstStyle/>
          <a:p>
            <a:r>
              <a:rPr lang="en-NZ" dirty="0"/>
              <a:t>NZ context</a:t>
            </a:r>
          </a:p>
          <a:p>
            <a:r>
              <a:rPr lang="en-NZ" dirty="0"/>
              <a:t>Equitable access</a:t>
            </a:r>
          </a:p>
          <a:p>
            <a:r>
              <a:rPr lang="en-NZ" dirty="0"/>
              <a:t>Cultural factors</a:t>
            </a:r>
          </a:p>
          <a:p>
            <a:r>
              <a:rPr lang="en-NZ" dirty="0"/>
              <a:t>Clinical champions (midwifery, obstetrics, cultural) each hospital</a:t>
            </a:r>
          </a:p>
          <a:p>
            <a:r>
              <a:rPr lang="en-NZ" dirty="0"/>
              <a:t>Pilot like the UK to iron out the kinks</a:t>
            </a:r>
          </a:p>
        </p:txBody>
      </p:sp>
    </p:spTree>
    <p:extLst>
      <p:ext uri="{BB962C8B-B14F-4D97-AF65-F5344CB8AC3E}">
        <p14:creationId xmlns:p14="http://schemas.microsoft.com/office/powerpoint/2010/main" val="1306888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A66F7-C149-9F5C-2216-3314E55D06B9}"/>
              </a:ext>
            </a:extLst>
          </p:cNvPr>
          <p:cNvSpPr>
            <a:spLocks noGrp="1"/>
          </p:cNvSpPr>
          <p:nvPr>
            <p:ph type="title"/>
          </p:nvPr>
        </p:nvSpPr>
        <p:spPr/>
        <p:txBody>
          <a:bodyPr>
            <a:normAutofit/>
          </a:bodyPr>
          <a:lstStyle/>
          <a:p>
            <a:r>
              <a:rPr lang="mi-NZ" sz="3600" dirty="0"/>
              <a:t>APHERM advisory group</a:t>
            </a:r>
            <a:br>
              <a:rPr lang="mi-NZ" sz="3600" dirty="0"/>
            </a:br>
            <a:endParaRPr lang="en-US" dirty="0"/>
          </a:p>
        </p:txBody>
      </p:sp>
      <p:sp>
        <p:nvSpPr>
          <p:cNvPr id="3" name="Content Placeholder 2">
            <a:extLst>
              <a:ext uri="{FF2B5EF4-FFF2-40B4-BE49-F238E27FC236}">
                <a16:creationId xmlns:a16="http://schemas.microsoft.com/office/drawing/2014/main" id="{03B0DF5E-8DD0-CD90-6691-CF756121640F}"/>
              </a:ext>
            </a:extLst>
          </p:cNvPr>
          <p:cNvSpPr>
            <a:spLocks noGrp="1"/>
          </p:cNvSpPr>
          <p:nvPr>
            <p:ph idx="1"/>
          </p:nvPr>
        </p:nvSpPr>
        <p:spPr/>
        <p:txBody>
          <a:bodyPr/>
          <a:lstStyle/>
          <a:p>
            <a:pPr marL="0" indent="0">
              <a:buNone/>
            </a:pPr>
            <a:r>
              <a:rPr lang="mi-NZ" sz="2400" dirty="0"/>
              <a:t>Advocating Pelvic Health Empowerment and Rehabilitation for Mothers</a:t>
            </a:r>
            <a:endParaRPr lang="mi-NZ" sz="2400" b="0" i="0" dirty="0"/>
          </a:p>
          <a:p>
            <a:r>
              <a:rPr lang="mi-NZ" sz="2400" b="0" i="0" dirty="0"/>
              <a:t>Multidisciplinary group</a:t>
            </a:r>
          </a:p>
          <a:p>
            <a:r>
              <a:rPr lang="mi-NZ" sz="2400" b="0" i="0" dirty="0"/>
              <a:t>Petition / submission July 2021</a:t>
            </a:r>
            <a:endParaRPr lang="mi-NZ" sz="2400" dirty="0"/>
          </a:p>
          <a:p>
            <a:r>
              <a:rPr lang="en-NZ" sz="2400" b="0" i="0" dirty="0"/>
              <a:t>Asking for review and improved rehabilitation /care pre and post birth</a:t>
            </a:r>
          </a:p>
          <a:p>
            <a:r>
              <a:rPr lang="en-NZ" sz="2400" dirty="0"/>
              <a:t>Physiotherapy assessment and treatment</a:t>
            </a:r>
            <a:endParaRPr lang="en-NZ" sz="2400" b="0" i="0" dirty="0"/>
          </a:p>
          <a:p>
            <a:r>
              <a:rPr lang="en-NZ" sz="2400" b="0" i="0" dirty="0"/>
              <a:t>Goals: reduce incidence prolapse and incontinence</a:t>
            </a:r>
          </a:p>
          <a:p>
            <a:endParaRPr lang="en-US" dirty="0"/>
          </a:p>
          <a:p>
            <a:endParaRPr lang="en-US" dirty="0"/>
          </a:p>
          <a:p>
            <a:endParaRPr lang="en-US" dirty="0"/>
          </a:p>
          <a:p>
            <a:endParaRPr lang="mi-NZ" b="0" i="0" dirty="0"/>
          </a:p>
          <a:p>
            <a:endParaRPr lang="en-US" dirty="0"/>
          </a:p>
          <a:p>
            <a:endParaRPr lang="mi-NZ" sz="1800" dirty="0"/>
          </a:p>
          <a:p>
            <a:endParaRPr lang="en-US" dirty="0"/>
          </a:p>
        </p:txBody>
      </p:sp>
    </p:spTree>
    <p:extLst>
      <p:ext uri="{BB962C8B-B14F-4D97-AF65-F5344CB8AC3E}">
        <p14:creationId xmlns:p14="http://schemas.microsoft.com/office/powerpoint/2010/main" val="4222657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251F7-20EB-EFE2-0633-09651705E7F9}"/>
              </a:ext>
            </a:extLst>
          </p:cNvPr>
          <p:cNvSpPr>
            <a:spLocks noGrp="1"/>
          </p:cNvSpPr>
          <p:nvPr>
            <p:ph type="title"/>
          </p:nvPr>
        </p:nvSpPr>
        <p:spPr>
          <a:xfrm>
            <a:off x="643467" y="816638"/>
            <a:ext cx="3367359" cy="5224724"/>
          </a:xfrm>
        </p:spPr>
        <p:txBody>
          <a:bodyPr anchor="ctr">
            <a:normAutofit/>
          </a:bodyPr>
          <a:lstStyle/>
          <a:p>
            <a:r>
              <a:rPr lang="mi-NZ" dirty="0"/>
              <a:t>APHERM </a:t>
            </a:r>
            <a:endParaRPr lang="en-US" dirty="0"/>
          </a:p>
        </p:txBody>
      </p:sp>
      <p:sp>
        <p:nvSpPr>
          <p:cNvPr id="3" name="Content Placeholder 2">
            <a:extLst>
              <a:ext uri="{FF2B5EF4-FFF2-40B4-BE49-F238E27FC236}">
                <a16:creationId xmlns:a16="http://schemas.microsoft.com/office/drawing/2014/main" id="{5DB1FE83-679A-CEEC-7264-CD095DD5C179}"/>
              </a:ext>
            </a:extLst>
          </p:cNvPr>
          <p:cNvSpPr>
            <a:spLocks noGrp="1"/>
          </p:cNvSpPr>
          <p:nvPr>
            <p:ph idx="1"/>
          </p:nvPr>
        </p:nvSpPr>
        <p:spPr>
          <a:xfrm>
            <a:off x="4654295" y="816638"/>
            <a:ext cx="4619706" cy="5224724"/>
          </a:xfrm>
        </p:spPr>
        <p:txBody>
          <a:bodyPr anchor="ctr">
            <a:normAutofit/>
          </a:bodyPr>
          <a:lstStyle/>
          <a:p>
            <a:r>
              <a:rPr lang="en-NZ" sz="2000" b="0" i="0" dirty="0"/>
              <a:t>Education </a:t>
            </a:r>
          </a:p>
          <a:p>
            <a:pPr lvl="1"/>
            <a:r>
              <a:rPr lang="en-NZ" b="0" i="0" dirty="0" err="1"/>
              <a:t>Māmā</a:t>
            </a:r>
            <a:r>
              <a:rPr lang="en-NZ" b="0" i="0" dirty="0"/>
              <a:t>, birthi</a:t>
            </a:r>
            <a:r>
              <a:rPr lang="en-NZ" dirty="0"/>
              <a:t>ng people &amp; </a:t>
            </a:r>
            <a:r>
              <a:rPr lang="en-NZ" dirty="0" err="1"/>
              <a:t>whānau</a:t>
            </a:r>
            <a:endParaRPr lang="en-NZ" dirty="0"/>
          </a:p>
          <a:p>
            <a:pPr lvl="1"/>
            <a:r>
              <a:rPr lang="en-NZ" b="0" i="0" dirty="0"/>
              <a:t>Maternity providers </a:t>
            </a:r>
            <a:endParaRPr lang="en-NZ" dirty="0"/>
          </a:p>
          <a:p>
            <a:r>
              <a:rPr lang="en-NZ" sz="2000" dirty="0"/>
              <a:t>R</a:t>
            </a:r>
            <a:r>
              <a:rPr lang="en-NZ" sz="2000" b="0" i="0" dirty="0"/>
              <a:t>isk assessment / Prevention</a:t>
            </a:r>
          </a:p>
          <a:p>
            <a:r>
              <a:rPr lang="en-NZ" sz="2000" dirty="0"/>
              <a:t>I</a:t>
            </a:r>
            <a:r>
              <a:rPr lang="en-NZ" sz="2000" b="0" i="0" dirty="0"/>
              <a:t>dentification and referral </a:t>
            </a:r>
            <a:r>
              <a:rPr lang="en-NZ" sz="2000" b="0" i="0"/>
              <a:t>–pregnancy </a:t>
            </a:r>
            <a:r>
              <a:rPr lang="en-NZ" sz="2000" b="0" i="0" dirty="0"/>
              <a:t>&amp; PN</a:t>
            </a:r>
          </a:p>
          <a:p>
            <a:r>
              <a:rPr lang="en-NZ" sz="2000" dirty="0"/>
              <a:t>T</a:t>
            </a:r>
            <a:r>
              <a:rPr lang="en-NZ" sz="2000" b="0" i="0" dirty="0"/>
              <a:t>reatment of pelvic floor dysfunction following birth</a:t>
            </a:r>
          </a:p>
          <a:p>
            <a:pPr lvl="1">
              <a:buFont typeface="Wingdings" panose="05000000000000000000" pitchFamily="2" charset="2"/>
              <a:buChar char="à"/>
            </a:pPr>
            <a:r>
              <a:rPr lang="en-NZ" b="0" i="0" dirty="0"/>
              <a:t>Reduce the number of people living with these conditions</a:t>
            </a:r>
          </a:p>
          <a:p>
            <a:pPr lvl="1">
              <a:buFont typeface="Wingdings" panose="05000000000000000000" pitchFamily="2" charset="2"/>
              <a:buChar char="à"/>
            </a:pPr>
            <a:r>
              <a:rPr lang="en-NZ" dirty="0"/>
              <a:t>Reduce burden</a:t>
            </a:r>
            <a:endParaRPr lang="en-US" dirty="0"/>
          </a:p>
          <a:p>
            <a:endParaRPr lang="en-US" dirty="0"/>
          </a:p>
        </p:txBody>
      </p:sp>
    </p:spTree>
    <p:extLst>
      <p:ext uri="{BB962C8B-B14F-4D97-AF65-F5344CB8AC3E}">
        <p14:creationId xmlns:p14="http://schemas.microsoft.com/office/powerpoint/2010/main" val="32293351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A85CC-CA13-B0B9-6BD8-14B2C9B2C14B}"/>
              </a:ext>
            </a:extLst>
          </p:cNvPr>
          <p:cNvSpPr>
            <a:spLocks noGrp="1"/>
          </p:cNvSpPr>
          <p:nvPr>
            <p:ph type="title"/>
          </p:nvPr>
        </p:nvSpPr>
        <p:spPr>
          <a:xfrm>
            <a:off x="643467" y="816638"/>
            <a:ext cx="3367359" cy="5224724"/>
          </a:xfrm>
        </p:spPr>
        <p:txBody>
          <a:bodyPr anchor="ctr">
            <a:normAutofit/>
          </a:bodyPr>
          <a:lstStyle/>
          <a:p>
            <a:r>
              <a:rPr lang="mi-NZ" dirty="0"/>
              <a:t>Pregnancy Guidebook - Continence New Zealand</a:t>
            </a:r>
            <a:endParaRPr lang="en-US" dirty="0"/>
          </a:p>
        </p:txBody>
      </p:sp>
      <p:sp>
        <p:nvSpPr>
          <p:cNvPr id="3" name="Content Placeholder 2">
            <a:extLst>
              <a:ext uri="{FF2B5EF4-FFF2-40B4-BE49-F238E27FC236}">
                <a16:creationId xmlns:a16="http://schemas.microsoft.com/office/drawing/2014/main" id="{89C3F958-5FA8-C4DD-D5A1-113737463201}"/>
              </a:ext>
            </a:extLst>
          </p:cNvPr>
          <p:cNvSpPr>
            <a:spLocks noGrp="1"/>
          </p:cNvSpPr>
          <p:nvPr>
            <p:ph idx="1"/>
          </p:nvPr>
        </p:nvSpPr>
        <p:spPr>
          <a:xfrm>
            <a:off x="4654295" y="816638"/>
            <a:ext cx="4619706" cy="5224724"/>
          </a:xfrm>
        </p:spPr>
        <p:txBody>
          <a:bodyPr anchor="ctr">
            <a:normAutofit/>
          </a:bodyPr>
          <a:lstStyle/>
          <a:p>
            <a:r>
              <a:rPr lang="mi-NZ" sz="2000" dirty="0"/>
              <a:t>In development</a:t>
            </a:r>
          </a:p>
          <a:p>
            <a:r>
              <a:rPr lang="mi-NZ" sz="2000" dirty="0"/>
              <a:t>Pregnancy and po</a:t>
            </a:r>
            <a:r>
              <a:rPr lang="mi-NZ" dirty="0"/>
              <a:t>stnatal advice</a:t>
            </a:r>
          </a:p>
          <a:p>
            <a:r>
              <a:rPr lang="mi-NZ" sz="2000" dirty="0"/>
              <a:t>Goal: educate and inform Māmā, birthing parents and whanau</a:t>
            </a:r>
          </a:p>
          <a:p>
            <a:pPr lvl="1"/>
            <a:r>
              <a:rPr lang="mi-NZ" dirty="0"/>
              <a:t>Risk factors</a:t>
            </a:r>
          </a:p>
          <a:p>
            <a:pPr lvl="1"/>
            <a:r>
              <a:rPr lang="mi-NZ" dirty="0"/>
              <a:t>Pelvic floor muscle training and other care / self help</a:t>
            </a:r>
          </a:p>
          <a:p>
            <a:pPr lvl="1"/>
            <a:r>
              <a:rPr lang="mi-NZ" dirty="0"/>
              <a:t>Lifestyle modifications </a:t>
            </a:r>
          </a:p>
          <a:p>
            <a:pPr lvl="1"/>
            <a:r>
              <a:rPr lang="mi-NZ" dirty="0"/>
              <a:t>Knowing when / where to seek help if required</a:t>
            </a:r>
          </a:p>
          <a:p>
            <a:pPr lvl="1"/>
            <a:r>
              <a:rPr lang="mi-NZ" dirty="0"/>
              <a:t>Exercise advice</a:t>
            </a:r>
          </a:p>
          <a:p>
            <a:endParaRPr lang="mi-NZ" dirty="0"/>
          </a:p>
          <a:p>
            <a:endParaRPr lang="mi-NZ" dirty="0"/>
          </a:p>
        </p:txBody>
      </p:sp>
    </p:spTree>
    <p:extLst>
      <p:ext uri="{BB962C8B-B14F-4D97-AF65-F5344CB8AC3E}">
        <p14:creationId xmlns:p14="http://schemas.microsoft.com/office/powerpoint/2010/main" val="329586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041E1-894F-4D60-DED6-A2E8A6F9E444}"/>
              </a:ext>
            </a:extLst>
          </p:cNvPr>
          <p:cNvSpPr>
            <a:spLocks noGrp="1"/>
          </p:cNvSpPr>
          <p:nvPr>
            <p:ph type="title"/>
          </p:nvPr>
        </p:nvSpPr>
        <p:spPr/>
        <p:txBody>
          <a:bodyPr/>
          <a:lstStyle/>
          <a:p>
            <a:r>
              <a:rPr lang="mi-NZ" dirty="0"/>
              <a:t>Considerations:</a:t>
            </a:r>
            <a:endParaRPr lang="en-US" dirty="0"/>
          </a:p>
        </p:txBody>
      </p:sp>
      <p:sp>
        <p:nvSpPr>
          <p:cNvPr id="3" name="Content Placeholder 2">
            <a:extLst>
              <a:ext uri="{FF2B5EF4-FFF2-40B4-BE49-F238E27FC236}">
                <a16:creationId xmlns:a16="http://schemas.microsoft.com/office/drawing/2014/main" id="{DA26A443-0DCB-39FE-9CA5-BC197219DD68}"/>
              </a:ext>
            </a:extLst>
          </p:cNvPr>
          <p:cNvSpPr>
            <a:spLocks noGrp="1"/>
          </p:cNvSpPr>
          <p:nvPr>
            <p:ph idx="1"/>
          </p:nvPr>
        </p:nvSpPr>
        <p:spPr>
          <a:xfrm>
            <a:off x="1810099" y="1930400"/>
            <a:ext cx="5418666" cy="3880773"/>
          </a:xfrm>
        </p:spPr>
        <p:txBody>
          <a:bodyPr/>
          <a:lstStyle/>
          <a:p>
            <a:pPr>
              <a:lnSpc>
                <a:spcPct val="90000"/>
              </a:lnSpc>
            </a:pPr>
            <a:r>
              <a:rPr lang="mi-NZ" sz="2400" dirty="0"/>
              <a:t>Best way of informing our Māmā</a:t>
            </a:r>
          </a:p>
          <a:p>
            <a:pPr>
              <a:lnSpc>
                <a:spcPct val="90000"/>
              </a:lnSpc>
            </a:pPr>
            <a:r>
              <a:rPr lang="mi-NZ" sz="2400" dirty="0"/>
              <a:t>Translation </a:t>
            </a:r>
          </a:p>
          <a:p>
            <a:pPr lvl="1">
              <a:lnSpc>
                <a:spcPct val="90000"/>
              </a:lnSpc>
            </a:pPr>
            <a:r>
              <a:rPr lang="mi-NZ" sz="2200" dirty="0"/>
              <a:t>Te Reo Māori</a:t>
            </a:r>
          </a:p>
          <a:p>
            <a:pPr lvl="1">
              <a:lnSpc>
                <a:spcPct val="90000"/>
              </a:lnSpc>
            </a:pPr>
            <a:r>
              <a:rPr lang="mi-NZ" sz="2200" dirty="0"/>
              <a:t>Pacifika languages</a:t>
            </a:r>
          </a:p>
          <a:p>
            <a:pPr>
              <a:lnSpc>
                <a:spcPct val="90000"/>
              </a:lnSpc>
            </a:pPr>
            <a:r>
              <a:rPr lang="mi-NZ" sz="2400" dirty="0"/>
              <a:t>Shorter version</a:t>
            </a:r>
          </a:p>
          <a:p>
            <a:pPr>
              <a:lnSpc>
                <a:spcPct val="90000"/>
              </a:lnSpc>
            </a:pPr>
            <a:r>
              <a:rPr lang="mi-NZ" sz="2400" dirty="0"/>
              <a:t>Resources and funding support </a:t>
            </a:r>
          </a:p>
          <a:p>
            <a:endParaRPr lang="en-US" dirty="0"/>
          </a:p>
        </p:txBody>
      </p:sp>
    </p:spTree>
    <p:extLst>
      <p:ext uri="{BB962C8B-B14F-4D97-AF65-F5344CB8AC3E}">
        <p14:creationId xmlns:p14="http://schemas.microsoft.com/office/powerpoint/2010/main" val="1976286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69686D-3C1A-9706-54AF-2777B3F4ED8E}"/>
              </a:ext>
            </a:extLst>
          </p:cNvPr>
          <p:cNvSpPr>
            <a:spLocks noGrp="1"/>
          </p:cNvSpPr>
          <p:nvPr>
            <p:ph type="title"/>
          </p:nvPr>
        </p:nvSpPr>
        <p:spPr>
          <a:xfrm>
            <a:off x="1286933" y="609600"/>
            <a:ext cx="10197494" cy="1099457"/>
          </a:xfrm>
        </p:spPr>
        <p:txBody>
          <a:bodyPr>
            <a:normAutofit/>
          </a:bodyPr>
          <a:lstStyle/>
          <a:p>
            <a:r>
              <a:rPr lang="mi-NZ" dirty="0"/>
              <a:t>Pelvic health physiotherapy – antenatal</a:t>
            </a:r>
            <a:endParaRPr lang="en-US" dirty="0"/>
          </a:p>
        </p:txBody>
      </p:sp>
      <p:graphicFrame>
        <p:nvGraphicFramePr>
          <p:cNvPr id="5" name="Content Placeholder 2">
            <a:extLst>
              <a:ext uri="{FF2B5EF4-FFF2-40B4-BE49-F238E27FC236}">
                <a16:creationId xmlns:a16="http://schemas.microsoft.com/office/drawing/2014/main" id="{D4821292-CE1B-EBBB-61C5-7C555BE534F5}"/>
              </a:ext>
            </a:extLst>
          </p:cNvPr>
          <p:cNvGraphicFramePr>
            <a:graphicFrameLocks noGrp="1"/>
          </p:cNvGraphicFramePr>
          <p:nvPr>
            <p:ph idx="1"/>
            <p:extLst>
              <p:ext uri="{D42A27DB-BD31-4B8C-83A1-F6EECF244321}">
                <p14:modId xmlns:p14="http://schemas.microsoft.com/office/powerpoint/2010/main" val="2037992712"/>
              </p:ext>
            </p:extLst>
          </p:nvPr>
        </p:nvGraphicFramePr>
        <p:xfrm>
          <a:off x="1286934" y="1948543"/>
          <a:ext cx="7847441"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925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4131E-9603-8D2C-0A05-EFBCBF5DE0D5}"/>
              </a:ext>
            </a:extLst>
          </p:cNvPr>
          <p:cNvSpPr>
            <a:spLocks noGrp="1"/>
          </p:cNvSpPr>
          <p:nvPr>
            <p:ph type="title"/>
          </p:nvPr>
        </p:nvSpPr>
        <p:spPr>
          <a:xfrm>
            <a:off x="5536734" y="609600"/>
            <a:ext cx="3737268" cy="1320800"/>
          </a:xfrm>
        </p:spPr>
        <p:txBody>
          <a:bodyPr>
            <a:noAutofit/>
          </a:bodyPr>
          <a:lstStyle/>
          <a:p>
            <a:pPr>
              <a:lnSpc>
                <a:spcPct val="90000"/>
              </a:lnSpc>
            </a:pPr>
            <a:r>
              <a:rPr lang="mi-NZ" sz="3200" dirty="0"/>
              <a:t>Pelvic health physiotherapy – postnatal</a:t>
            </a:r>
            <a:endParaRPr lang="en-US" sz="3200" dirty="0"/>
          </a:p>
        </p:txBody>
      </p:sp>
      <p:sp>
        <p:nvSpPr>
          <p:cNvPr id="8" name="Content Placeholder 7">
            <a:extLst>
              <a:ext uri="{FF2B5EF4-FFF2-40B4-BE49-F238E27FC236}">
                <a16:creationId xmlns:a16="http://schemas.microsoft.com/office/drawing/2014/main" id="{14F79464-7793-4576-E5CF-233F96FCD7FD}"/>
              </a:ext>
            </a:extLst>
          </p:cNvPr>
          <p:cNvSpPr>
            <a:spLocks noGrp="1"/>
          </p:cNvSpPr>
          <p:nvPr>
            <p:ph idx="1"/>
          </p:nvPr>
        </p:nvSpPr>
        <p:spPr>
          <a:xfrm>
            <a:off x="5209563" y="2160589"/>
            <a:ext cx="4064439" cy="3880773"/>
          </a:xfrm>
        </p:spPr>
        <p:txBody>
          <a:bodyPr>
            <a:normAutofit/>
          </a:bodyPr>
          <a:lstStyle/>
          <a:p>
            <a:endParaRPr lang="mi-NZ" sz="2400" dirty="0"/>
          </a:p>
          <a:p>
            <a:r>
              <a:rPr lang="mi-NZ" sz="2400" dirty="0"/>
              <a:t>Risk assessment</a:t>
            </a:r>
          </a:p>
          <a:p>
            <a:r>
              <a:rPr lang="mi-NZ" sz="2400" dirty="0"/>
              <a:t>Rehabilitation</a:t>
            </a:r>
          </a:p>
          <a:p>
            <a:r>
              <a:rPr lang="mi-NZ" sz="2400" dirty="0"/>
              <a:t>Help prevent longer term problems </a:t>
            </a:r>
          </a:p>
          <a:p>
            <a:endParaRPr lang="mi-NZ" dirty="0"/>
          </a:p>
          <a:p>
            <a:endParaRPr lang="mi-NZ" dirty="0"/>
          </a:p>
          <a:p>
            <a:endParaRPr lang="en-US" dirty="0"/>
          </a:p>
        </p:txBody>
      </p:sp>
      <p:pic>
        <p:nvPicPr>
          <p:cNvPr id="4" name="Content Placeholder 3" descr="A person holding a baby&#10;&#10;Description automatically generated">
            <a:extLst>
              <a:ext uri="{FF2B5EF4-FFF2-40B4-BE49-F238E27FC236}">
                <a16:creationId xmlns:a16="http://schemas.microsoft.com/office/drawing/2014/main" id="{17607940-1857-B20F-C1A1-8A94B22E060A}"/>
              </a:ext>
            </a:extLst>
          </p:cNvPr>
          <p:cNvPicPr>
            <a:picLocks noChangeAspect="1"/>
          </p:cNvPicPr>
          <p:nvPr/>
        </p:nvPicPr>
        <p:blipFill rotWithShape="1">
          <a:blip r:embed="rId2">
            <a:extLst>
              <a:ext uri="{28A0092B-C50C-407E-A947-70E740481C1C}">
                <a14:useLocalDpi xmlns:a14="http://schemas.microsoft.com/office/drawing/2010/main" val="0"/>
              </a:ext>
            </a:extLst>
          </a:blip>
          <a:srcRect r="21334"/>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extLst>
      <p:ext uri="{BB962C8B-B14F-4D97-AF65-F5344CB8AC3E}">
        <p14:creationId xmlns:p14="http://schemas.microsoft.com/office/powerpoint/2010/main" val="23097307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6BF98-D557-4D66-ABD2-9AEFF2456B26}"/>
              </a:ext>
            </a:extLst>
          </p:cNvPr>
          <p:cNvSpPr>
            <a:spLocks noGrp="1"/>
          </p:cNvSpPr>
          <p:nvPr>
            <p:ph type="title"/>
          </p:nvPr>
        </p:nvSpPr>
        <p:spPr>
          <a:xfrm>
            <a:off x="677334" y="609599"/>
            <a:ext cx="8596668" cy="603183"/>
          </a:xfrm>
        </p:spPr>
        <p:txBody>
          <a:bodyPr anchor="ctr">
            <a:normAutofit fontScale="90000"/>
          </a:bodyPr>
          <a:lstStyle/>
          <a:p>
            <a:r>
              <a:rPr lang="en-NZ" dirty="0">
                <a:solidFill>
                  <a:srgbClr val="EBEBEB"/>
                </a:solidFill>
              </a:rPr>
              <a:t>We can </a:t>
            </a:r>
            <a:r>
              <a:rPr lang="en-NZ" b="1" dirty="0">
                <a:solidFill>
                  <a:srgbClr val="EBEBEB"/>
                </a:solidFill>
              </a:rPr>
              <a:t>do</a:t>
            </a:r>
            <a:r>
              <a:rPr lang="en-NZ" dirty="0">
                <a:solidFill>
                  <a:srgbClr val="EBEBEB"/>
                </a:solidFill>
              </a:rPr>
              <a:t> more…..</a:t>
            </a:r>
            <a:endParaRPr lang="en-US" dirty="0">
              <a:solidFill>
                <a:srgbClr val="EBEBEB"/>
              </a:solidFill>
            </a:endParaRPr>
          </a:p>
        </p:txBody>
      </p:sp>
      <p:graphicFrame>
        <p:nvGraphicFramePr>
          <p:cNvPr id="5" name="Content Placeholder 2">
            <a:extLst>
              <a:ext uri="{FF2B5EF4-FFF2-40B4-BE49-F238E27FC236}">
                <a16:creationId xmlns:a16="http://schemas.microsoft.com/office/drawing/2014/main" id="{E10C835C-617A-49A9-93E3-DA1D19224F4C}"/>
              </a:ext>
            </a:extLst>
          </p:cNvPr>
          <p:cNvGraphicFramePr>
            <a:graphicFrameLocks noGrp="1"/>
          </p:cNvGraphicFramePr>
          <p:nvPr>
            <p:ph idx="4294967295"/>
            <p:extLst>
              <p:ext uri="{D42A27DB-BD31-4B8C-83A1-F6EECF244321}">
                <p14:modId xmlns:p14="http://schemas.microsoft.com/office/powerpoint/2010/main" val="3888092896"/>
              </p:ext>
            </p:extLst>
          </p:nvPr>
        </p:nvGraphicFramePr>
        <p:xfrm>
          <a:off x="1866684" y="2018899"/>
          <a:ext cx="6494462"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9680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E4EEF-9069-DDBE-6719-08A89501CD8E}"/>
              </a:ext>
            </a:extLst>
          </p:cNvPr>
          <p:cNvSpPr>
            <a:spLocks noGrp="1"/>
          </p:cNvSpPr>
          <p:nvPr>
            <p:ph type="title"/>
          </p:nvPr>
        </p:nvSpPr>
        <p:spPr/>
        <p:txBody>
          <a:bodyPr/>
          <a:lstStyle/>
          <a:p>
            <a:r>
              <a:rPr lang="en-NZ" dirty="0"/>
              <a:t>Thank </a:t>
            </a:r>
            <a:r>
              <a:rPr lang="en-NZ"/>
              <a:t>you- Questions??</a:t>
            </a:r>
            <a:endParaRPr lang="en-NZ" dirty="0"/>
          </a:p>
        </p:txBody>
      </p:sp>
      <p:sp>
        <p:nvSpPr>
          <p:cNvPr id="3" name="Content Placeholder 2">
            <a:extLst>
              <a:ext uri="{FF2B5EF4-FFF2-40B4-BE49-F238E27FC236}">
                <a16:creationId xmlns:a16="http://schemas.microsoft.com/office/drawing/2014/main" id="{78D925DA-FA5F-AD06-C670-007581037ED3}"/>
              </a:ext>
            </a:extLst>
          </p:cNvPr>
          <p:cNvSpPr>
            <a:spLocks noGrp="1"/>
          </p:cNvSpPr>
          <p:nvPr>
            <p:ph idx="1"/>
          </p:nvPr>
        </p:nvSpPr>
        <p:spPr/>
        <p:txBody>
          <a:bodyPr/>
          <a:lstStyle/>
          <a:p>
            <a:r>
              <a:rPr lang="en-NZ" dirty="0"/>
              <a:t>References on request</a:t>
            </a:r>
          </a:p>
        </p:txBody>
      </p:sp>
    </p:spTree>
    <p:extLst>
      <p:ext uri="{BB962C8B-B14F-4D97-AF65-F5344CB8AC3E}">
        <p14:creationId xmlns:p14="http://schemas.microsoft.com/office/powerpoint/2010/main" val="2411483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a:extLst>
              <a:ext uri="{FF2B5EF4-FFF2-40B4-BE49-F238E27FC236}">
                <a16:creationId xmlns:a16="http://schemas.microsoft.com/office/drawing/2014/main" id="{17A0915F-CFC1-3B4D-C307-FA727C38F6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3061" y="1468489"/>
            <a:ext cx="6371925" cy="5260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4" name="Rectangle 6">
            <a:extLst>
              <a:ext uri="{FF2B5EF4-FFF2-40B4-BE49-F238E27FC236}">
                <a16:creationId xmlns:a16="http://schemas.microsoft.com/office/drawing/2014/main" id="{100F0A6F-E7A6-5823-811F-0154F062C979}"/>
              </a:ext>
            </a:extLst>
          </p:cNvPr>
          <p:cNvSpPr>
            <a:spLocks noChangeArrowheads="1"/>
          </p:cNvSpPr>
          <p:nvPr/>
        </p:nvSpPr>
        <p:spPr bwMode="auto">
          <a:xfrm>
            <a:off x="1703388" y="2420938"/>
            <a:ext cx="31686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600" dirty="0">
                <a:latin typeface="Arial" panose="020B0604020202020204" pitchFamily="34" charset="0"/>
              </a:rPr>
              <a:t>. </a:t>
            </a:r>
          </a:p>
        </p:txBody>
      </p:sp>
      <p:sp>
        <p:nvSpPr>
          <p:cNvPr id="2" name="Title 1">
            <a:extLst>
              <a:ext uri="{FF2B5EF4-FFF2-40B4-BE49-F238E27FC236}">
                <a16:creationId xmlns:a16="http://schemas.microsoft.com/office/drawing/2014/main" id="{047BAB56-FA65-DD50-6EAC-CEAD40C7D7F3}"/>
              </a:ext>
            </a:extLst>
          </p:cNvPr>
          <p:cNvSpPr>
            <a:spLocks noGrp="1"/>
          </p:cNvSpPr>
          <p:nvPr>
            <p:ph type="title"/>
          </p:nvPr>
        </p:nvSpPr>
        <p:spPr>
          <a:xfrm>
            <a:off x="2233060" y="336884"/>
            <a:ext cx="6371925" cy="952901"/>
          </a:xfrm>
        </p:spPr>
        <p:txBody>
          <a:bodyPr>
            <a:normAutofit fontScale="90000"/>
          </a:bodyPr>
          <a:lstStyle/>
          <a:p>
            <a:r>
              <a:rPr lang="en-US" dirty="0"/>
              <a:t>Obstetrics 101 the 3 “Ps”</a:t>
            </a:r>
            <a:br>
              <a:rPr lang="en-US" dirty="0"/>
            </a:br>
            <a:r>
              <a:rPr lang="en-US" dirty="0"/>
              <a:t>P</a:t>
            </a:r>
            <a:r>
              <a:rPr lang="en-NZ" dirty="0" err="1"/>
              <a:t>owers</a:t>
            </a:r>
            <a:r>
              <a:rPr lang="en-NZ" dirty="0"/>
              <a:t>, Passengers, Passages</a:t>
            </a:r>
          </a:p>
        </p:txBody>
      </p:sp>
      <p:sp>
        <p:nvSpPr>
          <p:cNvPr id="3" name="Content Placeholder 2">
            <a:extLst>
              <a:ext uri="{FF2B5EF4-FFF2-40B4-BE49-F238E27FC236}">
                <a16:creationId xmlns:a16="http://schemas.microsoft.com/office/drawing/2014/main" id="{8BE35B21-B691-3DFB-8941-073352C517D4}"/>
              </a:ext>
            </a:extLst>
          </p:cNvPr>
          <p:cNvSpPr>
            <a:spLocks noGrp="1"/>
          </p:cNvSpPr>
          <p:nvPr>
            <p:ph idx="1"/>
          </p:nvPr>
        </p:nvSpPr>
        <p:spPr/>
        <p:txBody>
          <a:bodyPr/>
          <a:lstStyle/>
          <a:p>
            <a:endParaRPr lang="en-NZ"/>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CF18-1D7E-4ED4-90AB-63544226F74D}"/>
              </a:ext>
            </a:extLst>
          </p:cNvPr>
          <p:cNvSpPr>
            <a:spLocks noGrp="1"/>
          </p:cNvSpPr>
          <p:nvPr>
            <p:ph type="title"/>
          </p:nvPr>
        </p:nvSpPr>
        <p:spPr>
          <a:xfrm>
            <a:off x="633177" y="635267"/>
            <a:ext cx="5748372" cy="1058779"/>
          </a:xfrm>
        </p:spPr>
        <p:txBody>
          <a:bodyPr anchor="b">
            <a:noAutofit/>
          </a:bodyPr>
          <a:lstStyle/>
          <a:p>
            <a:pPr>
              <a:lnSpc>
                <a:spcPct val="90000"/>
              </a:lnSpc>
            </a:pPr>
            <a:r>
              <a:rPr lang="en-NZ" sz="3800" dirty="0"/>
              <a:t>Perineal tears-”minor”</a:t>
            </a:r>
            <a:br>
              <a:rPr lang="en-NZ" sz="3800" dirty="0"/>
            </a:br>
            <a:endParaRPr lang="en-US" sz="3800" dirty="0"/>
          </a:p>
        </p:txBody>
      </p:sp>
      <p:sp>
        <p:nvSpPr>
          <p:cNvPr id="3" name="Content Placeholder 2">
            <a:extLst>
              <a:ext uri="{FF2B5EF4-FFF2-40B4-BE49-F238E27FC236}">
                <a16:creationId xmlns:a16="http://schemas.microsoft.com/office/drawing/2014/main" id="{658818FC-B3FD-47AC-8F51-256C24A3BACC}"/>
              </a:ext>
            </a:extLst>
          </p:cNvPr>
          <p:cNvSpPr>
            <a:spLocks noGrp="1"/>
          </p:cNvSpPr>
          <p:nvPr>
            <p:ph idx="1"/>
          </p:nvPr>
        </p:nvSpPr>
        <p:spPr>
          <a:xfrm>
            <a:off x="115503" y="2088682"/>
            <a:ext cx="3416969" cy="2810577"/>
          </a:xfrm>
        </p:spPr>
        <p:txBody>
          <a:bodyPr>
            <a:normAutofit/>
          </a:bodyPr>
          <a:lstStyle/>
          <a:p>
            <a:r>
              <a:rPr lang="en-NZ" dirty="0"/>
              <a:t>8</a:t>
            </a:r>
            <a:r>
              <a:rPr lang="en-NZ" sz="1800" dirty="0"/>
              <a:t>0% women some tearing  (RCOG, 2021)</a:t>
            </a:r>
          </a:p>
          <a:p>
            <a:r>
              <a:rPr lang="en-NZ" sz="1800" dirty="0"/>
              <a:t>1st degree </a:t>
            </a:r>
          </a:p>
          <a:p>
            <a:pPr lvl="1"/>
            <a:r>
              <a:rPr lang="en-NZ" sz="1800" dirty="0"/>
              <a:t>skin </a:t>
            </a:r>
          </a:p>
          <a:p>
            <a:r>
              <a:rPr lang="en-NZ" sz="1800" dirty="0"/>
              <a:t>2nd degree</a:t>
            </a:r>
          </a:p>
          <a:p>
            <a:pPr lvl="1"/>
            <a:r>
              <a:rPr lang="en-NZ" sz="1800" dirty="0"/>
              <a:t>Skin, superficial PFMs</a:t>
            </a:r>
          </a:p>
          <a:p>
            <a:pPr marL="457063" lvl="1" indent="0">
              <a:buNone/>
            </a:pPr>
            <a:endParaRPr lang="en-NZ" sz="1800" dirty="0"/>
          </a:p>
          <a:p>
            <a:pPr lvl="1"/>
            <a:endParaRPr lang="en-US" sz="1400" dirty="0"/>
          </a:p>
        </p:txBody>
      </p:sp>
      <p:pic>
        <p:nvPicPr>
          <p:cNvPr id="6" name="Picture 5" descr="Diagram&#10;&#10;Description automatically generated">
            <a:extLst>
              <a:ext uri="{FF2B5EF4-FFF2-40B4-BE49-F238E27FC236}">
                <a16:creationId xmlns:a16="http://schemas.microsoft.com/office/drawing/2014/main" id="{78EEDF2D-4A30-4762-9C95-10BB2B65F5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6497" y="1970162"/>
            <a:ext cx="6153777" cy="2686668"/>
          </a:xfrm>
          <a:prstGeom prst="rect">
            <a:avLst/>
          </a:prstGeom>
          <a:effectLst/>
        </p:spPr>
      </p:pic>
    </p:spTree>
    <p:extLst>
      <p:ext uri="{BB962C8B-B14F-4D97-AF65-F5344CB8AC3E}">
        <p14:creationId xmlns:p14="http://schemas.microsoft.com/office/powerpoint/2010/main" val="86042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CF18-1D7E-4ED4-90AB-63544226F74D}"/>
              </a:ext>
            </a:extLst>
          </p:cNvPr>
          <p:cNvSpPr>
            <a:spLocks noGrp="1"/>
          </p:cNvSpPr>
          <p:nvPr>
            <p:ph type="title"/>
          </p:nvPr>
        </p:nvSpPr>
        <p:spPr>
          <a:xfrm>
            <a:off x="650350" y="629267"/>
            <a:ext cx="7348244" cy="1275733"/>
          </a:xfrm>
        </p:spPr>
        <p:txBody>
          <a:bodyPr>
            <a:normAutofit fontScale="90000"/>
          </a:bodyPr>
          <a:lstStyle/>
          <a:p>
            <a:r>
              <a:rPr lang="en-NZ" dirty="0"/>
              <a:t>Perineal tears –”Major” OASI injury  </a:t>
            </a:r>
            <a:br>
              <a:rPr lang="en-NZ" dirty="0"/>
            </a:br>
            <a:endParaRPr lang="en-US" dirty="0"/>
          </a:p>
        </p:txBody>
      </p:sp>
      <p:sp>
        <p:nvSpPr>
          <p:cNvPr id="3" name="Content Placeholder 2">
            <a:extLst>
              <a:ext uri="{FF2B5EF4-FFF2-40B4-BE49-F238E27FC236}">
                <a16:creationId xmlns:a16="http://schemas.microsoft.com/office/drawing/2014/main" id="{658818FC-B3FD-47AC-8F51-256C24A3BACC}"/>
              </a:ext>
            </a:extLst>
          </p:cNvPr>
          <p:cNvSpPr>
            <a:spLocks noGrp="1"/>
          </p:cNvSpPr>
          <p:nvPr>
            <p:ph idx="1"/>
          </p:nvPr>
        </p:nvSpPr>
        <p:spPr>
          <a:xfrm>
            <a:off x="188338" y="1767842"/>
            <a:ext cx="4165423" cy="4090219"/>
          </a:xfrm>
        </p:spPr>
        <p:txBody>
          <a:bodyPr>
            <a:normAutofit/>
          </a:bodyPr>
          <a:lstStyle/>
          <a:p>
            <a:r>
              <a:rPr lang="en-NZ" dirty="0"/>
              <a:t>3</a:t>
            </a:r>
            <a:r>
              <a:rPr lang="en-NZ" baseline="30000" dirty="0"/>
              <a:t>rd</a:t>
            </a:r>
            <a:r>
              <a:rPr lang="en-NZ" dirty="0"/>
              <a:t> degree (OASI)</a:t>
            </a:r>
          </a:p>
          <a:p>
            <a:pPr lvl="1"/>
            <a:r>
              <a:rPr lang="en-NZ" dirty="0"/>
              <a:t>Skin, superficial muscles and External anal sphincter </a:t>
            </a:r>
          </a:p>
          <a:p>
            <a:r>
              <a:rPr lang="en-NZ" dirty="0"/>
              <a:t>4</a:t>
            </a:r>
            <a:r>
              <a:rPr lang="en-NZ" baseline="30000" dirty="0"/>
              <a:t>th</a:t>
            </a:r>
            <a:r>
              <a:rPr lang="en-NZ" dirty="0"/>
              <a:t> degree (OASI)</a:t>
            </a:r>
          </a:p>
          <a:p>
            <a:pPr lvl="1"/>
            <a:r>
              <a:rPr lang="en-NZ" dirty="0"/>
              <a:t>as above and Internal anal </a:t>
            </a:r>
            <a:r>
              <a:rPr lang="en-NZ" dirty="0" err="1"/>
              <a:t>sphincter,anal</a:t>
            </a:r>
            <a:r>
              <a:rPr lang="en-NZ" dirty="0"/>
              <a:t> mucosa</a:t>
            </a:r>
          </a:p>
          <a:p>
            <a:pPr marL="457063" lvl="1" indent="0">
              <a:buNone/>
            </a:pPr>
            <a:endParaRPr lang="en-NZ" dirty="0">
              <a:solidFill>
                <a:schemeClr val="accent1"/>
              </a:solidFill>
            </a:endParaRPr>
          </a:p>
          <a:p>
            <a:pPr marL="457063" lvl="1" indent="0">
              <a:buNone/>
            </a:pPr>
            <a:r>
              <a:rPr lang="en-NZ" dirty="0">
                <a:solidFill>
                  <a:schemeClr val="accent1"/>
                </a:solidFill>
              </a:rPr>
              <a:t>OASI up to 10 % vaginal deliveries</a:t>
            </a:r>
          </a:p>
          <a:p>
            <a:pPr marL="457063" lvl="1" indent="0">
              <a:buNone/>
            </a:pPr>
            <a:r>
              <a:rPr lang="en-NZ" dirty="0">
                <a:solidFill>
                  <a:schemeClr val="accent1"/>
                </a:solidFill>
              </a:rPr>
              <a:t>(</a:t>
            </a:r>
            <a:r>
              <a:rPr lang="en-NZ" dirty="0" err="1">
                <a:solidFill>
                  <a:schemeClr val="accent1"/>
                </a:solidFill>
              </a:rPr>
              <a:t>Abdelhakim</a:t>
            </a:r>
            <a:r>
              <a:rPr lang="en-NZ" dirty="0">
                <a:solidFill>
                  <a:schemeClr val="accent1"/>
                </a:solidFill>
              </a:rPr>
              <a:t> et al 2020 – Systematic review)</a:t>
            </a:r>
          </a:p>
          <a:p>
            <a:pPr marL="457063" lvl="1" indent="0">
              <a:buNone/>
            </a:pPr>
            <a:endParaRPr lang="en-NZ" dirty="0">
              <a:solidFill>
                <a:schemeClr val="accent1"/>
              </a:solidFill>
            </a:endParaRPr>
          </a:p>
          <a:p>
            <a:pPr lvl="1"/>
            <a:endParaRPr lang="en-US" dirty="0"/>
          </a:p>
        </p:txBody>
      </p:sp>
      <p:pic>
        <p:nvPicPr>
          <p:cNvPr id="6" name="Picture 5" descr="Diagram&#10;&#10;Description automatically generated">
            <a:extLst>
              <a:ext uri="{FF2B5EF4-FFF2-40B4-BE49-F238E27FC236}">
                <a16:creationId xmlns:a16="http://schemas.microsoft.com/office/drawing/2014/main" id="{53CCEFD9-CA37-4E25-87E6-CA62466747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2749" y="1988571"/>
            <a:ext cx="5457525" cy="2667000"/>
          </a:xfrm>
          <a:prstGeom prst="rect">
            <a:avLst/>
          </a:prstGeom>
        </p:spPr>
      </p:pic>
    </p:spTree>
    <p:extLst>
      <p:ext uri="{BB962C8B-B14F-4D97-AF65-F5344CB8AC3E}">
        <p14:creationId xmlns:p14="http://schemas.microsoft.com/office/powerpoint/2010/main" val="234750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CF9F6-681B-693C-F4F2-694A3DF5E355}"/>
              </a:ext>
            </a:extLst>
          </p:cNvPr>
          <p:cNvSpPr>
            <a:spLocks noGrp="1"/>
          </p:cNvSpPr>
          <p:nvPr>
            <p:ph type="title"/>
          </p:nvPr>
        </p:nvSpPr>
        <p:spPr/>
        <p:txBody>
          <a:bodyPr/>
          <a:lstStyle/>
          <a:p>
            <a:r>
              <a:rPr lang="en-NZ" dirty="0"/>
              <a:t>Obstetric anal sphincter injuries (OASI)</a:t>
            </a:r>
          </a:p>
        </p:txBody>
      </p:sp>
      <p:pic>
        <p:nvPicPr>
          <p:cNvPr id="5" name="Content Placeholder 4">
            <a:extLst>
              <a:ext uri="{FF2B5EF4-FFF2-40B4-BE49-F238E27FC236}">
                <a16:creationId xmlns:a16="http://schemas.microsoft.com/office/drawing/2014/main" id="{DBEAEBC2-F19D-E82C-007D-F0AFF6A86F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8211" y="1742174"/>
            <a:ext cx="3724976" cy="4506226"/>
          </a:xfrm>
        </p:spPr>
      </p:pic>
    </p:spTree>
    <p:extLst>
      <p:ext uri="{BB962C8B-B14F-4D97-AF65-F5344CB8AC3E}">
        <p14:creationId xmlns:p14="http://schemas.microsoft.com/office/powerpoint/2010/main" val="58149586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529</TotalTime>
  <Words>2395</Words>
  <Application>Microsoft Office PowerPoint</Application>
  <PresentationFormat>Widescreen</PresentationFormat>
  <Paragraphs>319</Paragraphs>
  <Slides>59</Slides>
  <Notes>5</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59</vt:i4>
      </vt:variant>
    </vt:vector>
  </HeadingPairs>
  <TitlesOfParts>
    <vt:vector size="72" baseType="lpstr">
      <vt:lpstr>Arial</vt:lpstr>
      <vt:lpstr>BlinkMacSystemFont</vt:lpstr>
      <vt:lpstr>Calibri</vt:lpstr>
      <vt:lpstr>Cambria</vt:lpstr>
      <vt:lpstr>Merriweather</vt:lpstr>
      <vt:lpstr>Open Sans</vt:lpstr>
      <vt:lpstr>Roboto</vt:lpstr>
      <vt:lpstr>Roboto Slab</vt:lpstr>
      <vt:lpstr>Times New Roman</vt:lpstr>
      <vt:lpstr>Trebuchet MS</vt:lpstr>
      <vt:lpstr>Wingdings</vt:lpstr>
      <vt:lpstr>Wingdings 3</vt:lpstr>
      <vt:lpstr>Facet</vt:lpstr>
      <vt:lpstr>Maternal birth injury prevention workshop ACC futures- Wellington 2022</vt:lpstr>
      <vt:lpstr>Plan for workshop</vt:lpstr>
      <vt:lpstr>PowerPoint Presentation</vt:lpstr>
      <vt:lpstr>Urogynaecology- the downstream effects of childbirth</vt:lpstr>
      <vt:lpstr>PowerPoint Presentation</vt:lpstr>
      <vt:lpstr>Obstetrics 101 the 3 “Ps” Powers, Passengers, Passages</vt:lpstr>
      <vt:lpstr>Perineal tears-”minor” </vt:lpstr>
      <vt:lpstr>Perineal tears –”Major” OASI injury   </vt:lpstr>
      <vt:lpstr>Obstetric anal sphincter injuries (OASI)</vt:lpstr>
      <vt:lpstr>Consequences of OASI</vt:lpstr>
      <vt:lpstr>PowerPoint Presentation</vt:lpstr>
      <vt:lpstr>PowerPoint Presentation</vt:lpstr>
      <vt:lpstr>For the staff….</vt:lpstr>
      <vt:lpstr>2009-2020 NZ maternity clinical indicator trends</vt:lpstr>
      <vt:lpstr>Levator avulsion</vt:lpstr>
      <vt:lpstr>LA rates vs mode of delivery-Levator ani avulsion-a systematic evidence review (LASER)BJOG 2021 Rusavy z, et al</vt:lpstr>
      <vt:lpstr>Important to diagnose</vt:lpstr>
      <vt:lpstr>PROLAPSE</vt:lpstr>
      <vt:lpstr>PowerPoint Presentation</vt:lpstr>
      <vt:lpstr> The Emotional Burden of Pelvic Organ Prolapse in Women Seeking Treatment: A Qualitative Study. Ghetti C, Skoczylas LC Female Pelvic Med Reconstr Surg. 2015 Nov-Dec;21(6):332-8</vt:lpstr>
      <vt:lpstr>ACC changes</vt:lpstr>
      <vt:lpstr>3 types of claim</vt:lpstr>
      <vt:lpstr>Primary injuries-to be lodged within 1 year of injury Will be automatically processed through ACC</vt:lpstr>
      <vt:lpstr>Primary injuries- 3 groups</vt:lpstr>
      <vt:lpstr>Primary injuries</vt:lpstr>
      <vt:lpstr>Consequential injuries-may have other causes and will be considered by ACC</vt:lpstr>
      <vt:lpstr>PowerPoint Presentation</vt:lpstr>
      <vt:lpstr>Treatment injuries from the old model</vt:lpstr>
      <vt:lpstr>Prevention models</vt:lpstr>
      <vt:lpstr>PowerPoint Presentation</vt:lpstr>
      <vt:lpstr>2004 Norwegian board of health supervision investigated high rates of OASIS</vt:lpstr>
      <vt:lpstr>Norway:  Hals E et al. A multicenter interventional program o reduce the incidence of anal sphincter tears. Obstet Gynaecol oct 2010;116(4):901-908.</vt:lpstr>
      <vt:lpstr>Clinical intervention</vt:lpstr>
      <vt:lpstr>Results</vt:lpstr>
      <vt:lpstr>PowerPoint Presentation</vt:lpstr>
      <vt:lpstr>Birth parents are changing…</vt:lpstr>
      <vt:lpstr>Wwomen Our population is Wgetting Bitholder:</vt:lpstr>
      <vt:lpstr>Ethnicity:</vt:lpstr>
      <vt:lpstr>NZ practice changes over last 20 years…</vt:lpstr>
      <vt:lpstr>What is UK current practice? Trochez R et al. HOOPS. Int  Urogynaecol J (2011) 22:1279-1285.</vt:lpstr>
      <vt:lpstr>Midwifery management of second-degree perineal tears in New Zealand: A cross-sectional survey of practice Robin S Cronin 1, Minglan Li 2,  Birth 2018 Oct;31(5):422-429 </vt:lpstr>
      <vt:lpstr>RANZCOG guideline on instrumental birth 2020</vt:lpstr>
      <vt:lpstr>OASI Care Bundle (UK)</vt:lpstr>
      <vt:lpstr>PowerPoint Presentation</vt:lpstr>
      <vt:lpstr>Australia  ‘Please Squeeze’: A novel approach to perineal guarding at the time of delivery reduced rates of obstetric anal sphincter injury in an Australian tertiary hospital Elizabeth Luxford,Lucy Bates,Jennifer King  05 June 2020 ANZJOG     </vt:lpstr>
      <vt:lpstr>Risk reducing strategies</vt:lpstr>
      <vt:lpstr>UR-CHOICE: can we provide mothers-to-be with information about the risk of future pelvic floor dysfunction? Int Urogynaecol J 2014 Don Wilson 1, James Dornan, et al </vt:lpstr>
      <vt:lpstr>Some NZ figures (MOH)</vt:lpstr>
      <vt:lpstr>OASIS workshops since 2003 </vt:lpstr>
      <vt:lpstr>Education</vt:lpstr>
      <vt:lpstr>What are we waiting for!</vt:lpstr>
      <vt:lpstr>APHERM advisory group </vt:lpstr>
      <vt:lpstr>APHERM </vt:lpstr>
      <vt:lpstr>Pregnancy Guidebook - Continence New Zealand</vt:lpstr>
      <vt:lpstr>Considerations:</vt:lpstr>
      <vt:lpstr>Pelvic health physiotherapy – antenatal</vt:lpstr>
      <vt:lpstr>Pelvic health physiotherapy – postnatal</vt:lpstr>
      <vt:lpstr>We can do more…..</vt:lpstr>
      <vt:lpstr>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Maternal injury prevention</dc:title>
  <dc:creator>Jackie Smalldridge</dc:creator>
  <cp:lastModifiedBy>Quinn Vugler</cp:lastModifiedBy>
  <cp:revision>3</cp:revision>
  <dcterms:created xsi:type="dcterms:W3CDTF">2022-10-17T21:14:03Z</dcterms:created>
  <dcterms:modified xsi:type="dcterms:W3CDTF">2022-11-29T02:17:06Z</dcterms:modified>
</cp:coreProperties>
</file>