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Lst>
  <p:notesMasterIdLst>
    <p:notesMasterId r:id="rId21"/>
  </p:notesMasterIdLst>
  <p:sldIdLst>
    <p:sldId id="305" r:id="rId3"/>
    <p:sldId id="269" r:id="rId4"/>
    <p:sldId id="306" r:id="rId5"/>
    <p:sldId id="256" r:id="rId6"/>
    <p:sldId id="257" r:id="rId7"/>
    <p:sldId id="259" r:id="rId8"/>
    <p:sldId id="294" r:id="rId9"/>
    <p:sldId id="298" r:id="rId10"/>
    <p:sldId id="261" r:id="rId11"/>
    <p:sldId id="263" r:id="rId12"/>
    <p:sldId id="282" r:id="rId13"/>
    <p:sldId id="300" r:id="rId14"/>
    <p:sldId id="295" r:id="rId15"/>
    <p:sldId id="304" r:id="rId16"/>
    <p:sldId id="264" r:id="rId17"/>
    <p:sldId id="301" r:id="rId18"/>
    <p:sldId id="303" r:id="rId19"/>
    <p:sldId id="30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4F19C5-C0F0-4AD9-A39F-67E0352D4493}" v="846" dt="2022-11-30T21:15:23.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1"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3D4B9-8898-4D83-A42C-32F6C3B70B8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NZ"/>
        </a:p>
      </dgm:t>
    </dgm:pt>
    <dgm:pt modelId="{A4CB63B8-C553-49AC-9B27-213AFFA0CE54}">
      <dgm:prSet phldrT="[Text]" custT="1"/>
      <dgm:spPr/>
      <dgm:t>
        <a:bodyPr/>
        <a:lstStyle/>
        <a:p>
          <a:pPr>
            <a:buFont typeface="Yu Mincho Demibold" panose="02020600000000000000" pitchFamily="18" charset="-128"/>
            <a:buChar char="»"/>
          </a:pPr>
          <a:r>
            <a:rPr lang="en-NZ" sz="1600" dirty="0"/>
            <a:t>Drug testing, specifically urine testing does not show if someone is impaired to do their job but past use of drugs – urine is the most common test used</a:t>
          </a:r>
        </a:p>
      </dgm:t>
    </dgm:pt>
    <dgm:pt modelId="{C59B1090-4982-4D5E-9F60-3BE7CE1F36E6}" type="parTrans" cxnId="{DD11E2B5-4582-4051-B85D-FC81B153E963}">
      <dgm:prSet/>
      <dgm:spPr/>
      <dgm:t>
        <a:bodyPr/>
        <a:lstStyle/>
        <a:p>
          <a:endParaRPr lang="en-NZ"/>
        </a:p>
      </dgm:t>
    </dgm:pt>
    <dgm:pt modelId="{B312399B-6948-43ED-B50F-D8986CF02CF2}" type="sibTrans" cxnId="{DD11E2B5-4582-4051-B85D-FC81B153E963}">
      <dgm:prSet/>
      <dgm:spPr/>
      <dgm:t>
        <a:bodyPr/>
        <a:lstStyle/>
        <a:p>
          <a:endParaRPr lang="en-NZ"/>
        </a:p>
      </dgm:t>
    </dgm:pt>
    <dgm:pt modelId="{B4981D6B-6886-44C1-8E31-1F9D5B66AA63}">
      <dgm:prSet phldrT="[Text]" custT="1"/>
      <dgm:spPr/>
      <dgm:t>
        <a:bodyPr/>
        <a:lstStyle/>
        <a:p>
          <a:pPr>
            <a:buFont typeface="Yu Mincho Demibold" panose="02020600000000000000" pitchFamily="18" charset="-128"/>
            <a:buChar char="»"/>
          </a:pPr>
          <a:r>
            <a:rPr lang="en-NZ" sz="1600" dirty="0"/>
            <a:t>Drug testing impinges on employees freedom’s outside of working hours – court judges can even acknowledge this </a:t>
          </a:r>
        </a:p>
      </dgm:t>
    </dgm:pt>
    <dgm:pt modelId="{8DFD5F96-144A-4B2F-B6C8-24FA719DCA98}" type="parTrans" cxnId="{EE6362CA-DE8F-45AF-9B91-A7DA6EFA7F8D}">
      <dgm:prSet/>
      <dgm:spPr/>
      <dgm:t>
        <a:bodyPr/>
        <a:lstStyle/>
        <a:p>
          <a:endParaRPr lang="en-NZ"/>
        </a:p>
      </dgm:t>
    </dgm:pt>
    <dgm:pt modelId="{565F3D8C-ADC7-4B6B-ABFF-53DED3652D3A}" type="sibTrans" cxnId="{EE6362CA-DE8F-45AF-9B91-A7DA6EFA7F8D}">
      <dgm:prSet/>
      <dgm:spPr/>
      <dgm:t>
        <a:bodyPr/>
        <a:lstStyle/>
        <a:p>
          <a:endParaRPr lang="en-NZ"/>
        </a:p>
      </dgm:t>
    </dgm:pt>
    <dgm:pt modelId="{AC069EDA-902B-44F3-AB13-D0DF59412999}">
      <dgm:prSet phldrT="[Text]" custT="1"/>
      <dgm:spPr>
        <a:solidFill>
          <a:srgbClr val="92D050"/>
        </a:solidFill>
      </dgm:spPr>
      <dgm:t>
        <a:bodyPr/>
        <a:lstStyle/>
        <a:p>
          <a:pPr>
            <a:buFont typeface="Yu Mincho Demibold" panose="02020600000000000000" pitchFamily="18" charset="-128"/>
            <a:buChar char="»"/>
          </a:pPr>
          <a:r>
            <a:rPr lang="en-NZ" sz="1600" dirty="0"/>
            <a:t>Drug testing can be a barrier to gaining employment and keeping employment </a:t>
          </a:r>
        </a:p>
      </dgm:t>
    </dgm:pt>
    <dgm:pt modelId="{BCC7EB98-E09D-4A17-AC44-83085B945AD1}" type="parTrans" cxnId="{DF5C8150-3632-4CCD-A519-2286FF49884C}">
      <dgm:prSet/>
      <dgm:spPr/>
      <dgm:t>
        <a:bodyPr/>
        <a:lstStyle/>
        <a:p>
          <a:endParaRPr lang="en-NZ"/>
        </a:p>
      </dgm:t>
    </dgm:pt>
    <dgm:pt modelId="{2D77AF93-2C49-4876-AAAF-98B76C246C26}" type="sibTrans" cxnId="{DF5C8150-3632-4CCD-A519-2286FF49884C}">
      <dgm:prSet/>
      <dgm:spPr/>
      <dgm:t>
        <a:bodyPr/>
        <a:lstStyle/>
        <a:p>
          <a:endParaRPr lang="en-NZ"/>
        </a:p>
      </dgm:t>
    </dgm:pt>
    <dgm:pt modelId="{7207357A-7977-4597-8894-D9FE436ECAB6}">
      <dgm:prSet phldrT="[Text]" custT="1"/>
      <dgm:spPr/>
      <dgm:t>
        <a:bodyPr/>
        <a:lstStyle/>
        <a:p>
          <a:pPr>
            <a:buFont typeface="Yu Mincho Demibold" panose="02020600000000000000" pitchFamily="18" charset="-128"/>
            <a:buChar char="»"/>
          </a:pPr>
          <a:r>
            <a:rPr lang="en-NZ" sz="1600" dirty="0"/>
            <a:t>Drug testing can contribute towards structural racism </a:t>
          </a:r>
          <a:endParaRPr lang="en-NZ" sz="1000" dirty="0"/>
        </a:p>
      </dgm:t>
    </dgm:pt>
    <dgm:pt modelId="{D0260371-E61D-4F78-8E80-DD99CF867DD7}" type="parTrans" cxnId="{B9155B07-A86E-4480-9EB1-337E3D230C5E}">
      <dgm:prSet/>
      <dgm:spPr/>
      <dgm:t>
        <a:bodyPr/>
        <a:lstStyle/>
        <a:p>
          <a:endParaRPr lang="en-NZ"/>
        </a:p>
      </dgm:t>
    </dgm:pt>
    <dgm:pt modelId="{780ABEBD-F7D2-4081-A3E2-C0B28F8D05C7}" type="sibTrans" cxnId="{B9155B07-A86E-4480-9EB1-337E3D230C5E}">
      <dgm:prSet/>
      <dgm:spPr/>
      <dgm:t>
        <a:bodyPr/>
        <a:lstStyle/>
        <a:p>
          <a:endParaRPr lang="en-NZ"/>
        </a:p>
      </dgm:t>
    </dgm:pt>
    <dgm:pt modelId="{0A208C23-DD0F-4D78-BCBC-CB430062C430}" type="pres">
      <dgm:prSet presAssocID="{1F53D4B9-8898-4D83-A42C-32F6C3B70B89}" presName="diagram" presStyleCnt="0">
        <dgm:presLayoutVars>
          <dgm:dir/>
          <dgm:resizeHandles val="exact"/>
        </dgm:presLayoutVars>
      </dgm:prSet>
      <dgm:spPr/>
    </dgm:pt>
    <dgm:pt modelId="{3CDD459D-F7E9-4585-80BF-591D4B2179E3}" type="pres">
      <dgm:prSet presAssocID="{A4CB63B8-C553-49AC-9B27-213AFFA0CE54}" presName="node" presStyleLbl="node1" presStyleIdx="0" presStyleCnt="4">
        <dgm:presLayoutVars>
          <dgm:bulletEnabled val="1"/>
        </dgm:presLayoutVars>
      </dgm:prSet>
      <dgm:spPr/>
    </dgm:pt>
    <dgm:pt modelId="{D35785ED-ED82-4B9B-9B89-8C750FDBE67B}" type="pres">
      <dgm:prSet presAssocID="{B312399B-6948-43ED-B50F-D8986CF02CF2}" presName="sibTrans" presStyleCnt="0"/>
      <dgm:spPr/>
    </dgm:pt>
    <dgm:pt modelId="{9701CA8A-A370-4877-A5D7-6FC110E9D09B}" type="pres">
      <dgm:prSet presAssocID="{B4981D6B-6886-44C1-8E31-1F9D5B66AA63}" presName="node" presStyleLbl="node1" presStyleIdx="1" presStyleCnt="4">
        <dgm:presLayoutVars>
          <dgm:bulletEnabled val="1"/>
        </dgm:presLayoutVars>
      </dgm:prSet>
      <dgm:spPr/>
    </dgm:pt>
    <dgm:pt modelId="{2609D7D9-84E4-4368-A1CB-0BAAEBA242A5}" type="pres">
      <dgm:prSet presAssocID="{565F3D8C-ADC7-4B6B-ABFF-53DED3652D3A}" presName="sibTrans" presStyleCnt="0"/>
      <dgm:spPr/>
    </dgm:pt>
    <dgm:pt modelId="{B218937B-372C-4A18-9C36-C885D757ED10}" type="pres">
      <dgm:prSet presAssocID="{AC069EDA-902B-44F3-AB13-D0DF59412999}" presName="node" presStyleLbl="node1" presStyleIdx="2" presStyleCnt="4">
        <dgm:presLayoutVars>
          <dgm:bulletEnabled val="1"/>
        </dgm:presLayoutVars>
      </dgm:prSet>
      <dgm:spPr/>
    </dgm:pt>
    <dgm:pt modelId="{4DCE7BA9-C2DC-4169-9BF6-0BBCC2E98104}" type="pres">
      <dgm:prSet presAssocID="{2D77AF93-2C49-4876-AAAF-98B76C246C26}" presName="sibTrans" presStyleCnt="0"/>
      <dgm:spPr/>
    </dgm:pt>
    <dgm:pt modelId="{F395E74C-F2CD-476B-8A00-E40A26FA8148}" type="pres">
      <dgm:prSet presAssocID="{7207357A-7977-4597-8894-D9FE436ECAB6}" presName="node" presStyleLbl="node1" presStyleIdx="3" presStyleCnt="4">
        <dgm:presLayoutVars>
          <dgm:bulletEnabled val="1"/>
        </dgm:presLayoutVars>
      </dgm:prSet>
      <dgm:spPr/>
    </dgm:pt>
  </dgm:ptLst>
  <dgm:cxnLst>
    <dgm:cxn modelId="{B9155B07-A86E-4480-9EB1-337E3D230C5E}" srcId="{1F53D4B9-8898-4D83-A42C-32F6C3B70B89}" destId="{7207357A-7977-4597-8894-D9FE436ECAB6}" srcOrd="3" destOrd="0" parTransId="{D0260371-E61D-4F78-8E80-DD99CF867DD7}" sibTransId="{780ABEBD-F7D2-4081-A3E2-C0B28F8D05C7}"/>
    <dgm:cxn modelId="{3A9B2B1B-DAEE-4779-A517-25620D6C4A72}" type="presOf" srcId="{AC069EDA-902B-44F3-AB13-D0DF59412999}" destId="{B218937B-372C-4A18-9C36-C885D757ED10}" srcOrd="0" destOrd="0" presId="urn:microsoft.com/office/officeart/2005/8/layout/default"/>
    <dgm:cxn modelId="{D1917B1E-1088-4F69-94CB-9619D384277C}" type="presOf" srcId="{1F53D4B9-8898-4D83-A42C-32F6C3B70B89}" destId="{0A208C23-DD0F-4D78-BCBC-CB430062C430}" srcOrd="0" destOrd="0" presId="urn:microsoft.com/office/officeart/2005/8/layout/default"/>
    <dgm:cxn modelId="{71A12E28-FA8D-46ED-8F83-456342546C05}" type="presOf" srcId="{A4CB63B8-C553-49AC-9B27-213AFFA0CE54}" destId="{3CDD459D-F7E9-4585-80BF-591D4B2179E3}" srcOrd="0" destOrd="0" presId="urn:microsoft.com/office/officeart/2005/8/layout/default"/>
    <dgm:cxn modelId="{F79DBC42-C837-48EF-AC36-ADA49BCD460E}" type="presOf" srcId="{7207357A-7977-4597-8894-D9FE436ECAB6}" destId="{F395E74C-F2CD-476B-8A00-E40A26FA8148}" srcOrd="0" destOrd="0" presId="urn:microsoft.com/office/officeart/2005/8/layout/default"/>
    <dgm:cxn modelId="{DF5C8150-3632-4CCD-A519-2286FF49884C}" srcId="{1F53D4B9-8898-4D83-A42C-32F6C3B70B89}" destId="{AC069EDA-902B-44F3-AB13-D0DF59412999}" srcOrd="2" destOrd="0" parTransId="{BCC7EB98-E09D-4A17-AC44-83085B945AD1}" sibTransId="{2D77AF93-2C49-4876-AAAF-98B76C246C26}"/>
    <dgm:cxn modelId="{AEE22B9F-C253-4621-BD1D-512810E40A7D}" type="presOf" srcId="{B4981D6B-6886-44C1-8E31-1F9D5B66AA63}" destId="{9701CA8A-A370-4877-A5D7-6FC110E9D09B}" srcOrd="0" destOrd="0" presId="urn:microsoft.com/office/officeart/2005/8/layout/default"/>
    <dgm:cxn modelId="{DD11E2B5-4582-4051-B85D-FC81B153E963}" srcId="{1F53D4B9-8898-4D83-A42C-32F6C3B70B89}" destId="{A4CB63B8-C553-49AC-9B27-213AFFA0CE54}" srcOrd="0" destOrd="0" parTransId="{C59B1090-4982-4D5E-9F60-3BE7CE1F36E6}" sibTransId="{B312399B-6948-43ED-B50F-D8986CF02CF2}"/>
    <dgm:cxn modelId="{EE6362CA-DE8F-45AF-9B91-A7DA6EFA7F8D}" srcId="{1F53D4B9-8898-4D83-A42C-32F6C3B70B89}" destId="{B4981D6B-6886-44C1-8E31-1F9D5B66AA63}" srcOrd="1" destOrd="0" parTransId="{8DFD5F96-144A-4B2F-B6C8-24FA719DCA98}" sibTransId="{565F3D8C-ADC7-4B6B-ABFF-53DED3652D3A}"/>
    <dgm:cxn modelId="{2FC8F293-B572-48ED-B806-7EF25D7CF71D}" type="presParOf" srcId="{0A208C23-DD0F-4D78-BCBC-CB430062C430}" destId="{3CDD459D-F7E9-4585-80BF-591D4B2179E3}" srcOrd="0" destOrd="0" presId="urn:microsoft.com/office/officeart/2005/8/layout/default"/>
    <dgm:cxn modelId="{55D16FC2-02CB-45A6-A2DF-F27DFA3B20C0}" type="presParOf" srcId="{0A208C23-DD0F-4D78-BCBC-CB430062C430}" destId="{D35785ED-ED82-4B9B-9B89-8C750FDBE67B}" srcOrd="1" destOrd="0" presId="urn:microsoft.com/office/officeart/2005/8/layout/default"/>
    <dgm:cxn modelId="{E7A27209-4FA9-4D5C-B383-8DA775B1A59B}" type="presParOf" srcId="{0A208C23-DD0F-4D78-BCBC-CB430062C430}" destId="{9701CA8A-A370-4877-A5D7-6FC110E9D09B}" srcOrd="2" destOrd="0" presId="urn:microsoft.com/office/officeart/2005/8/layout/default"/>
    <dgm:cxn modelId="{2FCE5D84-AFDA-4B7C-AA09-29564C2EBD5F}" type="presParOf" srcId="{0A208C23-DD0F-4D78-BCBC-CB430062C430}" destId="{2609D7D9-84E4-4368-A1CB-0BAAEBA242A5}" srcOrd="3" destOrd="0" presId="urn:microsoft.com/office/officeart/2005/8/layout/default"/>
    <dgm:cxn modelId="{0AC57396-103B-4E5E-B32F-7785DC794002}" type="presParOf" srcId="{0A208C23-DD0F-4D78-BCBC-CB430062C430}" destId="{B218937B-372C-4A18-9C36-C885D757ED10}" srcOrd="4" destOrd="0" presId="urn:microsoft.com/office/officeart/2005/8/layout/default"/>
    <dgm:cxn modelId="{E9D83A40-0C46-4A23-B745-240509CE0C85}" type="presParOf" srcId="{0A208C23-DD0F-4D78-BCBC-CB430062C430}" destId="{4DCE7BA9-C2DC-4169-9BF6-0BBCC2E98104}" srcOrd="5" destOrd="0" presId="urn:microsoft.com/office/officeart/2005/8/layout/default"/>
    <dgm:cxn modelId="{0E725055-56E1-4C6D-A750-DD6FCB6EBB3F}" type="presParOf" srcId="{0A208C23-DD0F-4D78-BCBC-CB430062C430}" destId="{F395E74C-F2CD-476B-8A00-E40A26FA814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D459D-F7E9-4585-80BF-591D4B2179E3}">
      <dsp:nvSpPr>
        <dsp:cNvPr id="0" name=""/>
        <dsp:cNvSpPr/>
      </dsp:nvSpPr>
      <dsp:spPr>
        <a:xfrm>
          <a:off x="629" y="749385"/>
          <a:ext cx="2454660" cy="147279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Yu Mincho Demibold" panose="02020600000000000000" pitchFamily="18" charset="-128"/>
            <a:buNone/>
          </a:pPr>
          <a:r>
            <a:rPr lang="en-NZ" sz="1600" kern="1200" dirty="0"/>
            <a:t>Drug testing, specifically urine testing does not show if someone is impaired to do their job but past use of drugs – urine is the most common test used</a:t>
          </a:r>
        </a:p>
      </dsp:txBody>
      <dsp:txXfrm>
        <a:off x="629" y="749385"/>
        <a:ext cx="2454660" cy="1472796"/>
      </dsp:txXfrm>
    </dsp:sp>
    <dsp:sp modelId="{9701CA8A-A370-4877-A5D7-6FC110E9D09B}">
      <dsp:nvSpPr>
        <dsp:cNvPr id="0" name=""/>
        <dsp:cNvSpPr/>
      </dsp:nvSpPr>
      <dsp:spPr>
        <a:xfrm>
          <a:off x="2700756" y="749385"/>
          <a:ext cx="2454660" cy="147279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Yu Mincho Demibold" panose="02020600000000000000" pitchFamily="18" charset="-128"/>
            <a:buNone/>
          </a:pPr>
          <a:r>
            <a:rPr lang="en-NZ" sz="1600" kern="1200" dirty="0"/>
            <a:t>Drug testing impinges on employees freedom’s outside of working hours – court judges can even acknowledge this </a:t>
          </a:r>
        </a:p>
      </dsp:txBody>
      <dsp:txXfrm>
        <a:off x="2700756" y="749385"/>
        <a:ext cx="2454660" cy="1472796"/>
      </dsp:txXfrm>
    </dsp:sp>
    <dsp:sp modelId="{B218937B-372C-4A18-9C36-C885D757ED10}">
      <dsp:nvSpPr>
        <dsp:cNvPr id="0" name=""/>
        <dsp:cNvSpPr/>
      </dsp:nvSpPr>
      <dsp:spPr>
        <a:xfrm>
          <a:off x="629" y="2467647"/>
          <a:ext cx="2454660" cy="1472796"/>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Yu Mincho Demibold" panose="02020600000000000000" pitchFamily="18" charset="-128"/>
            <a:buNone/>
          </a:pPr>
          <a:r>
            <a:rPr lang="en-NZ" sz="1600" kern="1200" dirty="0"/>
            <a:t>Drug testing can be a barrier to gaining employment and keeping employment </a:t>
          </a:r>
        </a:p>
      </dsp:txBody>
      <dsp:txXfrm>
        <a:off x="629" y="2467647"/>
        <a:ext cx="2454660" cy="1472796"/>
      </dsp:txXfrm>
    </dsp:sp>
    <dsp:sp modelId="{F395E74C-F2CD-476B-8A00-E40A26FA8148}">
      <dsp:nvSpPr>
        <dsp:cNvPr id="0" name=""/>
        <dsp:cNvSpPr/>
      </dsp:nvSpPr>
      <dsp:spPr>
        <a:xfrm>
          <a:off x="2700756" y="2467647"/>
          <a:ext cx="2454660" cy="147279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Yu Mincho Demibold" panose="02020600000000000000" pitchFamily="18" charset="-128"/>
            <a:buNone/>
          </a:pPr>
          <a:r>
            <a:rPr lang="en-NZ" sz="1600" kern="1200" dirty="0"/>
            <a:t>Drug testing can contribute towards structural racism </a:t>
          </a:r>
          <a:endParaRPr lang="en-NZ" sz="1000" kern="1200" dirty="0"/>
        </a:p>
      </dsp:txBody>
      <dsp:txXfrm>
        <a:off x="2700756" y="2467647"/>
        <a:ext cx="2454660" cy="14727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6EF2BD-4C71-40AE-974D-2C04E9E2CC8E}" type="datetimeFigureOut">
              <a:rPr lang="en-NZ" smtClean="0"/>
              <a:t>1/12/2022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6AE3E-58B9-44E3-96C5-22E271356CDB}" type="slidenum">
              <a:rPr lang="en-NZ" smtClean="0"/>
              <a:t>‹#›</a:t>
            </a:fld>
            <a:endParaRPr lang="en-NZ"/>
          </a:p>
        </p:txBody>
      </p:sp>
    </p:spTree>
    <p:extLst>
      <p:ext uri="{BB962C8B-B14F-4D97-AF65-F5344CB8AC3E}">
        <p14:creationId xmlns:p14="http://schemas.microsoft.com/office/powerpoint/2010/main" val="2707154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ABB420D-5AE8-43D8-A9A5-5D5072EFF599}" type="slidenum">
              <a:rPr lang="en-NZ" smtClean="0"/>
              <a:t>1</a:t>
            </a:fld>
            <a:endParaRPr lang="en-NZ"/>
          </a:p>
        </p:txBody>
      </p:sp>
    </p:spTree>
    <p:extLst>
      <p:ext uri="{BB962C8B-B14F-4D97-AF65-F5344CB8AC3E}">
        <p14:creationId xmlns:p14="http://schemas.microsoft.com/office/powerpoint/2010/main" val="289947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dirty="0">
                <a:solidFill>
                  <a:srgbClr val="0F0F0F"/>
                </a:solidFill>
                <a:effectLst/>
                <a:latin typeface="Calibri Light" panose="020F0302020204030204" pitchFamily="34" charset="0"/>
              </a:rPr>
              <a:t>In USA 1972, </a:t>
            </a:r>
            <a:r>
              <a:rPr lang="en-US" sz="1100" dirty="0">
                <a:solidFill>
                  <a:srgbClr val="0F0F0F"/>
                </a:solidFill>
                <a:latin typeface="Calibri Light" panose="020F0302020204030204" pitchFamily="34" charset="0"/>
              </a:rPr>
              <a:t>a tasked </a:t>
            </a:r>
            <a:r>
              <a:rPr lang="en-US" sz="1100" b="0" i="0" dirty="0">
                <a:solidFill>
                  <a:srgbClr val="0F0F0F"/>
                </a:solidFill>
                <a:effectLst/>
                <a:latin typeface="Calibri Light" panose="020F0302020204030204" pitchFamily="34" charset="0"/>
              </a:rPr>
              <a:t>commission unanimously recommended decriminalizing the possession and distribution of marijuana for personal use. Nixon ignored the report. Then between 1973 and 1977, however, eleven states decriminalized marijuana possession. In January 1977, President Jimmy Carter was inaugurated on a campaign platform that included marijuana decriminalization. In October 1977, the Senate Judiciary Committee voted to decriminalize possession of up to an ounce of marijuana for personal use. </a:t>
            </a:r>
            <a:endParaRPr lang="en-US" sz="1100" b="0" i="0" dirty="0">
              <a:solidFill>
                <a:srgbClr val="000000"/>
              </a:solidFill>
              <a:effectLst/>
              <a:latin typeface="Segoe UI" panose="020B0502040204020203" pitchFamily="34" charset="0"/>
            </a:endParaRPr>
          </a:p>
          <a:p>
            <a:pPr algn="l" rtl="0" fontAlgn="base"/>
            <a:r>
              <a:rPr lang="en-US" sz="1100" b="0" i="0" dirty="0">
                <a:solidFill>
                  <a:srgbClr val="0F0F0F"/>
                </a:solidFill>
                <a:effectLst/>
                <a:latin typeface="Calibri Light" panose="020F0302020204030204" pitchFamily="34" charset="0"/>
              </a:rPr>
              <a:t>Within just a few years, though, the tide had shifted. </a:t>
            </a:r>
            <a:r>
              <a:rPr lang="en-US" sz="1100" b="0" i="0" dirty="0">
                <a:solidFill>
                  <a:srgbClr val="000000"/>
                </a:solidFill>
                <a:effectLst/>
                <a:latin typeface="Calibri Light" panose="020F0302020204030204" pitchFamily="34" charset="0"/>
              </a:rPr>
              <a:t>Then Regan in the 1980s ramped up the war even further. </a:t>
            </a:r>
          </a:p>
          <a:p>
            <a:pPr algn="l" rtl="0" fontAlgn="base"/>
            <a:endParaRPr lang="en-US" sz="1100" dirty="0">
              <a:solidFill>
                <a:srgbClr val="000000"/>
              </a:solidFill>
              <a:latin typeface="Calibri Light" panose="020F0302020204030204" pitchFamily="34" charset="0"/>
            </a:endParaRPr>
          </a:p>
          <a:p>
            <a:pPr algn="l" rtl="0" fontAlgn="base"/>
            <a:r>
              <a:rPr lang="en-US" sz="1100" b="0" i="0" dirty="0">
                <a:solidFill>
                  <a:srgbClr val="000000"/>
                </a:solidFill>
                <a:effectLst/>
                <a:latin typeface="Calibri Light" panose="020F0302020204030204" pitchFamily="34" charset="0"/>
              </a:rPr>
              <a:t>IN NZ: no drug pre-contact. Alcohol was one reason </a:t>
            </a:r>
            <a:r>
              <a:rPr lang="en-US" sz="1100" b="0" i="0" dirty="0" err="1">
                <a:solidFill>
                  <a:srgbClr val="000000"/>
                </a:solidFill>
                <a:effectLst/>
                <a:latin typeface="Calibri Light" panose="020F0302020204030204" pitchFamily="34" charset="0"/>
              </a:rPr>
              <a:t>Maori</a:t>
            </a:r>
            <a:r>
              <a:rPr lang="en-US" sz="1100" b="0" i="0" dirty="0">
                <a:solidFill>
                  <a:srgbClr val="000000"/>
                </a:solidFill>
                <a:effectLst/>
                <a:latin typeface="Calibri Light" panose="020F0302020204030204" pitchFamily="34" charset="0"/>
              </a:rPr>
              <a:t> agreed to </a:t>
            </a:r>
            <a:r>
              <a:rPr lang="en-US" sz="1100" b="0" i="0" dirty="0" err="1">
                <a:solidFill>
                  <a:srgbClr val="000000"/>
                </a:solidFill>
                <a:effectLst/>
                <a:latin typeface="Calibri Light" panose="020F0302020204030204" pitchFamily="34" charset="0"/>
              </a:rPr>
              <a:t>te</a:t>
            </a:r>
            <a:r>
              <a:rPr lang="en-US" sz="1100" b="0" i="0" dirty="0">
                <a:solidFill>
                  <a:srgbClr val="000000"/>
                </a:solidFill>
                <a:effectLst/>
                <a:latin typeface="Calibri Light" panose="020F0302020204030204" pitchFamily="34" charset="0"/>
              </a:rPr>
              <a:t> </a:t>
            </a:r>
            <a:r>
              <a:rPr lang="en-US" sz="1100" b="0" i="0" dirty="0" err="1">
                <a:solidFill>
                  <a:srgbClr val="000000"/>
                </a:solidFill>
                <a:effectLst/>
                <a:latin typeface="Calibri Light" panose="020F0302020204030204" pitchFamily="34" charset="0"/>
              </a:rPr>
              <a:t>tiriti</a:t>
            </a:r>
            <a:r>
              <a:rPr lang="en-US" sz="1100" b="0" i="0" dirty="0">
                <a:solidFill>
                  <a:srgbClr val="000000"/>
                </a:solidFill>
                <a:effectLst/>
                <a:latin typeface="Calibri Light" panose="020F0302020204030204" pitchFamily="34" charset="0"/>
              </a:rPr>
              <a:t> – to get settlers drunkenness under control. </a:t>
            </a:r>
          </a:p>
          <a:p>
            <a:pPr algn="l" rtl="0" fontAlgn="base"/>
            <a:endParaRPr lang="en-US" sz="1100" dirty="0">
              <a:solidFill>
                <a:srgbClr val="000000"/>
              </a:solidFill>
              <a:latin typeface="Calibri Light" panose="020F0302020204030204" pitchFamily="34" charset="0"/>
            </a:endParaRPr>
          </a:p>
          <a:p>
            <a:pPr algn="l" rtl="0" fontAlgn="base">
              <a:buFont typeface="Arial" panose="020B0604020202020204" pitchFamily="34" charset="0"/>
              <a:buChar char="•"/>
            </a:pPr>
            <a:r>
              <a:rPr lang="en-US" sz="1100" b="0" i="0" dirty="0">
                <a:solidFill>
                  <a:srgbClr val="000000"/>
                </a:solidFill>
                <a:effectLst/>
                <a:latin typeface="Calibri Light" panose="020F0302020204030204" pitchFamily="34" charset="0"/>
              </a:rPr>
              <a:t>We actually had pretty readily available cocaine, heroin and cannabis in NZ. - not regulated at all until 1920s. Introduced a </a:t>
            </a:r>
            <a:r>
              <a:rPr lang="en-US" sz="1100" b="0" i="0" dirty="0" err="1">
                <a:solidFill>
                  <a:srgbClr val="000000"/>
                </a:solidFill>
                <a:effectLst/>
                <a:latin typeface="Calibri Light" panose="020F0302020204030204" pitchFamily="34" charset="0"/>
              </a:rPr>
              <a:t>licensinc</a:t>
            </a:r>
            <a:r>
              <a:rPr lang="en-US" sz="1100" b="0" i="0" dirty="0">
                <a:solidFill>
                  <a:srgbClr val="000000"/>
                </a:solidFill>
                <a:effectLst/>
                <a:latin typeface="Calibri Light" panose="020F0302020204030204" pitchFamily="34" charset="0"/>
              </a:rPr>
              <a:t> scheme thru The Dangerous Drugs Act 1927. Even </a:t>
            </a:r>
            <a:r>
              <a:rPr lang="en-US" sz="1100" b="0" i="0" dirty="0" err="1">
                <a:solidFill>
                  <a:srgbClr val="000000"/>
                </a:solidFill>
                <a:effectLst/>
                <a:latin typeface="Calibri Light" panose="020F0302020204030204" pitchFamily="34" charset="0"/>
              </a:rPr>
              <a:t>tho</a:t>
            </a:r>
            <a:r>
              <a:rPr lang="en-US" sz="1100" b="0" i="0" dirty="0">
                <a:solidFill>
                  <a:srgbClr val="000000"/>
                </a:solidFill>
                <a:effectLst/>
                <a:latin typeface="Calibri Light" panose="020F0302020204030204" pitchFamily="34" charset="0"/>
              </a:rPr>
              <a:t> this was a form of prohibition, some of these drugs like heroin was liberally prescribed and even publicly funded from 1941. </a:t>
            </a:r>
          </a:p>
          <a:p>
            <a:pPr algn="l" rtl="0" fontAlgn="base">
              <a:buFont typeface="Arial" panose="020B0604020202020204" pitchFamily="34" charset="0"/>
              <a:buChar char="•"/>
            </a:pPr>
            <a:r>
              <a:rPr lang="en-US" sz="1100" b="0" i="0" dirty="0">
                <a:solidFill>
                  <a:srgbClr val="000000"/>
                </a:solidFill>
                <a:effectLst/>
                <a:latin typeface="Calibri Light" panose="020F0302020204030204" pitchFamily="34" charset="0"/>
              </a:rPr>
              <a:t>Another set of legislation Poisons Act permitted cocaine  and low-strength morphine to be prescribed. Amphetamines were regulated under this act later on in the late 50s. </a:t>
            </a:r>
          </a:p>
          <a:p>
            <a:pPr algn="l" rtl="0" fontAlgn="base">
              <a:buFont typeface="Arial" panose="020B0604020202020204" pitchFamily="34" charset="0"/>
              <a:buChar char="•"/>
            </a:pPr>
            <a:r>
              <a:rPr lang="en-US" sz="1100" b="0" i="0" dirty="0">
                <a:solidFill>
                  <a:srgbClr val="000000"/>
                </a:solidFill>
                <a:effectLst/>
                <a:latin typeface="Calibri Light" panose="020F0302020204030204" pitchFamily="34" charset="0"/>
              </a:rPr>
              <a:t>Doctors had been prescribing heroin and we became one of the highest consumers internationally until we were asked by the UN to stop. </a:t>
            </a:r>
          </a:p>
          <a:p>
            <a:pPr algn="l" rtl="0" fontAlgn="base">
              <a:buFont typeface="Arial" panose="020B0604020202020204" pitchFamily="34" charset="0"/>
              <a:buChar char="•"/>
            </a:pPr>
            <a:r>
              <a:rPr lang="en-US" sz="1100" b="0" i="0" dirty="0">
                <a:solidFill>
                  <a:srgbClr val="000000"/>
                </a:solidFill>
                <a:effectLst/>
                <a:latin typeface="Calibri Light" panose="020F0302020204030204" pitchFamily="34" charset="0"/>
              </a:rPr>
              <a:t>We had medicinal cannabis that we were asked to stop in 1950s because in the 50s the UN started to crack down on cannabis as they started to write the 1961 Convention. </a:t>
            </a:r>
          </a:p>
          <a:p>
            <a:pPr algn="l" rtl="0" fontAlgn="base">
              <a:buFont typeface="Arial" panose="020B0604020202020204" pitchFamily="34" charset="0"/>
              <a:buChar char="•"/>
            </a:pPr>
            <a:r>
              <a:rPr lang="en-US" sz="1100" b="0" i="0" dirty="0">
                <a:solidFill>
                  <a:srgbClr val="000000"/>
                </a:solidFill>
                <a:effectLst/>
                <a:latin typeface="Calibri Light" panose="020F0302020204030204" pitchFamily="34" charset="0"/>
              </a:rPr>
              <a:t>NZ Blake-Palmer Committee issued a report in 1973. Recommended adoption of the UN Single Convention to control all drugs apart from alcohol and tobacco. </a:t>
            </a:r>
          </a:p>
          <a:p>
            <a:pPr algn="l" rtl="0" fontAlgn="base">
              <a:buFont typeface="Arial" panose="020B0604020202020204" pitchFamily="34" charset="0"/>
              <a:buChar char="•"/>
            </a:pPr>
            <a:r>
              <a:rPr lang="en-US" sz="1100" b="0" i="0" dirty="0">
                <a:solidFill>
                  <a:srgbClr val="000000"/>
                </a:solidFill>
                <a:effectLst/>
                <a:latin typeface="Calibri Light" panose="020F0302020204030204" pitchFamily="34" charset="0"/>
              </a:rPr>
              <a:t>A, B and C. Expert Advisory Committee. Even the Blake-Palmer Committee recommended alternatives to prosecution for users – but this never made it into the Act</a:t>
            </a:r>
          </a:p>
          <a:p>
            <a:pPr algn="l" rtl="0" fontAlgn="base">
              <a:buFont typeface="Arial" panose="020B0604020202020204" pitchFamily="34" charset="0"/>
              <a:buChar char="•"/>
            </a:pPr>
            <a:endParaRPr lang="en-US" sz="1100" b="0" i="0" dirty="0">
              <a:solidFill>
                <a:srgbClr val="000000"/>
              </a:solidFill>
              <a:effectLst/>
              <a:latin typeface="Calibri Light" panose="020F0302020204030204" pitchFamily="34" charset="0"/>
            </a:endParaRPr>
          </a:p>
          <a:p>
            <a:pPr algn="l" rtl="0" fontAlgn="base"/>
            <a:r>
              <a:rPr lang="en-US" sz="1100" b="0" i="0" dirty="0">
                <a:solidFill>
                  <a:srgbClr val="000000"/>
                </a:solidFill>
                <a:effectLst/>
                <a:latin typeface="Segoe UI" panose="020B0502040204020203" pitchFamily="34" charset="0"/>
              </a:rPr>
              <a:t>Then in recent years:</a:t>
            </a:r>
          </a:p>
          <a:p>
            <a:pPr marL="171450" indent="-171450" algn="l" rtl="0" fontAlgn="base">
              <a:buFontTx/>
              <a:buChar char="-"/>
            </a:pPr>
            <a:r>
              <a:rPr lang="en-US" sz="1100" b="0" i="0" dirty="0">
                <a:solidFill>
                  <a:srgbClr val="000000"/>
                </a:solidFill>
                <a:effectLst/>
                <a:latin typeface="Segoe UI" panose="020B0502040204020203" pitchFamily="34" charset="0"/>
              </a:rPr>
              <a:t>Needle </a:t>
            </a:r>
            <a:r>
              <a:rPr lang="en-US" sz="1100" b="0" i="0" dirty="0" err="1">
                <a:solidFill>
                  <a:srgbClr val="000000"/>
                </a:solidFill>
                <a:effectLst/>
                <a:latin typeface="Segoe UI" panose="020B0502040204020203" pitchFamily="34" charset="0"/>
              </a:rPr>
              <a:t>exchances</a:t>
            </a:r>
            <a:endParaRPr lang="en-US" sz="1100" b="0" i="0" dirty="0">
              <a:solidFill>
                <a:srgbClr val="000000"/>
              </a:solidFill>
              <a:effectLst/>
              <a:latin typeface="Segoe UI" panose="020B0502040204020203" pitchFamily="34" charset="0"/>
            </a:endParaRPr>
          </a:p>
          <a:p>
            <a:pPr marL="171450" indent="-171450" algn="l" rtl="0" fontAlgn="base">
              <a:buFontTx/>
              <a:buChar char="-"/>
            </a:pPr>
            <a:r>
              <a:rPr lang="en-US" sz="1100" b="0" i="0" dirty="0">
                <a:solidFill>
                  <a:srgbClr val="000000"/>
                </a:solidFill>
                <a:effectLst/>
                <a:latin typeface="Segoe UI" panose="020B0502040204020203" pitchFamily="34" charset="0"/>
              </a:rPr>
              <a:t>Te Ara </a:t>
            </a:r>
            <a:r>
              <a:rPr lang="en-US" sz="1100" b="0" i="0" dirty="0" err="1">
                <a:solidFill>
                  <a:srgbClr val="000000"/>
                </a:solidFill>
                <a:effectLst/>
                <a:latin typeface="Segoe UI" panose="020B0502040204020203" pitchFamily="34" charset="0"/>
              </a:rPr>
              <a:t>Oranga</a:t>
            </a:r>
            <a:endParaRPr lang="en-US" sz="1100" b="0" i="0" dirty="0">
              <a:solidFill>
                <a:srgbClr val="000000"/>
              </a:solidFill>
              <a:effectLst/>
              <a:latin typeface="Segoe UI" panose="020B0502040204020203" pitchFamily="34" charset="0"/>
            </a:endParaRPr>
          </a:p>
          <a:p>
            <a:pPr marL="171450" indent="-171450" algn="l" rtl="0" fontAlgn="base">
              <a:buFontTx/>
              <a:buChar char="-"/>
            </a:pPr>
            <a:r>
              <a:rPr lang="en-US" sz="1100" b="0" i="0" dirty="0">
                <a:solidFill>
                  <a:srgbClr val="000000"/>
                </a:solidFill>
                <a:effectLst/>
                <a:latin typeface="Segoe UI" panose="020B0502040204020203" pitchFamily="34" charset="0"/>
              </a:rPr>
              <a:t>Early warning system and drug checking</a:t>
            </a:r>
          </a:p>
          <a:p>
            <a:pPr marL="171450" indent="-171450" algn="l" rtl="0" fontAlgn="base">
              <a:buFontTx/>
              <a:buChar char="-"/>
            </a:pPr>
            <a:r>
              <a:rPr lang="en-US" sz="1100" b="0" i="0" dirty="0">
                <a:solidFill>
                  <a:srgbClr val="000000"/>
                </a:solidFill>
                <a:effectLst/>
                <a:latin typeface="Segoe UI" panose="020B0502040204020203" pitchFamily="34" charset="0"/>
              </a:rPr>
              <a:t>Police discretion</a:t>
            </a:r>
          </a:p>
          <a:p>
            <a:endParaRPr lang="en-NZ" dirty="0"/>
          </a:p>
        </p:txBody>
      </p:sp>
      <p:sp>
        <p:nvSpPr>
          <p:cNvPr id="4" name="Slide Number Placeholder 3"/>
          <p:cNvSpPr>
            <a:spLocks noGrp="1"/>
          </p:cNvSpPr>
          <p:nvPr>
            <p:ph type="sldNum" sz="quarter" idx="5"/>
          </p:nvPr>
        </p:nvSpPr>
        <p:spPr/>
        <p:txBody>
          <a:bodyPr/>
          <a:lstStyle/>
          <a:p>
            <a:fld id="{1ABB420D-5AE8-43D8-A9A5-5D5072EFF599}" type="slidenum">
              <a:rPr lang="en-NZ" smtClean="0"/>
              <a:t>2</a:t>
            </a:fld>
            <a:endParaRPr lang="en-NZ"/>
          </a:p>
        </p:txBody>
      </p:sp>
    </p:spTree>
    <p:extLst>
      <p:ext uri="{BB962C8B-B14F-4D97-AF65-F5344CB8AC3E}">
        <p14:creationId xmlns:p14="http://schemas.microsoft.com/office/powerpoint/2010/main" val="339534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dirty="0">
                <a:solidFill>
                  <a:srgbClr val="0F0F0F"/>
                </a:solidFill>
                <a:effectLst/>
                <a:latin typeface="Calibri Light" panose="020F0302020204030204" pitchFamily="34" charset="0"/>
              </a:rPr>
              <a:t>In USA 1972, </a:t>
            </a:r>
            <a:r>
              <a:rPr lang="en-US" sz="1100" dirty="0">
                <a:solidFill>
                  <a:srgbClr val="0F0F0F"/>
                </a:solidFill>
                <a:latin typeface="Calibri Light" panose="020F0302020204030204" pitchFamily="34" charset="0"/>
              </a:rPr>
              <a:t>a tasked </a:t>
            </a:r>
            <a:r>
              <a:rPr lang="en-US" sz="1100" b="0" i="0" dirty="0">
                <a:solidFill>
                  <a:srgbClr val="0F0F0F"/>
                </a:solidFill>
                <a:effectLst/>
                <a:latin typeface="Calibri Light" panose="020F0302020204030204" pitchFamily="34" charset="0"/>
              </a:rPr>
              <a:t>commission unanimously recommended decriminalizing the possession and distribution of marijuana for personal use. Nixon ignored the report. Then between 1973 and 1977, however, eleven states decriminalized marijuana possession. In January 1977, President Jimmy Carter was inaugurated on a campaign platform that included marijuana decriminalization. In October 1977, the Senate Judiciary Committee voted to decriminalize possession of up to an ounce of marijuana for personal use. </a:t>
            </a:r>
            <a:endParaRPr lang="en-US" sz="1100" b="0" i="0" dirty="0">
              <a:solidFill>
                <a:srgbClr val="000000"/>
              </a:solidFill>
              <a:effectLst/>
              <a:latin typeface="Segoe UI" panose="020B0502040204020203" pitchFamily="34" charset="0"/>
            </a:endParaRPr>
          </a:p>
          <a:p>
            <a:pPr algn="l" rtl="0" fontAlgn="base"/>
            <a:r>
              <a:rPr lang="en-US" sz="1100" b="0" i="0" dirty="0">
                <a:solidFill>
                  <a:srgbClr val="0F0F0F"/>
                </a:solidFill>
                <a:effectLst/>
                <a:latin typeface="Calibri Light" panose="020F0302020204030204" pitchFamily="34" charset="0"/>
              </a:rPr>
              <a:t>Within just a few years, though, the tide had shifted. </a:t>
            </a:r>
            <a:r>
              <a:rPr lang="en-US" sz="1100" b="0" i="0" dirty="0">
                <a:solidFill>
                  <a:srgbClr val="000000"/>
                </a:solidFill>
                <a:effectLst/>
                <a:latin typeface="Calibri Light" panose="020F0302020204030204" pitchFamily="34" charset="0"/>
              </a:rPr>
              <a:t>Then Regan in the 1980s ramped up the war even further. </a:t>
            </a:r>
          </a:p>
          <a:p>
            <a:pPr algn="l" rtl="0" fontAlgn="base"/>
            <a:endParaRPr lang="en-US" sz="1100" dirty="0">
              <a:solidFill>
                <a:srgbClr val="000000"/>
              </a:solidFill>
              <a:latin typeface="Calibri Light" panose="020F0302020204030204" pitchFamily="34" charset="0"/>
            </a:endParaRPr>
          </a:p>
          <a:p>
            <a:pPr algn="l" rtl="0" fontAlgn="base"/>
            <a:r>
              <a:rPr lang="en-US" sz="1100" b="0" i="0" dirty="0">
                <a:solidFill>
                  <a:srgbClr val="000000"/>
                </a:solidFill>
                <a:effectLst/>
                <a:latin typeface="Calibri Light" panose="020F0302020204030204" pitchFamily="34" charset="0"/>
              </a:rPr>
              <a:t>IN NZ: no drug pre-contact. Alcohol was one reason </a:t>
            </a:r>
            <a:r>
              <a:rPr lang="en-US" sz="1100" b="0" i="0" dirty="0" err="1">
                <a:solidFill>
                  <a:srgbClr val="000000"/>
                </a:solidFill>
                <a:effectLst/>
                <a:latin typeface="Calibri Light" panose="020F0302020204030204" pitchFamily="34" charset="0"/>
              </a:rPr>
              <a:t>Maori</a:t>
            </a:r>
            <a:r>
              <a:rPr lang="en-US" sz="1100" b="0" i="0" dirty="0">
                <a:solidFill>
                  <a:srgbClr val="000000"/>
                </a:solidFill>
                <a:effectLst/>
                <a:latin typeface="Calibri Light" panose="020F0302020204030204" pitchFamily="34" charset="0"/>
              </a:rPr>
              <a:t> agreed to </a:t>
            </a:r>
            <a:r>
              <a:rPr lang="en-US" sz="1100" b="0" i="0" dirty="0" err="1">
                <a:solidFill>
                  <a:srgbClr val="000000"/>
                </a:solidFill>
                <a:effectLst/>
                <a:latin typeface="Calibri Light" panose="020F0302020204030204" pitchFamily="34" charset="0"/>
              </a:rPr>
              <a:t>te</a:t>
            </a:r>
            <a:r>
              <a:rPr lang="en-US" sz="1100" b="0" i="0" dirty="0">
                <a:solidFill>
                  <a:srgbClr val="000000"/>
                </a:solidFill>
                <a:effectLst/>
                <a:latin typeface="Calibri Light" panose="020F0302020204030204" pitchFamily="34" charset="0"/>
              </a:rPr>
              <a:t> </a:t>
            </a:r>
            <a:r>
              <a:rPr lang="en-US" sz="1100" b="0" i="0" dirty="0" err="1">
                <a:solidFill>
                  <a:srgbClr val="000000"/>
                </a:solidFill>
                <a:effectLst/>
                <a:latin typeface="Calibri Light" panose="020F0302020204030204" pitchFamily="34" charset="0"/>
              </a:rPr>
              <a:t>tiriti</a:t>
            </a:r>
            <a:r>
              <a:rPr lang="en-US" sz="1100" b="0" i="0" dirty="0">
                <a:solidFill>
                  <a:srgbClr val="000000"/>
                </a:solidFill>
                <a:effectLst/>
                <a:latin typeface="Calibri Light" panose="020F0302020204030204" pitchFamily="34" charset="0"/>
              </a:rPr>
              <a:t> – to get settlers drunkenness under control. </a:t>
            </a:r>
          </a:p>
          <a:p>
            <a:pPr algn="l" rtl="0" fontAlgn="base"/>
            <a:endParaRPr lang="en-US" sz="1100" dirty="0">
              <a:solidFill>
                <a:srgbClr val="000000"/>
              </a:solidFill>
              <a:latin typeface="Calibri Light" panose="020F0302020204030204" pitchFamily="34" charset="0"/>
            </a:endParaRPr>
          </a:p>
          <a:p>
            <a:pPr algn="l" rtl="0" fontAlgn="base">
              <a:buFont typeface="Arial" panose="020B0604020202020204" pitchFamily="34" charset="0"/>
              <a:buChar char="•"/>
            </a:pPr>
            <a:r>
              <a:rPr lang="en-US" sz="1100" b="0" i="0" dirty="0">
                <a:solidFill>
                  <a:srgbClr val="000000"/>
                </a:solidFill>
                <a:effectLst/>
                <a:latin typeface="Calibri Light" panose="020F0302020204030204" pitchFamily="34" charset="0"/>
              </a:rPr>
              <a:t>We actually had pretty readily available cocaine, heroin and cannabis in NZ. - not regulated at all until 1920s. Introduced a </a:t>
            </a:r>
            <a:r>
              <a:rPr lang="en-US" sz="1100" b="0" i="0" dirty="0" err="1">
                <a:solidFill>
                  <a:srgbClr val="000000"/>
                </a:solidFill>
                <a:effectLst/>
                <a:latin typeface="Calibri Light" panose="020F0302020204030204" pitchFamily="34" charset="0"/>
              </a:rPr>
              <a:t>licensinc</a:t>
            </a:r>
            <a:r>
              <a:rPr lang="en-US" sz="1100" b="0" i="0" dirty="0">
                <a:solidFill>
                  <a:srgbClr val="000000"/>
                </a:solidFill>
                <a:effectLst/>
                <a:latin typeface="Calibri Light" panose="020F0302020204030204" pitchFamily="34" charset="0"/>
              </a:rPr>
              <a:t> scheme thru The Dangerous Drugs Act 1927. Even </a:t>
            </a:r>
            <a:r>
              <a:rPr lang="en-US" sz="1100" b="0" i="0" dirty="0" err="1">
                <a:solidFill>
                  <a:srgbClr val="000000"/>
                </a:solidFill>
                <a:effectLst/>
                <a:latin typeface="Calibri Light" panose="020F0302020204030204" pitchFamily="34" charset="0"/>
              </a:rPr>
              <a:t>tho</a:t>
            </a:r>
            <a:r>
              <a:rPr lang="en-US" sz="1100" b="0" i="0" dirty="0">
                <a:solidFill>
                  <a:srgbClr val="000000"/>
                </a:solidFill>
                <a:effectLst/>
                <a:latin typeface="Calibri Light" panose="020F0302020204030204" pitchFamily="34" charset="0"/>
              </a:rPr>
              <a:t> this was a form of prohibition, some of these drugs like heroin was liberally prescribed and even publicly funded from 1941. </a:t>
            </a:r>
          </a:p>
          <a:p>
            <a:pPr algn="l" rtl="0" fontAlgn="base">
              <a:buFont typeface="Arial" panose="020B0604020202020204" pitchFamily="34" charset="0"/>
              <a:buChar char="•"/>
            </a:pPr>
            <a:r>
              <a:rPr lang="en-US" sz="1100" b="0" i="0" dirty="0">
                <a:solidFill>
                  <a:srgbClr val="000000"/>
                </a:solidFill>
                <a:effectLst/>
                <a:latin typeface="Calibri Light" panose="020F0302020204030204" pitchFamily="34" charset="0"/>
              </a:rPr>
              <a:t>Another set of legislation Poisons Act permitted cocaine  and low-strength morphine to be prescribed. Amphetamines were regulated under this act later on in the late 50s. </a:t>
            </a:r>
          </a:p>
          <a:p>
            <a:pPr algn="l" rtl="0" fontAlgn="base">
              <a:buFont typeface="Arial" panose="020B0604020202020204" pitchFamily="34" charset="0"/>
              <a:buChar char="•"/>
            </a:pPr>
            <a:r>
              <a:rPr lang="en-US" sz="1100" b="0" i="0" dirty="0">
                <a:solidFill>
                  <a:srgbClr val="000000"/>
                </a:solidFill>
                <a:effectLst/>
                <a:latin typeface="Calibri Light" panose="020F0302020204030204" pitchFamily="34" charset="0"/>
              </a:rPr>
              <a:t>Doctors had been prescribing heroin and we became one of the highest consumers internationally until we were asked by the UN to stop. </a:t>
            </a:r>
          </a:p>
          <a:p>
            <a:pPr algn="l" rtl="0" fontAlgn="base">
              <a:buFont typeface="Arial" panose="020B0604020202020204" pitchFamily="34" charset="0"/>
              <a:buChar char="•"/>
            </a:pPr>
            <a:r>
              <a:rPr lang="en-US" sz="1100" b="0" i="0" dirty="0">
                <a:solidFill>
                  <a:srgbClr val="000000"/>
                </a:solidFill>
                <a:effectLst/>
                <a:latin typeface="Calibri Light" panose="020F0302020204030204" pitchFamily="34" charset="0"/>
              </a:rPr>
              <a:t>We had medicinal cannabis that we were asked to stop in 1950s because in the 50s the UN started to crack down on cannabis as they started to write the 1961 Convention. </a:t>
            </a:r>
          </a:p>
          <a:p>
            <a:pPr algn="l" rtl="0" fontAlgn="base">
              <a:buFont typeface="Arial" panose="020B0604020202020204" pitchFamily="34" charset="0"/>
              <a:buChar char="•"/>
            </a:pPr>
            <a:r>
              <a:rPr lang="en-US" sz="1100" b="0" i="0" dirty="0">
                <a:solidFill>
                  <a:srgbClr val="000000"/>
                </a:solidFill>
                <a:effectLst/>
                <a:latin typeface="Calibri Light" panose="020F0302020204030204" pitchFamily="34" charset="0"/>
              </a:rPr>
              <a:t>NZ Blake-Palmer Committee issued a report in 1973. Recommended adoption of the UN Single Convention to control all drugs apart from alcohol and tobacco. </a:t>
            </a:r>
          </a:p>
          <a:p>
            <a:pPr algn="l" rtl="0" fontAlgn="base">
              <a:buFont typeface="Arial" panose="020B0604020202020204" pitchFamily="34" charset="0"/>
              <a:buChar char="•"/>
            </a:pPr>
            <a:r>
              <a:rPr lang="en-US" sz="1100" b="0" i="0" dirty="0">
                <a:solidFill>
                  <a:srgbClr val="000000"/>
                </a:solidFill>
                <a:effectLst/>
                <a:latin typeface="Calibri Light" panose="020F0302020204030204" pitchFamily="34" charset="0"/>
              </a:rPr>
              <a:t>A, B and C. Expert Advisory Committee. Even the Blake-Palmer Committee recommended alternatives to prosecution for users – but this never made it into the Act</a:t>
            </a:r>
          </a:p>
          <a:p>
            <a:pPr algn="l" rtl="0" fontAlgn="base">
              <a:buFont typeface="Arial" panose="020B0604020202020204" pitchFamily="34" charset="0"/>
              <a:buChar char="•"/>
            </a:pPr>
            <a:endParaRPr lang="en-US" sz="1100" b="0" i="0" dirty="0">
              <a:solidFill>
                <a:srgbClr val="000000"/>
              </a:solidFill>
              <a:effectLst/>
              <a:latin typeface="Calibri Light" panose="020F0302020204030204" pitchFamily="34" charset="0"/>
            </a:endParaRPr>
          </a:p>
          <a:p>
            <a:pPr algn="l" rtl="0" fontAlgn="base"/>
            <a:r>
              <a:rPr lang="en-US" sz="1100" b="0" i="0" dirty="0">
                <a:solidFill>
                  <a:srgbClr val="000000"/>
                </a:solidFill>
                <a:effectLst/>
                <a:latin typeface="Segoe UI" panose="020B0502040204020203" pitchFamily="34" charset="0"/>
              </a:rPr>
              <a:t>Then in recent years:</a:t>
            </a:r>
          </a:p>
          <a:p>
            <a:pPr marL="171450" indent="-171450" algn="l" rtl="0" fontAlgn="base">
              <a:buFontTx/>
              <a:buChar char="-"/>
            </a:pPr>
            <a:r>
              <a:rPr lang="en-US" sz="1100" b="0" i="0" dirty="0">
                <a:solidFill>
                  <a:srgbClr val="000000"/>
                </a:solidFill>
                <a:effectLst/>
                <a:latin typeface="Segoe UI" panose="020B0502040204020203" pitchFamily="34" charset="0"/>
              </a:rPr>
              <a:t>Needle </a:t>
            </a:r>
            <a:r>
              <a:rPr lang="en-US" sz="1100" b="0" i="0" dirty="0" err="1">
                <a:solidFill>
                  <a:srgbClr val="000000"/>
                </a:solidFill>
                <a:effectLst/>
                <a:latin typeface="Segoe UI" panose="020B0502040204020203" pitchFamily="34" charset="0"/>
              </a:rPr>
              <a:t>exchances</a:t>
            </a:r>
            <a:endParaRPr lang="en-US" sz="1100" b="0" i="0" dirty="0">
              <a:solidFill>
                <a:srgbClr val="000000"/>
              </a:solidFill>
              <a:effectLst/>
              <a:latin typeface="Segoe UI" panose="020B0502040204020203" pitchFamily="34" charset="0"/>
            </a:endParaRPr>
          </a:p>
          <a:p>
            <a:pPr marL="171450" indent="-171450" algn="l" rtl="0" fontAlgn="base">
              <a:buFontTx/>
              <a:buChar char="-"/>
            </a:pPr>
            <a:r>
              <a:rPr lang="en-US" sz="1100" b="0" i="0" dirty="0">
                <a:solidFill>
                  <a:srgbClr val="000000"/>
                </a:solidFill>
                <a:effectLst/>
                <a:latin typeface="Segoe UI" panose="020B0502040204020203" pitchFamily="34" charset="0"/>
              </a:rPr>
              <a:t>Te Ara </a:t>
            </a:r>
            <a:r>
              <a:rPr lang="en-US" sz="1100" b="0" i="0" dirty="0" err="1">
                <a:solidFill>
                  <a:srgbClr val="000000"/>
                </a:solidFill>
                <a:effectLst/>
                <a:latin typeface="Segoe UI" panose="020B0502040204020203" pitchFamily="34" charset="0"/>
              </a:rPr>
              <a:t>Oranga</a:t>
            </a:r>
            <a:endParaRPr lang="en-US" sz="1100" b="0" i="0" dirty="0">
              <a:solidFill>
                <a:srgbClr val="000000"/>
              </a:solidFill>
              <a:effectLst/>
              <a:latin typeface="Segoe UI" panose="020B0502040204020203" pitchFamily="34" charset="0"/>
            </a:endParaRPr>
          </a:p>
          <a:p>
            <a:pPr marL="171450" indent="-171450" algn="l" rtl="0" fontAlgn="base">
              <a:buFontTx/>
              <a:buChar char="-"/>
            </a:pPr>
            <a:r>
              <a:rPr lang="en-US" sz="1100" b="0" i="0" dirty="0">
                <a:solidFill>
                  <a:srgbClr val="000000"/>
                </a:solidFill>
                <a:effectLst/>
                <a:latin typeface="Segoe UI" panose="020B0502040204020203" pitchFamily="34" charset="0"/>
              </a:rPr>
              <a:t>Early warning system and drug checking</a:t>
            </a:r>
          </a:p>
          <a:p>
            <a:pPr marL="171450" indent="-171450" algn="l" rtl="0" fontAlgn="base">
              <a:buFontTx/>
              <a:buChar char="-"/>
            </a:pPr>
            <a:r>
              <a:rPr lang="en-US" sz="1100" b="0" i="0" dirty="0">
                <a:solidFill>
                  <a:srgbClr val="000000"/>
                </a:solidFill>
                <a:effectLst/>
                <a:latin typeface="Segoe UI" panose="020B0502040204020203" pitchFamily="34" charset="0"/>
              </a:rPr>
              <a:t>Police discretion</a:t>
            </a:r>
          </a:p>
          <a:p>
            <a:endParaRPr lang="en-NZ" dirty="0"/>
          </a:p>
        </p:txBody>
      </p:sp>
      <p:sp>
        <p:nvSpPr>
          <p:cNvPr id="4" name="Slide Number Placeholder 3"/>
          <p:cNvSpPr>
            <a:spLocks noGrp="1"/>
          </p:cNvSpPr>
          <p:nvPr>
            <p:ph type="sldNum" sz="quarter" idx="5"/>
          </p:nvPr>
        </p:nvSpPr>
        <p:spPr/>
        <p:txBody>
          <a:bodyPr/>
          <a:lstStyle/>
          <a:p>
            <a:fld id="{1ABB420D-5AE8-43D8-A9A5-5D5072EFF599}" type="slidenum">
              <a:rPr lang="en-NZ" smtClean="0"/>
              <a:t>3</a:t>
            </a:fld>
            <a:endParaRPr lang="en-NZ"/>
          </a:p>
        </p:txBody>
      </p:sp>
    </p:spTree>
    <p:extLst>
      <p:ext uri="{BB962C8B-B14F-4D97-AF65-F5344CB8AC3E}">
        <p14:creationId xmlns:p14="http://schemas.microsoft.com/office/powerpoint/2010/main" val="102492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02818732-FA64-4F57-8EE6-57AA70E1F1E0}" type="slidenum">
              <a:rPr lang="en-ZA" smtClean="0"/>
              <a:t>10</a:t>
            </a:fld>
            <a:endParaRPr lang="en-ZA" dirty="0"/>
          </a:p>
        </p:txBody>
      </p:sp>
    </p:spTree>
    <p:extLst>
      <p:ext uri="{BB962C8B-B14F-4D97-AF65-F5344CB8AC3E}">
        <p14:creationId xmlns:p14="http://schemas.microsoft.com/office/powerpoint/2010/main" val="289436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NZ" dirty="0"/>
              <a:t>Reinforces the importance of sleep and rest and is a reminder that </a:t>
            </a:r>
            <a:r>
              <a:rPr lang="en-NZ"/>
              <a:t>this mitigates all forms </a:t>
            </a:r>
            <a:r>
              <a:rPr lang="en-NZ" dirty="0"/>
              <a:t>of impairment</a:t>
            </a:r>
          </a:p>
          <a:p>
            <a:pPr marL="171450" indent="-171450">
              <a:buFontTx/>
              <a:buChar char="-"/>
            </a:pPr>
            <a:r>
              <a:rPr lang="en-NZ" dirty="0"/>
              <a:t>Is based on the insight that the biggest driver of drug use, legal or illegal, on vessels is enjoyment (perhaps socially) in otherwise challenging conditions.</a:t>
            </a:r>
          </a:p>
          <a:p>
            <a:pPr marL="171450" indent="-171450">
              <a:buFontTx/>
              <a:buChar char="-"/>
            </a:pPr>
            <a:r>
              <a:rPr lang="en-NZ" dirty="0"/>
              <a:t>The theory that fatigue itself was driving drug use was not supported.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18732-FA64-4F57-8EE6-57AA70E1F1E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671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NZ" dirty="0"/>
              <a:t>Reinforces the importance of sleep and rest and is a reminder that </a:t>
            </a:r>
            <a:r>
              <a:rPr lang="en-NZ"/>
              <a:t>this mitigates all forms </a:t>
            </a:r>
            <a:r>
              <a:rPr lang="en-NZ" dirty="0"/>
              <a:t>of impairment</a:t>
            </a:r>
          </a:p>
          <a:p>
            <a:pPr marL="171450" indent="-171450">
              <a:buFontTx/>
              <a:buChar char="-"/>
            </a:pPr>
            <a:r>
              <a:rPr lang="en-NZ" dirty="0"/>
              <a:t>Is based on the insight that the biggest driver of drug use, legal or illegal, on vessels is enjoyment (perhaps socially) in otherwise challenging conditions.</a:t>
            </a:r>
          </a:p>
          <a:p>
            <a:pPr marL="171450" indent="-171450">
              <a:buFontTx/>
              <a:buChar char="-"/>
            </a:pPr>
            <a:r>
              <a:rPr lang="en-NZ" dirty="0"/>
              <a:t>The theory that fatigue itself was driving drug use was not supported.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18732-FA64-4F57-8EE6-57AA70E1F1E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38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NZ" dirty="0"/>
              <a:t>Reinforces the importance of sleep and rest and is a reminder that </a:t>
            </a:r>
            <a:r>
              <a:rPr lang="en-NZ"/>
              <a:t>this mitigates all forms </a:t>
            </a:r>
            <a:r>
              <a:rPr lang="en-NZ" dirty="0"/>
              <a:t>of impairment</a:t>
            </a:r>
          </a:p>
          <a:p>
            <a:pPr marL="171450" indent="-171450">
              <a:buFontTx/>
              <a:buChar char="-"/>
            </a:pPr>
            <a:r>
              <a:rPr lang="en-NZ" dirty="0"/>
              <a:t>Is based on the insight that the biggest driver of drug use, legal or illegal, on vessels is enjoyment (perhaps socially) in otherwise challenging conditions.</a:t>
            </a:r>
          </a:p>
          <a:p>
            <a:pPr marL="171450" indent="-171450">
              <a:buFontTx/>
              <a:buChar char="-"/>
            </a:pPr>
            <a:r>
              <a:rPr lang="en-NZ" dirty="0"/>
              <a:t>The theory that fatigue itself was driving drug use was not supported.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18732-FA64-4F57-8EE6-57AA70E1F1E0}"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277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100" b="0" i="0" dirty="0">
                <a:solidFill>
                  <a:srgbClr val="0F0F0F"/>
                </a:solidFill>
                <a:effectLst/>
                <a:latin typeface="Calibri Light" panose="020F0302020204030204" pitchFamily="34" charset="0"/>
              </a:rPr>
              <a:t>In USA 1972, </a:t>
            </a:r>
            <a:r>
              <a:rPr lang="en-US" sz="1100" dirty="0">
                <a:solidFill>
                  <a:srgbClr val="0F0F0F"/>
                </a:solidFill>
                <a:latin typeface="Calibri Light" panose="020F0302020204030204" pitchFamily="34" charset="0"/>
              </a:rPr>
              <a:t>a tasked </a:t>
            </a:r>
            <a:r>
              <a:rPr lang="en-US" sz="1100" b="0" i="0" dirty="0">
                <a:solidFill>
                  <a:srgbClr val="0F0F0F"/>
                </a:solidFill>
                <a:effectLst/>
                <a:latin typeface="Calibri Light" panose="020F0302020204030204" pitchFamily="34" charset="0"/>
              </a:rPr>
              <a:t>commission unanimously recommended decriminalizing the possession and distribution of marijuana for personal use. Nixon ignored the report. Then between 1973 and 1977, however, eleven states decriminalized marijuana possession. In January 1977, President Jimmy Carter was inaugurated on a campaign platform that included marijuana decriminalization. In October 1977, the Senate Judiciary Committee voted to decriminalize possession of up to an ounce of marijuana for personal use. </a:t>
            </a:r>
            <a:endParaRPr lang="en-US" sz="1100" b="0" i="0" dirty="0">
              <a:solidFill>
                <a:srgbClr val="000000"/>
              </a:solidFill>
              <a:effectLst/>
              <a:latin typeface="Segoe UI" panose="020B0502040204020203" pitchFamily="34" charset="0"/>
            </a:endParaRPr>
          </a:p>
          <a:p>
            <a:pPr algn="l" rtl="0" fontAlgn="base"/>
            <a:r>
              <a:rPr lang="en-US" sz="1100" b="0" i="0" dirty="0">
                <a:solidFill>
                  <a:srgbClr val="0F0F0F"/>
                </a:solidFill>
                <a:effectLst/>
                <a:latin typeface="Calibri Light" panose="020F0302020204030204" pitchFamily="34" charset="0"/>
              </a:rPr>
              <a:t>Within just a few years, though, the tide had shifted. </a:t>
            </a:r>
            <a:r>
              <a:rPr lang="en-US" sz="1100" b="0" i="0" dirty="0">
                <a:solidFill>
                  <a:srgbClr val="000000"/>
                </a:solidFill>
                <a:effectLst/>
                <a:latin typeface="Calibri Light" panose="020F0302020204030204" pitchFamily="34" charset="0"/>
              </a:rPr>
              <a:t>Then Regan in the 1980s ramped up the war even further. </a:t>
            </a:r>
          </a:p>
          <a:p>
            <a:pPr algn="l" rtl="0" fontAlgn="base"/>
            <a:endParaRPr lang="en-US" sz="1100" dirty="0">
              <a:solidFill>
                <a:srgbClr val="000000"/>
              </a:solidFill>
              <a:latin typeface="Calibri Light" panose="020F0302020204030204" pitchFamily="34" charset="0"/>
            </a:endParaRPr>
          </a:p>
          <a:p>
            <a:pPr algn="l" rtl="0" fontAlgn="base"/>
            <a:r>
              <a:rPr lang="en-US" sz="1100" b="0" i="0" dirty="0">
                <a:solidFill>
                  <a:srgbClr val="000000"/>
                </a:solidFill>
                <a:effectLst/>
                <a:latin typeface="Calibri Light" panose="020F0302020204030204" pitchFamily="34" charset="0"/>
              </a:rPr>
              <a:t>IN NZ: no drug pre-contact. Alcohol was one reason </a:t>
            </a:r>
            <a:r>
              <a:rPr lang="en-US" sz="1100" b="0" i="0" dirty="0" err="1">
                <a:solidFill>
                  <a:srgbClr val="000000"/>
                </a:solidFill>
                <a:effectLst/>
                <a:latin typeface="Calibri Light" panose="020F0302020204030204" pitchFamily="34" charset="0"/>
              </a:rPr>
              <a:t>Maori</a:t>
            </a:r>
            <a:r>
              <a:rPr lang="en-US" sz="1100" b="0" i="0" dirty="0">
                <a:solidFill>
                  <a:srgbClr val="000000"/>
                </a:solidFill>
                <a:effectLst/>
                <a:latin typeface="Calibri Light" panose="020F0302020204030204" pitchFamily="34" charset="0"/>
              </a:rPr>
              <a:t> agreed to </a:t>
            </a:r>
            <a:r>
              <a:rPr lang="en-US" sz="1100" b="0" i="0" dirty="0" err="1">
                <a:solidFill>
                  <a:srgbClr val="000000"/>
                </a:solidFill>
                <a:effectLst/>
                <a:latin typeface="Calibri Light" panose="020F0302020204030204" pitchFamily="34" charset="0"/>
              </a:rPr>
              <a:t>te</a:t>
            </a:r>
            <a:r>
              <a:rPr lang="en-US" sz="1100" b="0" i="0" dirty="0">
                <a:solidFill>
                  <a:srgbClr val="000000"/>
                </a:solidFill>
                <a:effectLst/>
                <a:latin typeface="Calibri Light" panose="020F0302020204030204" pitchFamily="34" charset="0"/>
              </a:rPr>
              <a:t> </a:t>
            </a:r>
            <a:r>
              <a:rPr lang="en-US" sz="1100" b="0" i="0" dirty="0" err="1">
                <a:solidFill>
                  <a:srgbClr val="000000"/>
                </a:solidFill>
                <a:effectLst/>
                <a:latin typeface="Calibri Light" panose="020F0302020204030204" pitchFamily="34" charset="0"/>
              </a:rPr>
              <a:t>tiriti</a:t>
            </a:r>
            <a:r>
              <a:rPr lang="en-US" sz="1100" b="0" i="0" dirty="0">
                <a:solidFill>
                  <a:srgbClr val="000000"/>
                </a:solidFill>
                <a:effectLst/>
                <a:latin typeface="Calibri Light" panose="020F0302020204030204" pitchFamily="34" charset="0"/>
              </a:rPr>
              <a:t> – to get settlers drunkenness under control. </a:t>
            </a:r>
          </a:p>
          <a:p>
            <a:pPr algn="l" rtl="0" fontAlgn="base"/>
            <a:endParaRPr lang="en-US" sz="1100" dirty="0">
              <a:solidFill>
                <a:srgbClr val="000000"/>
              </a:solidFill>
              <a:latin typeface="Calibri Light" panose="020F0302020204030204" pitchFamily="34" charset="0"/>
            </a:endParaRPr>
          </a:p>
          <a:p>
            <a:pPr algn="l" rtl="0" fontAlgn="base">
              <a:buFont typeface="Arial" panose="020B0604020202020204" pitchFamily="34" charset="0"/>
              <a:buChar char="•"/>
            </a:pPr>
            <a:r>
              <a:rPr lang="en-US" sz="1100" b="0" i="0" dirty="0">
                <a:solidFill>
                  <a:srgbClr val="000000"/>
                </a:solidFill>
                <a:effectLst/>
                <a:latin typeface="Calibri Light" panose="020F0302020204030204" pitchFamily="34" charset="0"/>
              </a:rPr>
              <a:t>We actually had pretty readily available cocaine, heroin and cannabis in NZ. - not regulated at all until 1920s. Introduced a </a:t>
            </a:r>
            <a:r>
              <a:rPr lang="en-US" sz="1100" b="0" i="0" dirty="0" err="1">
                <a:solidFill>
                  <a:srgbClr val="000000"/>
                </a:solidFill>
                <a:effectLst/>
                <a:latin typeface="Calibri Light" panose="020F0302020204030204" pitchFamily="34" charset="0"/>
              </a:rPr>
              <a:t>licensinc</a:t>
            </a:r>
            <a:r>
              <a:rPr lang="en-US" sz="1100" b="0" i="0" dirty="0">
                <a:solidFill>
                  <a:srgbClr val="000000"/>
                </a:solidFill>
                <a:effectLst/>
                <a:latin typeface="Calibri Light" panose="020F0302020204030204" pitchFamily="34" charset="0"/>
              </a:rPr>
              <a:t> scheme thru The Dangerous Drugs Act 1927. Even </a:t>
            </a:r>
            <a:r>
              <a:rPr lang="en-US" sz="1100" b="0" i="0" dirty="0" err="1">
                <a:solidFill>
                  <a:srgbClr val="000000"/>
                </a:solidFill>
                <a:effectLst/>
                <a:latin typeface="Calibri Light" panose="020F0302020204030204" pitchFamily="34" charset="0"/>
              </a:rPr>
              <a:t>tho</a:t>
            </a:r>
            <a:r>
              <a:rPr lang="en-US" sz="1100" b="0" i="0" dirty="0">
                <a:solidFill>
                  <a:srgbClr val="000000"/>
                </a:solidFill>
                <a:effectLst/>
                <a:latin typeface="Calibri Light" panose="020F0302020204030204" pitchFamily="34" charset="0"/>
              </a:rPr>
              <a:t> this was a form of prohibition, some of these drugs like heroin was liberally prescribed and even publicly funded from 1941. </a:t>
            </a:r>
          </a:p>
          <a:p>
            <a:pPr algn="l" rtl="0" fontAlgn="base">
              <a:buFont typeface="Arial" panose="020B0604020202020204" pitchFamily="34" charset="0"/>
              <a:buChar char="•"/>
            </a:pPr>
            <a:r>
              <a:rPr lang="en-US" sz="1100" b="0" i="0" dirty="0">
                <a:solidFill>
                  <a:srgbClr val="000000"/>
                </a:solidFill>
                <a:effectLst/>
                <a:latin typeface="Calibri Light" panose="020F0302020204030204" pitchFamily="34" charset="0"/>
              </a:rPr>
              <a:t>Another set of legislation Poisons Act permitted cocaine  and low-strength morphine to be prescribed. Amphetamines were regulated under this act later on in the late 50s. </a:t>
            </a:r>
          </a:p>
          <a:p>
            <a:pPr algn="l" rtl="0" fontAlgn="base">
              <a:buFont typeface="Arial" panose="020B0604020202020204" pitchFamily="34" charset="0"/>
              <a:buChar char="•"/>
            </a:pPr>
            <a:r>
              <a:rPr lang="en-US" sz="1100" b="0" i="0" dirty="0">
                <a:solidFill>
                  <a:srgbClr val="000000"/>
                </a:solidFill>
                <a:effectLst/>
                <a:latin typeface="Calibri Light" panose="020F0302020204030204" pitchFamily="34" charset="0"/>
              </a:rPr>
              <a:t>Doctors had been prescribing heroin and we became one of the highest consumers internationally until we were asked by the UN to stop. </a:t>
            </a:r>
          </a:p>
          <a:p>
            <a:pPr algn="l" rtl="0" fontAlgn="base">
              <a:buFont typeface="Arial" panose="020B0604020202020204" pitchFamily="34" charset="0"/>
              <a:buChar char="•"/>
            </a:pPr>
            <a:r>
              <a:rPr lang="en-US" sz="1100" b="0" i="0" dirty="0">
                <a:solidFill>
                  <a:srgbClr val="000000"/>
                </a:solidFill>
                <a:effectLst/>
                <a:latin typeface="Calibri Light" panose="020F0302020204030204" pitchFamily="34" charset="0"/>
              </a:rPr>
              <a:t>We had medicinal cannabis that we were asked to stop in 1950s because in the 50s the UN started to crack down on cannabis as they started to write the 1961 Convention. </a:t>
            </a:r>
          </a:p>
          <a:p>
            <a:pPr algn="l" rtl="0" fontAlgn="base">
              <a:buFont typeface="Arial" panose="020B0604020202020204" pitchFamily="34" charset="0"/>
              <a:buChar char="•"/>
            </a:pPr>
            <a:r>
              <a:rPr lang="en-US" sz="1100" b="0" i="0" dirty="0">
                <a:solidFill>
                  <a:srgbClr val="000000"/>
                </a:solidFill>
                <a:effectLst/>
                <a:latin typeface="Calibri Light" panose="020F0302020204030204" pitchFamily="34" charset="0"/>
              </a:rPr>
              <a:t>NZ Blake-Palmer Committee issued a report in 1973. Recommended adoption of the UN Single Convention to control all drugs apart from alcohol and tobacco. </a:t>
            </a:r>
          </a:p>
          <a:p>
            <a:pPr algn="l" rtl="0" fontAlgn="base">
              <a:buFont typeface="Arial" panose="020B0604020202020204" pitchFamily="34" charset="0"/>
              <a:buChar char="•"/>
            </a:pPr>
            <a:r>
              <a:rPr lang="en-US" sz="1100" b="0" i="0" dirty="0">
                <a:solidFill>
                  <a:srgbClr val="000000"/>
                </a:solidFill>
                <a:effectLst/>
                <a:latin typeface="Calibri Light" panose="020F0302020204030204" pitchFamily="34" charset="0"/>
              </a:rPr>
              <a:t>A, B and C. Expert Advisory Committee. Even the Blake-Palmer Committee recommended alternatives to prosecution for users – but this never made it into the Act</a:t>
            </a:r>
          </a:p>
          <a:p>
            <a:pPr algn="l" rtl="0" fontAlgn="base">
              <a:buFont typeface="Arial" panose="020B0604020202020204" pitchFamily="34" charset="0"/>
              <a:buChar char="•"/>
            </a:pPr>
            <a:endParaRPr lang="en-US" sz="1100" b="0" i="0" dirty="0">
              <a:solidFill>
                <a:srgbClr val="000000"/>
              </a:solidFill>
              <a:effectLst/>
              <a:latin typeface="Calibri Light" panose="020F0302020204030204" pitchFamily="34" charset="0"/>
            </a:endParaRPr>
          </a:p>
          <a:p>
            <a:pPr algn="l" rtl="0" fontAlgn="base"/>
            <a:r>
              <a:rPr lang="en-US" sz="1100" b="0" i="0" dirty="0">
                <a:solidFill>
                  <a:srgbClr val="000000"/>
                </a:solidFill>
                <a:effectLst/>
                <a:latin typeface="Segoe UI" panose="020B0502040204020203" pitchFamily="34" charset="0"/>
              </a:rPr>
              <a:t>Then in recent years:</a:t>
            </a:r>
          </a:p>
          <a:p>
            <a:pPr marL="171450" indent="-171450" algn="l" rtl="0" fontAlgn="base">
              <a:buFontTx/>
              <a:buChar char="-"/>
            </a:pPr>
            <a:r>
              <a:rPr lang="en-US" sz="1100" b="0" i="0" dirty="0">
                <a:solidFill>
                  <a:srgbClr val="000000"/>
                </a:solidFill>
                <a:effectLst/>
                <a:latin typeface="Segoe UI" panose="020B0502040204020203" pitchFamily="34" charset="0"/>
              </a:rPr>
              <a:t>Needle </a:t>
            </a:r>
            <a:r>
              <a:rPr lang="en-US" sz="1100" b="0" i="0" dirty="0" err="1">
                <a:solidFill>
                  <a:srgbClr val="000000"/>
                </a:solidFill>
                <a:effectLst/>
                <a:latin typeface="Segoe UI" panose="020B0502040204020203" pitchFamily="34" charset="0"/>
              </a:rPr>
              <a:t>exchances</a:t>
            </a:r>
            <a:endParaRPr lang="en-US" sz="1100" b="0" i="0" dirty="0">
              <a:solidFill>
                <a:srgbClr val="000000"/>
              </a:solidFill>
              <a:effectLst/>
              <a:latin typeface="Segoe UI" panose="020B0502040204020203" pitchFamily="34" charset="0"/>
            </a:endParaRPr>
          </a:p>
          <a:p>
            <a:pPr marL="171450" indent="-171450" algn="l" rtl="0" fontAlgn="base">
              <a:buFontTx/>
              <a:buChar char="-"/>
            </a:pPr>
            <a:r>
              <a:rPr lang="en-US" sz="1100" b="0" i="0" dirty="0">
                <a:solidFill>
                  <a:srgbClr val="000000"/>
                </a:solidFill>
                <a:effectLst/>
                <a:latin typeface="Segoe UI" panose="020B0502040204020203" pitchFamily="34" charset="0"/>
              </a:rPr>
              <a:t>Te Ara </a:t>
            </a:r>
            <a:r>
              <a:rPr lang="en-US" sz="1100" b="0" i="0" dirty="0" err="1">
                <a:solidFill>
                  <a:srgbClr val="000000"/>
                </a:solidFill>
                <a:effectLst/>
                <a:latin typeface="Segoe UI" panose="020B0502040204020203" pitchFamily="34" charset="0"/>
              </a:rPr>
              <a:t>Oranga</a:t>
            </a:r>
            <a:endParaRPr lang="en-US" sz="1100" b="0" i="0" dirty="0">
              <a:solidFill>
                <a:srgbClr val="000000"/>
              </a:solidFill>
              <a:effectLst/>
              <a:latin typeface="Segoe UI" panose="020B0502040204020203" pitchFamily="34" charset="0"/>
            </a:endParaRPr>
          </a:p>
          <a:p>
            <a:pPr marL="171450" indent="-171450" algn="l" rtl="0" fontAlgn="base">
              <a:buFontTx/>
              <a:buChar char="-"/>
            </a:pPr>
            <a:r>
              <a:rPr lang="en-US" sz="1100" b="0" i="0" dirty="0">
                <a:solidFill>
                  <a:srgbClr val="000000"/>
                </a:solidFill>
                <a:effectLst/>
                <a:latin typeface="Segoe UI" panose="020B0502040204020203" pitchFamily="34" charset="0"/>
              </a:rPr>
              <a:t>Early warning system and drug checking</a:t>
            </a:r>
          </a:p>
          <a:p>
            <a:pPr marL="171450" indent="-171450" algn="l" rtl="0" fontAlgn="base">
              <a:buFontTx/>
              <a:buChar char="-"/>
            </a:pPr>
            <a:r>
              <a:rPr lang="en-US" sz="1100" b="0" i="0" dirty="0">
                <a:solidFill>
                  <a:srgbClr val="000000"/>
                </a:solidFill>
                <a:effectLst/>
                <a:latin typeface="Segoe UI" panose="020B0502040204020203" pitchFamily="34" charset="0"/>
              </a:rPr>
              <a:t>Police discretion</a:t>
            </a:r>
          </a:p>
          <a:p>
            <a:endParaRPr lang="en-NZ" dirty="0"/>
          </a:p>
        </p:txBody>
      </p:sp>
      <p:sp>
        <p:nvSpPr>
          <p:cNvPr id="4" name="Slide Number Placeholder 3"/>
          <p:cNvSpPr>
            <a:spLocks noGrp="1"/>
          </p:cNvSpPr>
          <p:nvPr>
            <p:ph type="sldNum" sz="quarter" idx="5"/>
          </p:nvPr>
        </p:nvSpPr>
        <p:spPr/>
        <p:txBody>
          <a:bodyPr/>
          <a:lstStyle/>
          <a:p>
            <a:fld id="{1ABB420D-5AE8-43D8-A9A5-5D5072EFF599}" type="slidenum">
              <a:rPr lang="en-NZ" smtClean="0"/>
              <a:t>18</a:t>
            </a:fld>
            <a:endParaRPr lang="en-NZ"/>
          </a:p>
        </p:txBody>
      </p:sp>
    </p:spTree>
    <p:extLst>
      <p:ext uri="{BB962C8B-B14F-4D97-AF65-F5344CB8AC3E}">
        <p14:creationId xmlns:p14="http://schemas.microsoft.com/office/powerpoint/2010/main" val="429281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09A24-B8B7-4A7F-9D44-F22889F7EB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7DECBAFA-FAD5-4054-8B03-CBF165DB80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7F71D42F-A175-4D34-B372-0FCAFB018FDA}"/>
              </a:ext>
            </a:extLst>
          </p:cNvPr>
          <p:cNvSpPr>
            <a:spLocks noGrp="1"/>
          </p:cNvSpPr>
          <p:nvPr>
            <p:ph type="dt" sz="half" idx="10"/>
          </p:nvPr>
        </p:nvSpPr>
        <p:spPr/>
        <p:txBody>
          <a:bodyPr/>
          <a:lstStyle/>
          <a:p>
            <a:fld id="{90351CA1-CC79-4621-BF78-8DA01C3F9BBE}" type="datetimeFigureOut">
              <a:rPr lang="en-NZ" smtClean="0"/>
              <a:t>1/12/2022</a:t>
            </a:fld>
            <a:endParaRPr lang="en-NZ"/>
          </a:p>
        </p:txBody>
      </p:sp>
      <p:sp>
        <p:nvSpPr>
          <p:cNvPr id="5" name="Footer Placeholder 4">
            <a:extLst>
              <a:ext uri="{FF2B5EF4-FFF2-40B4-BE49-F238E27FC236}">
                <a16:creationId xmlns:a16="http://schemas.microsoft.com/office/drawing/2014/main" id="{54BEBF03-A6E8-4EFC-BEC2-5D6205B8EE5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5166247-4EE4-41CC-8C1D-3106457BA1D5}"/>
              </a:ext>
            </a:extLst>
          </p:cNvPr>
          <p:cNvSpPr>
            <a:spLocks noGrp="1"/>
          </p:cNvSpPr>
          <p:nvPr>
            <p:ph type="sldNum" sz="quarter" idx="12"/>
          </p:nvPr>
        </p:nvSpPr>
        <p:spPr/>
        <p:txBody>
          <a:bodyPr/>
          <a:lstStyle/>
          <a:p>
            <a:fld id="{800BFA69-9AF1-4FED-8C94-C0F463B1244B}" type="slidenum">
              <a:rPr lang="en-NZ" smtClean="0"/>
              <a:t>‹#›</a:t>
            </a:fld>
            <a:endParaRPr lang="en-NZ"/>
          </a:p>
        </p:txBody>
      </p:sp>
    </p:spTree>
    <p:extLst>
      <p:ext uri="{BB962C8B-B14F-4D97-AF65-F5344CB8AC3E}">
        <p14:creationId xmlns:p14="http://schemas.microsoft.com/office/powerpoint/2010/main" val="136715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EA75-E830-469E-8B4C-398BB1945DB4}"/>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699A19E-9EC2-44EE-8BAB-BB491D05A2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776A7DA-6794-4017-AC27-AECA53E9AA80}"/>
              </a:ext>
            </a:extLst>
          </p:cNvPr>
          <p:cNvSpPr>
            <a:spLocks noGrp="1"/>
          </p:cNvSpPr>
          <p:nvPr>
            <p:ph type="dt" sz="half" idx="10"/>
          </p:nvPr>
        </p:nvSpPr>
        <p:spPr/>
        <p:txBody>
          <a:bodyPr/>
          <a:lstStyle/>
          <a:p>
            <a:fld id="{90351CA1-CC79-4621-BF78-8DA01C3F9BBE}" type="datetimeFigureOut">
              <a:rPr lang="en-NZ" smtClean="0"/>
              <a:t>1/12/2022</a:t>
            </a:fld>
            <a:endParaRPr lang="en-NZ"/>
          </a:p>
        </p:txBody>
      </p:sp>
      <p:sp>
        <p:nvSpPr>
          <p:cNvPr id="5" name="Footer Placeholder 4">
            <a:extLst>
              <a:ext uri="{FF2B5EF4-FFF2-40B4-BE49-F238E27FC236}">
                <a16:creationId xmlns:a16="http://schemas.microsoft.com/office/drawing/2014/main" id="{DEFDDD54-C2E5-4CF2-8935-0BB33730ED5C}"/>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C0AE89C-55B8-4D7F-87D7-D23DB987E1BE}"/>
              </a:ext>
            </a:extLst>
          </p:cNvPr>
          <p:cNvSpPr>
            <a:spLocks noGrp="1"/>
          </p:cNvSpPr>
          <p:nvPr>
            <p:ph type="sldNum" sz="quarter" idx="12"/>
          </p:nvPr>
        </p:nvSpPr>
        <p:spPr/>
        <p:txBody>
          <a:bodyPr/>
          <a:lstStyle/>
          <a:p>
            <a:fld id="{800BFA69-9AF1-4FED-8C94-C0F463B1244B}" type="slidenum">
              <a:rPr lang="en-NZ" smtClean="0"/>
              <a:t>‹#›</a:t>
            </a:fld>
            <a:endParaRPr lang="en-NZ"/>
          </a:p>
        </p:txBody>
      </p:sp>
    </p:spTree>
    <p:extLst>
      <p:ext uri="{BB962C8B-B14F-4D97-AF65-F5344CB8AC3E}">
        <p14:creationId xmlns:p14="http://schemas.microsoft.com/office/powerpoint/2010/main" val="363824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435F37-14C1-4A08-8943-D23A2978EA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7BAB243-9A9D-4875-80F4-7602E3C481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C731529-038B-4024-B5F3-AC4F6FD05A36}"/>
              </a:ext>
            </a:extLst>
          </p:cNvPr>
          <p:cNvSpPr>
            <a:spLocks noGrp="1"/>
          </p:cNvSpPr>
          <p:nvPr>
            <p:ph type="dt" sz="half" idx="10"/>
          </p:nvPr>
        </p:nvSpPr>
        <p:spPr/>
        <p:txBody>
          <a:bodyPr/>
          <a:lstStyle/>
          <a:p>
            <a:fld id="{90351CA1-CC79-4621-BF78-8DA01C3F9BBE}" type="datetimeFigureOut">
              <a:rPr lang="en-NZ" smtClean="0"/>
              <a:t>1/12/2022</a:t>
            </a:fld>
            <a:endParaRPr lang="en-NZ"/>
          </a:p>
        </p:txBody>
      </p:sp>
      <p:sp>
        <p:nvSpPr>
          <p:cNvPr id="5" name="Footer Placeholder 4">
            <a:extLst>
              <a:ext uri="{FF2B5EF4-FFF2-40B4-BE49-F238E27FC236}">
                <a16:creationId xmlns:a16="http://schemas.microsoft.com/office/drawing/2014/main" id="{153609C8-FB2A-496C-B5DA-BDDC34043B6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742B4D2-B19A-4729-9F75-3244C9B09222}"/>
              </a:ext>
            </a:extLst>
          </p:cNvPr>
          <p:cNvSpPr>
            <a:spLocks noGrp="1"/>
          </p:cNvSpPr>
          <p:nvPr>
            <p:ph type="sldNum" sz="quarter" idx="12"/>
          </p:nvPr>
        </p:nvSpPr>
        <p:spPr/>
        <p:txBody>
          <a:bodyPr/>
          <a:lstStyle/>
          <a:p>
            <a:fld id="{800BFA69-9AF1-4FED-8C94-C0F463B1244B}" type="slidenum">
              <a:rPr lang="en-NZ" smtClean="0"/>
              <a:t>‹#›</a:t>
            </a:fld>
            <a:endParaRPr lang="en-NZ"/>
          </a:p>
        </p:txBody>
      </p:sp>
    </p:spTree>
    <p:extLst>
      <p:ext uri="{BB962C8B-B14F-4D97-AF65-F5344CB8AC3E}">
        <p14:creationId xmlns:p14="http://schemas.microsoft.com/office/powerpoint/2010/main" val="2548725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1">
    <p:bg>
      <p:bgPr>
        <a:solidFill>
          <a:schemeClr val="tx1">
            <a:lumMod val="95000"/>
          </a:schemeClr>
        </a:solidFill>
        <a:effectLst/>
      </p:bgPr>
    </p:bg>
    <p:spTree>
      <p:nvGrpSpPr>
        <p:cNvPr id="1" name=""/>
        <p:cNvGrpSpPr/>
        <p:nvPr/>
      </p:nvGrpSpPr>
      <p:grpSpPr>
        <a:xfrm>
          <a:off x="0" y="0"/>
          <a:ext cx="0" cy="0"/>
          <a:chOff x="0" y="0"/>
          <a:chExt cx="0" cy="0"/>
        </a:xfrm>
      </p:grpSpPr>
      <p:pic>
        <p:nvPicPr>
          <p:cNvPr id="9" name="Picture 8" descr="A picture containing people, red&#10;&#10;Description automatically generated">
            <a:extLst>
              <a:ext uri="{FF2B5EF4-FFF2-40B4-BE49-F238E27FC236}">
                <a16:creationId xmlns:a16="http://schemas.microsoft.com/office/drawing/2014/main" id="{DCBEC5EC-57FD-3D45-B635-50984626CF4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40406" y="5642920"/>
            <a:ext cx="2242517" cy="1215081"/>
          </a:xfrm>
          <a:prstGeom prst="rect">
            <a:avLst/>
          </a:prstGeom>
        </p:spPr>
      </p:pic>
      <p:sp>
        <p:nvSpPr>
          <p:cNvPr id="13" name="Text Placeholder 12">
            <a:extLst>
              <a:ext uri="{FF2B5EF4-FFF2-40B4-BE49-F238E27FC236}">
                <a16:creationId xmlns:a16="http://schemas.microsoft.com/office/drawing/2014/main" id="{CC68FD61-F3E0-2445-BF64-7C9026A08769}"/>
              </a:ext>
            </a:extLst>
          </p:cNvPr>
          <p:cNvSpPr>
            <a:spLocks noGrp="1"/>
          </p:cNvSpPr>
          <p:nvPr>
            <p:ph type="body" sz="quarter" idx="11" hasCustomPrompt="1"/>
          </p:nvPr>
        </p:nvSpPr>
        <p:spPr>
          <a:xfrm>
            <a:off x="9240405" y="4679509"/>
            <a:ext cx="2180659" cy="281251"/>
          </a:xfrm>
          <a:prstGeom prst="rect">
            <a:avLst/>
          </a:prstGeom>
        </p:spPr>
        <p:txBody>
          <a:bodyPr lIns="0" tIns="0" rIns="0" bIns="0"/>
          <a:lstStyle>
            <a:lvl1pPr marL="0" indent="0">
              <a:buNone/>
              <a:defRPr sz="1600" b="1" i="0"/>
            </a:lvl1pPr>
            <a:lvl2pPr marL="609585" indent="0">
              <a:buNone/>
              <a:defRPr/>
            </a:lvl2pPr>
            <a:lvl3pPr marL="1219170" indent="0">
              <a:buNone/>
              <a:defRPr/>
            </a:lvl3pPr>
            <a:lvl4pPr marL="1828754" indent="0">
              <a:buNone/>
              <a:defRPr/>
            </a:lvl4pPr>
            <a:lvl5pPr marL="2438339" indent="0">
              <a:buNone/>
              <a:defRPr/>
            </a:lvl5pPr>
          </a:lstStyle>
          <a:p>
            <a:pPr lvl="0"/>
            <a:r>
              <a:rPr lang="en-US"/>
              <a:t>Staff name</a:t>
            </a:r>
          </a:p>
        </p:txBody>
      </p:sp>
      <p:sp>
        <p:nvSpPr>
          <p:cNvPr id="14" name="Text Placeholder 12">
            <a:extLst>
              <a:ext uri="{FF2B5EF4-FFF2-40B4-BE49-F238E27FC236}">
                <a16:creationId xmlns:a16="http://schemas.microsoft.com/office/drawing/2014/main" id="{9C8A9F2B-AFCF-A64A-97ED-FB8A1786DB2D}"/>
              </a:ext>
            </a:extLst>
          </p:cNvPr>
          <p:cNvSpPr>
            <a:spLocks noGrp="1"/>
          </p:cNvSpPr>
          <p:nvPr>
            <p:ph type="body" sz="quarter" idx="12" hasCustomPrompt="1"/>
          </p:nvPr>
        </p:nvSpPr>
        <p:spPr>
          <a:xfrm>
            <a:off x="9240406" y="4967606"/>
            <a:ext cx="2180660" cy="543641"/>
          </a:xfrm>
          <a:prstGeom prst="rect">
            <a:avLst/>
          </a:prstGeom>
        </p:spPr>
        <p:txBody>
          <a:bodyPr lIns="0" tIns="0" rIns="0" bIns="0"/>
          <a:lstStyle>
            <a:lvl1pPr marL="0" indent="0">
              <a:lnSpc>
                <a:spcPts val="1867"/>
              </a:lnSpc>
              <a:spcBef>
                <a:spcPts val="0"/>
              </a:spcBef>
              <a:buNone/>
              <a:defRPr sz="1600" b="0" i="0"/>
            </a:lvl1pPr>
            <a:lvl2pPr marL="609585" indent="0">
              <a:buNone/>
              <a:defRPr/>
            </a:lvl2pPr>
            <a:lvl3pPr marL="1219170" indent="0">
              <a:buNone/>
              <a:defRPr/>
            </a:lvl3pPr>
            <a:lvl4pPr marL="1828754" indent="0">
              <a:buNone/>
              <a:defRPr/>
            </a:lvl4pPr>
            <a:lvl5pPr marL="2438339" indent="0">
              <a:buNone/>
              <a:defRPr/>
            </a:lvl5pPr>
          </a:lstStyle>
          <a:p>
            <a:pPr lvl="0"/>
            <a:r>
              <a:rPr lang="en-US"/>
              <a:t>Position</a:t>
            </a:r>
          </a:p>
        </p:txBody>
      </p:sp>
      <p:cxnSp>
        <p:nvCxnSpPr>
          <p:cNvPr id="6" name="Straight Connector 5">
            <a:extLst>
              <a:ext uri="{FF2B5EF4-FFF2-40B4-BE49-F238E27FC236}">
                <a16:creationId xmlns:a16="http://schemas.microsoft.com/office/drawing/2014/main" id="{8AD052E4-181E-784F-BE8A-ED99E16AD635}"/>
              </a:ext>
            </a:extLst>
          </p:cNvPr>
          <p:cNvCxnSpPr/>
          <p:nvPr userDrawn="1"/>
        </p:nvCxnSpPr>
        <p:spPr>
          <a:xfrm>
            <a:off x="9240406" y="4447309"/>
            <a:ext cx="2242517"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7AB228AE-CDA3-434D-A676-AA059AEBBAA0}"/>
              </a:ext>
            </a:extLst>
          </p:cNvPr>
          <p:cNvSpPr>
            <a:spLocks noGrp="1"/>
          </p:cNvSpPr>
          <p:nvPr>
            <p:ph type="body" sz="quarter" idx="13" hasCustomPrompt="1"/>
          </p:nvPr>
        </p:nvSpPr>
        <p:spPr>
          <a:xfrm>
            <a:off x="719667" y="756845"/>
            <a:ext cx="9574260" cy="2104111"/>
          </a:xfrm>
          <a:prstGeom prst="rect">
            <a:avLst/>
          </a:prstGeom>
        </p:spPr>
        <p:txBody>
          <a:bodyPr lIns="0" tIns="0" rIns="0" bIns="0" anchor="b">
            <a:normAutofit/>
          </a:bodyPr>
          <a:lstStyle>
            <a:lvl1pPr marL="0" indent="0">
              <a:lnSpc>
                <a:spcPts val="9333"/>
              </a:lnSpc>
              <a:spcBef>
                <a:spcPts val="0"/>
              </a:spcBef>
              <a:buNone/>
              <a:defRPr sz="7000" b="0">
                <a:latin typeface="+mj-lt"/>
              </a:defRPr>
            </a:lvl1pPr>
            <a:lvl2pPr marL="609585" indent="0">
              <a:buNone/>
              <a:defRPr/>
            </a:lvl2pPr>
            <a:lvl3pPr marL="1219170" indent="0">
              <a:buNone/>
              <a:defRPr/>
            </a:lvl3pPr>
            <a:lvl4pPr marL="1828754" indent="0">
              <a:buNone/>
              <a:defRPr/>
            </a:lvl4pPr>
            <a:lvl5pPr marL="2438339" indent="0">
              <a:buNone/>
              <a:defRPr/>
            </a:lvl5pPr>
          </a:lstStyle>
          <a:p>
            <a:pPr lvl="0"/>
            <a:r>
              <a:rPr lang="en-US"/>
              <a:t>Title here</a:t>
            </a:r>
          </a:p>
        </p:txBody>
      </p:sp>
      <p:sp>
        <p:nvSpPr>
          <p:cNvPr id="18" name="Text Placeholder 9">
            <a:extLst>
              <a:ext uri="{FF2B5EF4-FFF2-40B4-BE49-F238E27FC236}">
                <a16:creationId xmlns:a16="http://schemas.microsoft.com/office/drawing/2014/main" id="{A04AA123-1335-B44A-910A-1A9D3D5DEA8C}"/>
              </a:ext>
            </a:extLst>
          </p:cNvPr>
          <p:cNvSpPr>
            <a:spLocks noGrp="1"/>
          </p:cNvSpPr>
          <p:nvPr>
            <p:ph type="body" sz="quarter" idx="14" hasCustomPrompt="1"/>
          </p:nvPr>
        </p:nvSpPr>
        <p:spPr>
          <a:xfrm>
            <a:off x="719668" y="2994353"/>
            <a:ext cx="7811661" cy="3572703"/>
          </a:xfrm>
          <a:prstGeom prst="rect">
            <a:avLst/>
          </a:prstGeom>
        </p:spPr>
        <p:txBody>
          <a:bodyPr lIns="0" tIns="0" rIns="0" bIns="0">
            <a:normAutofit/>
          </a:bodyPr>
          <a:lstStyle>
            <a:lvl1pPr marL="0" indent="0">
              <a:lnSpc>
                <a:spcPts val="9333"/>
              </a:lnSpc>
              <a:spcBef>
                <a:spcPts val="0"/>
              </a:spcBef>
              <a:buNone/>
              <a:defRPr sz="7000" b="0">
                <a:solidFill>
                  <a:schemeClr val="bg1">
                    <a:lumMod val="50000"/>
                    <a:lumOff val="50000"/>
                  </a:schemeClr>
                </a:solidFill>
                <a:latin typeface="+mj-lt"/>
              </a:defRPr>
            </a:lvl1pPr>
            <a:lvl2pPr marL="609585" indent="0">
              <a:buNone/>
              <a:defRPr/>
            </a:lvl2pPr>
            <a:lvl3pPr marL="1219170" indent="0">
              <a:buNone/>
              <a:defRPr/>
            </a:lvl3pPr>
            <a:lvl4pPr marL="1828754" indent="0">
              <a:buNone/>
              <a:defRPr/>
            </a:lvl4pPr>
            <a:lvl5pPr marL="2438339" indent="0">
              <a:buNone/>
              <a:defRPr/>
            </a:lvl5pPr>
          </a:lstStyle>
          <a:p>
            <a:pPr lvl="0"/>
            <a:r>
              <a:rPr lang="en-US"/>
              <a:t>Sub-title here</a:t>
            </a:r>
          </a:p>
        </p:txBody>
      </p:sp>
    </p:spTree>
    <p:extLst>
      <p:ext uri="{BB962C8B-B14F-4D97-AF65-F5344CB8AC3E}">
        <p14:creationId xmlns:p14="http://schemas.microsoft.com/office/powerpoint/2010/main" val="2011749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with Larg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71E5E3D-6A1C-49BA-9E11-FC053AD81804}"/>
              </a:ext>
            </a:extLst>
          </p:cNvPr>
          <p:cNvSpPr>
            <a:spLocks noGrp="1"/>
          </p:cNvSpPr>
          <p:nvPr>
            <p:ph type="pic" sz="quarter" idx="13" hasCustomPrompt="1"/>
          </p:nvPr>
        </p:nvSpPr>
        <p:spPr>
          <a:xfrm>
            <a:off x="0" y="0"/>
            <a:ext cx="12192000" cy="6784058"/>
          </a:xfrm>
          <a:solidFill>
            <a:schemeClr val="bg1">
              <a:lumMod val="95000"/>
            </a:schemeClr>
          </a:solidFill>
        </p:spPr>
        <p:txBody>
          <a:bodyPr tIns="1116000" rIns="0" anchor="t"/>
          <a:lstStyle>
            <a:lvl1pPr marL="0" indent="0" algn="ctr">
              <a:buNone/>
              <a:defRPr/>
            </a:lvl1pPr>
          </a:lstStyle>
          <a:p>
            <a:r>
              <a:rPr lang="en-ZA" dirty="0"/>
              <a:t>Insert or Drag and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3163899"/>
            <a:ext cx="4860000" cy="1800000"/>
          </a:xfrm>
          <a:solidFill>
            <a:schemeClr val="bg1"/>
          </a:solidFill>
          <a:ln>
            <a:noFill/>
          </a:ln>
        </p:spPr>
        <p:txBody>
          <a:bodyPr lIns="180000" tIns="72000" rIns="180000" bIns="72000" anchor="ctr"/>
          <a:lstStyle>
            <a:lvl1pPr algn="l">
              <a:defRPr sz="5000">
                <a:solidFill>
                  <a:schemeClr val="tx1">
                    <a:lumMod val="75000"/>
                    <a:lumOff val="25000"/>
                  </a:schemeClr>
                </a:solidFill>
              </a:defRPr>
            </a:lvl1pPr>
          </a:lstStyle>
          <a:p>
            <a:r>
              <a:rPr lang="en-US" dirty="0"/>
              <a:t>Cover Title 1</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44000" y="5119698"/>
            <a:ext cx="4860000" cy="836602"/>
          </a:xfrm>
          <a:solidFill>
            <a:schemeClr val="bg1"/>
          </a:solidFill>
        </p:spPr>
        <p:txBody>
          <a:bodyPr lIns="180000" tIns="72000" rIns="180000" bIns="72000" anchor="ct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12" name="Rectangle 11">
            <a:extLst>
              <a:ext uri="{FF2B5EF4-FFF2-40B4-BE49-F238E27FC236}">
                <a16:creationId xmlns:a16="http://schemas.microsoft.com/office/drawing/2014/main" id="{3114E411-DCD8-47C4-8385-C03FBB18B180}"/>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D5BF3746-E60B-4321-998E-07F04440CEAC}"/>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365679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Half Image">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0" rIns="540000" anchor="ctr"/>
          <a:lstStyle>
            <a:lvl1pPr marL="0" indent="0" algn="r">
              <a:buNone/>
              <a:defRPr/>
            </a:lvl1pPr>
          </a:lstStyle>
          <a:p>
            <a:r>
              <a:rPr lang="en-ZA" dirty="0"/>
              <a:t>Insert or Drag and Drop your Photo</a:t>
            </a:r>
          </a:p>
        </p:txBody>
      </p:sp>
      <p:sp>
        <p:nvSpPr>
          <p:cNvPr id="13" name="Rectangle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1404000" anchor="b"/>
          <a:lstStyle>
            <a:lvl1pPr algn="l">
              <a:defRPr sz="5000">
                <a:solidFill>
                  <a:schemeClr val="tx1">
                    <a:lumMod val="75000"/>
                    <a:lumOff val="25000"/>
                  </a:schemeClr>
                </a:solidFill>
              </a:defRPr>
            </a:lvl1pPr>
          </a:lstStyle>
          <a:p>
            <a:r>
              <a:rPr lang="en-US" dirty="0"/>
              <a:t>Cover Title 2</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7606" y="5578496"/>
            <a:ext cx="3932788" cy="750814"/>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6" name="Picture Placeholder 5">
            <a:extLst>
              <a:ext uri="{FF2B5EF4-FFF2-40B4-BE49-F238E27FC236}">
                <a16:creationId xmlns:a16="http://schemas.microsoft.com/office/drawing/2014/main" id="{63EB74F7-DC44-48B1-8EF5-BD557540B41C}"/>
              </a:ext>
            </a:extLst>
          </p:cNvPr>
          <p:cNvSpPr>
            <a:spLocks noGrp="1"/>
          </p:cNvSpPr>
          <p:nvPr>
            <p:ph type="pic" sz="quarter" idx="14"/>
          </p:nvPr>
        </p:nvSpPr>
        <p:spPr>
          <a:xfrm>
            <a:off x="607606" y="764518"/>
            <a:ext cx="3932788" cy="2448000"/>
          </a:xfrm>
          <a:solidFill>
            <a:schemeClr val="bg1">
              <a:lumMod val="95000"/>
            </a:schemeClr>
          </a:solidFill>
        </p:spPr>
        <p:txBody>
          <a:bodyPr anchor="ctr"/>
          <a:lstStyle>
            <a:lvl1pPr marL="0" indent="0" algn="ctr">
              <a:buNone/>
              <a:defRPr/>
            </a:lvl1pPr>
          </a:lstStyle>
          <a:p>
            <a:r>
              <a:rPr lang="en-US"/>
              <a:t>Click icon to add picture</a:t>
            </a:r>
            <a:endParaRPr lang="en-ZA" dirty="0"/>
          </a:p>
        </p:txBody>
      </p:sp>
    </p:spTree>
    <p:extLst>
      <p:ext uri="{BB962C8B-B14F-4D97-AF65-F5344CB8AC3E}">
        <p14:creationId xmlns:p14="http://schemas.microsoft.com/office/powerpoint/2010/main" val="2995151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no Header">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71E5E3D-6A1C-49BA-9E11-FC053AD81804}"/>
              </a:ext>
            </a:extLst>
          </p:cNvPr>
          <p:cNvSpPr>
            <a:spLocks noGrp="1"/>
          </p:cNvSpPr>
          <p:nvPr>
            <p:ph type="pic" sz="quarter" idx="13" hasCustomPrompt="1"/>
          </p:nvPr>
        </p:nvSpPr>
        <p:spPr>
          <a:xfrm>
            <a:off x="0" y="0"/>
            <a:ext cx="12192000" cy="6013450"/>
          </a:xfrm>
          <a:solidFill>
            <a:schemeClr val="bg1">
              <a:lumMod val="95000"/>
            </a:schemeClr>
          </a:solidFill>
        </p:spPr>
        <p:txBody>
          <a:bodyPr lIns="576000" tIns="0" rIns="36000" bIns="0" anchor="ctr"/>
          <a:lstStyle>
            <a:lvl1pPr marL="0" indent="0" algn="l">
              <a:buNone/>
              <a:defRPr/>
            </a:lvl1pPr>
          </a:lstStyle>
          <a:p>
            <a:r>
              <a:rPr lang="en-ZA" dirty="0"/>
              <a:t>Insert or Drag and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89200" y="163897"/>
            <a:ext cx="4860000" cy="5724000"/>
          </a:xfrm>
          <a:solidFill>
            <a:schemeClr val="bg1"/>
          </a:solidFill>
          <a:ln>
            <a:noFill/>
          </a:ln>
        </p:spPr>
        <p:txBody>
          <a:bodyPr lIns="432000" tIns="72000" rIns="288000" bIns="1404000" anchor="b"/>
          <a:lstStyle>
            <a:lvl1pPr algn="l">
              <a:defRPr sz="5000">
                <a:solidFill>
                  <a:schemeClr val="tx1">
                    <a:lumMod val="75000"/>
                    <a:lumOff val="25000"/>
                  </a:schemeClr>
                </a:solidFill>
              </a:defRPr>
            </a:lvl1pPr>
          </a:lstStyle>
          <a:p>
            <a:r>
              <a:rPr lang="en-US" dirty="0"/>
              <a:t>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52806" y="4837186"/>
            <a:ext cx="3932788" cy="750814"/>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5" name="Slide Number Placeholder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a:lstStyle/>
          <a:p>
            <a:fld id="{19B51A1E-902D-48AF-9020-955120F399B6}" type="slidenum">
              <a:rPr lang="en-ZA" smtClean="0"/>
              <a:pPr/>
              <a:t>‹#›</a:t>
            </a:fld>
            <a:endParaRPr lang="en-ZA" dirty="0"/>
          </a:p>
        </p:txBody>
      </p:sp>
      <p:sp>
        <p:nvSpPr>
          <p:cNvPr id="9" name="Footer Placeholder 8">
            <a:extLst>
              <a:ext uri="{FF2B5EF4-FFF2-40B4-BE49-F238E27FC236}">
                <a16:creationId xmlns:a16="http://schemas.microsoft.com/office/drawing/2014/main" id="{827C91B9-2B28-435F-8A65-9FB91CE2F765}"/>
              </a:ext>
            </a:extLst>
          </p:cNvPr>
          <p:cNvSpPr>
            <a:spLocks noGrp="1"/>
          </p:cNvSpPr>
          <p:nvPr>
            <p:ph type="ftr" sz="quarter" idx="12"/>
          </p:nvPr>
        </p:nvSpPr>
        <p:spPr/>
        <p:txBody>
          <a:bodyPr/>
          <a:lstStyle/>
          <a:p>
            <a:r>
              <a:rPr lang="en-ZA" dirty="0"/>
              <a:t>Add a footer</a:t>
            </a:r>
          </a:p>
        </p:txBody>
      </p:sp>
      <p:sp>
        <p:nvSpPr>
          <p:cNvPr id="8" name="Picture Placeholder 5">
            <a:extLst>
              <a:ext uri="{FF2B5EF4-FFF2-40B4-BE49-F238E27FC236}">
                <a16:creationId xmlns:a16="http://schemas.microsoft.com/office/drawing/2014/main" id="{22A84B62-AFF6-45B7-8ACB-FE91AB69BFEA}"/>
              </a:ext>
            </a:extLst>
          </p:cNvPr>
          <p:cNvSpPr>
            <a:spLocks noGrp="1"/>
          </p:cNvSpPr>
          <p:nvPr>
            <p:ph type="pic" sz="quarter" idx="14"/>
          </p:nvPr>
        </p:nvSpPr>
        <p:spPr>
          <a:xfrm>
            <a:off x="7652806" y="764519"/>
            <a:ext cx="3932788" cy="1872000"/>
          </a:xfrm>
          <a:solidFill>
            <a:schemeClr val="bg1">
              <a:lumMod val="95000"/>
            </a:schemeClr>
          </a:solidFill>
        </p:spPr>
        <p:txBody>
          <a:bodyPr anchor="ctr"/>
          <a:lstStyle>
            <a:lvl1pPr marL="0" indent="0" algn="ctr">
              <a:buNone/>
              <a:defRPr/>
            </a:lvl1pPr>
          </a:lstStyle>
          <a:p>
            <a:r>
              <a:rPr lang="en-US"/>
              <a:t>Click icon to add picture</a:t>
            </a:r>
            <a:endParaRPr lang="en-ZA" dirty="0"/>
          </a:p>
        </p:txBody>
      </p:sp>
    </p:spTree>
    <p:extLst>
      <p:ext uri="{BB962C8B-B14F-4D97-AF65-F5344CB8AC3E}">
        <p14:creationId xmlns:p14="http://schemas.microsoft.com/office/powerpoint/2010/main" val="56285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Content,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54DF6A-4172-4D5F-A3ED-02BB36DE79DA}"/>
              </a:ext>
            </a:extLst>
          </p:cNvPr>
          <p:cNvSpPr/>
          <p:nvPr userDrawn="1"/>
        </p:nvSpPr>
        <p:spPr>
          <a:xfrm>
            <a:off x="0" y="0"/>
            <a:ext cx="12192000" cy="6013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89200" y="163897"/>
            <a:ext cx="4860000" cy="5724000"/>
          </a:xfrm>
          <a:solidFill>
            <a:schemeClr val="bg1"/>
          </a:solidFill>
          <a:ln>
            <a:noFill/>
          </a:ln>
        </p:spPr>
        <p:txBody>
          <a:bodyPr lIns="432000" tIns="72000" rIns="288000" bIns="1404000" anchor="b"/>
          <a:lstStyle>
            <a:lvl1pPr algn="l">
              <a:defRPr sz="5000">
                <a:solidFill>
                  <a:schemeClr val="tx1">
                    <a:lumMod val="75000"/>
                    <a:lumOff val="25000"/>
                  </a:schemeClr>
                </a:solidFill>
              </a:defRPr>
            </a:lvl1pPr>
          </a:lstStyle>
          <a:p>
            <a:r>
              <a:rPr lang="en-ZA" dirty="0"/>
              <a:t>Click to edit Your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52806" y="4837186"/>
            <a:ext cx="3932788" cy="750814"/>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5" name="Slide Number Placeholder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a:lstStyle/>
          <a:p>
            <a:fld id="{19B51A1E-902D-48AF-9020-955120F399B6}" type="slidenum">
              <a:rPr lang="en-ZA" smtClean="0"/>
              <a:pPr/>
              <a:t>‹#›</a:t>
            </a:fld>
            <a:endParaRPr lang="en-ZA" dirty="0"/>
          </a:p>
        </p:txBody>
      </p:sp>
      <p:sp>
        <p:nvSpPr>
          <p:cNvPr id="9" name="Footer Placeholder 8">
            <a:extLst>
              <a:ext uri="{FF2B5EF4-FFF2-40B4-BE49-F238E27FC236}">
                <a16:creationId xmlns:a16="http://schemas.microsoft.com/office/drawing/2014/main" id="{827C91B9-2B28-435F-8A65-9FB91CE2F765}"/>
              </a:ext>
            </a:extLst>
          </p:cNvPr>
          <p:cNvSpPr>
            <a:spLocks noGrp="1"/>
          </p:cNvSpPr>
          <p:nvPr>
            <p:ph type="ftr" sz="quarter" idx="12"/>
          </p:nvPr>
        </p:nvSpPr>
        <p:spPr/>
        <p:txBody>
          <a:bodyPr/>
          <a:lstStyle/>
          <a:p>
            <a:r>
              <a:rPr lang="en-ZA" dirty="0"/>
              <a:t>Add a footer</a:t>
            </a:r>
          </a:p>
        </p:txBody>
      </p:sp>
      <p:sp>
        <p:nvSpPr>
          <p:cNvPr id="12" name="Picture Placeholder 5">
            <a:extLst>
              <a:ext uri="{FF2B5EF4-FFF2-40B4-BE49-F238E27FC236}">
                <a16:creationId xmlns:a16="http://schemas.microsoft.com/office/drawing/2014/main" id="{3B9EDE4C-506D-4501-A8C1-766F17FB5C04}"/>
              </a:ext>
            </a:extLst>
          </p:cNvPr>
          <p:cNvSpPr>
            <a:spLocks noGrp="1"/>
          </p:cNvSpPr>
          <p:nvPr>
            <p:ph type="pic" sz="quarter" idx="16"/>
          </p:nvPr>
        </p:nvSpPr>
        <p:spPr>
          <a:xfrm>
            <a:off x="7652806" y="764519"/>
            <a:ext cx="1872000" cy="1872000"/>
          </a:xfrm>
          <a:solidFill>
            <a:schemeClr val="bg1">
              <a:lumMod val="95000"/>
            </a:schemeClr>
          </a:solidFill>
        </p:spPr>
        <p:txBody>
          <a:bodyPr anchor="ctr"/>
          <a:lstStyle>
            <a:lvl1pPr marL="0" indent="0" algn="ctr">
              <a:buNone/>
              <a:defRPr/>
            </a:lvl1pPr>
          </a:lstStyle>
          <a:p>
            <a:r>
              <a:rPr lang="en-US"/>
              <a:t>Click icon to add picture</a:t>
            </a:r>
            <a:endParaRPr lang="en-ZA" dirty="0"/>
          </a:p>
        </p:txBody>
      </p:sp>
      <p:sp>
        <p:nvSpPr>
          <p:cNvPr id="13" name="Picture Placeholder 5">
            <a:extLst>
              <a:ext uri="{FF2B5EF4-FFF2-40B4-BE49-F238E27FC236}">
                <a16:creationId xmlns:a16="http://schemas.microsoft.com/office/drawing/2014/main" id="{2A359302-DDE8-41C2-8232-50B1223BEA25}"/>
              </a:ext>
            </a:extLst>
          </p:cNvPr>
          <p:cNvSpPr>
            <a:spLocks noGrp="1"/>
          </p:cNvSpPr>
          <p:nvPr>
            <p:ph type="pic" sz="quarter" idx="17"/>
          </p:nvPr>
        </p:nvSpPr>
        <p:spPr>
          <a:xfrm>
            <a:off x="9713594" y="764519"/>
            <a:ext cx="1872000" cy="1872000"/>
          </a:xfrm>
          <a:solidFill>
            <a:schemeClr val="bg1">
              <a:lumMod val="95000"/>
            </a:schemeClr>
          </a:solidFill>
        </p:spPr>
        <p:txBody>
          <a:bodyPr anchor="ctr"/>
          <a:lstStyle>
            <a:lvl1pPr marL="0" indent="0" algn="ctr">
              <a:buNone/>
              <a:defRPr/>
            </a:lvl1pPr>
          </a:lstStyle>
          <a:p>
            <a:r>
              <a:rPr lang="en-US"/>
              <a:t>Click icon to add picture</a:t>
            </a:r>
            <a:endParaRPr lang="en-ZA" dirty="0"/>
          </a:p>
        </p:txBody>
      </p:sp>
      <p:sp>
        <p:nvSpPr>
          <p:cNvPr id="16" name="Text Placeholder 15">
            <a:extLst>
              <a:ext uri="{FF2B5EF4-FFF2-40B4-BE49-F238E27FC236}">
                <a16:creationId xmlns:a16="http://schemas.microsoft.com/office/drawing/2014/main" id="{B975D864-7312-481A-A5DD-E3B6C5B41BDB}"/>
              </a:ext>
            </a:extLst>
          </p:cNvPr>
          <p:cNvSpPr>
            <a:spLocks noGrp="1"/>
          </p:cNvSpPr>
          <p:nvPr>
            <p:ph type="body" sz="quarter" idx="18"/>
          </p:nvPr>
        </p:nvSpPr>
        <p:spPr>
          <a:xfrm>
            <a:off x="424800" y="3327399"/>
            <a:ext cx="6350000" cy="2560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3295583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
        <p:nvSpPr>
          <p:cNvPr id="5" name="Text Placeholder 8">
            <a:extLst>
              <a:ext uri="{FF2B5EF4-FFF2-40B4-BE49-F238E27FC236}">
                <a16:creationId xmlns:a16="http://schemas.microsoft.com/office/drawing/2014/main" id="{31898370-0247-41A8-AF7A-6DD67D2AEDB1}"/>
              </a:ext>
            </a:extLst>
          </p:cNvPr>
          <p:cNvSpPr>
            <a:spLocks noGrp="1"/>
          </p:cNvSpPr>
          <p:nvPr>
            <p:ph type="body" sz="quarter" idx="17" hasCustomPrompt="1"/>
          </p:nvPr>
        </p:nvSpPr>
        <p:spPr>
          <a:xfrm>
            <a:off x="4318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dirty="0"/>
              <a:t>Bullet 1</a:t>
            </a:r>
            <a:endParaRPr lang="en-ZA" dirty="0"/>
          </a:p>
        </p:txBody>
      </p:sp>
      <p:sp>
        <p:nvSpPr>
          <p:cNvPr id="8" name="Text Placeholder 10">
            <a:extLst>
              <a:ext uri="{FF2B5EF4-FFF2-40B4-BE49-F238E27FC236}">
                <a16:creationId xmlns:a16="http://schemas.microsoft.com/office/drawing/2014/main" id="{697E4DC3-72E4-4678-9EB9-18EF75AE1A59}"/>
              </a:ext>
            </a:extLst>
          </p:cNvPr>
          <p:cNvSpPr>
            <a:spLocks noGrp="1"/>
          </p:cNvSpPr>
          <p:nvPr>
            <p:ph type="body" sz="quarter" idx="18" hasCustomPrompt="1"/>
          </p:nvPr>
        </p:nvSpPr>
        <p:spPr>
          <a:xfrm>
            <a:off x="431800" y="4605832"/>
            <a:ext cx="198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dirty="0"/>
              <a:t>Bullet 2</a:t>
            </a:r>
            <a:endParaRPr lang="en-ZA" dirty="0"/>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dirty="0"/>
              <a:t>Bullet 3</a:t>
            </a:r>
            <a:endParaRPr lang="en-ZA" dirty="0"/>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dirty="0"/>
              <a:t>Bullet 4</a:t>
            </a:r>
            <a:endParaRPr lang="en-ZA" dirty="0"/>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15" name="Text Placeholder 8">
            <a:extLst>
              <a:ext uri="{FF2B5EF4-FFF2-40B4-BE49-F238E27FC236}">
                <a16:creationId xmlns:a16="http://schemas.microsoft.com/office/drawing/2014/main" id="{B95692FA-0FC8-4EBA-8C23-6F85A921DB49}"/>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dirty="0"/>
              <a:t>Bullet 5</a:t>
            </a:r>
            <a:endParaRPr lang="en-ZA" dirty="0"/>
          </a:p>
        </p:txBody>
      </p:sp>
      <p:sp>
        <p:nvSpPr>
          <p:cNvPr id="16" name="Text Placeholder 10">
            <a:extLst>
              <a:ext uri="{FF2B5EF4-FFF2-40B4-BE49-F238E27FC236}">
                <a16:creationId xmlns:a16="http://schemas.microsoft.com/office/drawing/2014/main" id="{BFA4D6B2-D388-4538-A77C-689D93EDB695}"/>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17" name="Picture Placeholder 15">
            <a:extLst>
              <a:ext uri="{FF2B5EF4-FFF2-40B4-BE49-F238E27FC236}">
                <a16:creationId xmlns:a16="http://schemas.microsoft.com/office/drawing/2014/main" id="{9DE1E570-14DE-42F6-9DDD-49752C3ACA3B}"/>
              </a:ext>
            </a:extLst>
          </p:cNvPr>
          <p:cNvSpPr>
            <a:spLocks noGrp="1"/>
          </p:cNvSpPr>
          <p:nvPr>
            <p:ph type="pic" sz="quarter" idx="41"/>
          </p:nvPr>
        </p:nvSpPr>
        <p:spPr>
          <a:xfrm>
            <a:off x="6838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18" name="Picture Placeholder 15">
            <a:extLst>
              <a:ext uri="{FF2B5EF4-FFF2-40B4-BE49-F238E27FC236}">
                <a16:creationId xmlns:a16="http://schemas.microsoft.com/office/drawing/2014/main" id="{43CBE128-6D8D-4605-B225-5A34FFB1F25B}"/>
              </a:ext>
            </a:extLst>
          </p:cNvPr>
          <p:cNvSpPr>
            <a:spLocks noGrp="1"/>
          </p:cNvSpPr>
          <p:nvPr>
            <p:ph type="pic" sz="quarter" idx="42"/>
          </p:nvPr>
        </p:nvSpPr>
        <p:spPr>
          <a:xfrm>
            <a:off x="30238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21" name="Picture Placeholder 15">
            <a:extLst>
              <a:ext uri="{FF2B5EF4-FFF2-40B4-BE49-F238E27FC236}">
                <a16:creationId xmlns:a16="http://schemas.microsoft.com/office/drawing/2014/main" id="{5B90C43A-E202-44D5-87CB-BD25DE6EF544}"/>
              </a:ext>
            </a:extLst>
          </p:cNvPr>
          <p:cNvSpPr>
            <a:spLocks noGrp="1"/>
          </p:cNvSpPr>
          <p:nvPr>
            <p:ph type="pic" sz="quarter" idx="45"/>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22" name="Text Placeholder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23" name="Rectangle 6">
            <a:extLst>
              <a:ext uri="{FF2B5EF4-FFF2-40B4-BE49-F238E27FC236}">
                <a16:creationId xmlns:a16="http://schemas.microsoft.com/office/drawing/2014/main" id="{644FE3AF-A04D-4D49-BDFD-FAF66D921FBF}"/>
              </a:ext>
              <a:ext uri="{C183D7F6-B498-43B3-948B-1728B52AA6E4}">
                <adec:decorative xmlns:adec="http://schemas.microsoft.com/office/drawing/2017/decorative"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4" name="Rectangle 6">
            <a:extLst>
              <a:ext uri="{FF2B5EF4-FFF2-40B4-BE49-F238E27FC236}">
                <a16:creationId xmlns:a16="http://schemas.microsoft.com/office/drawing/2014/main" id="{EAC46016-1B95-4163-8EAA-252BE4B86300}"/>
              </a:ext>
              <a:ext uri="{C183D7F6-B498-43B3-948B-1728B52AA6E4}">
                <adec:decorative xmlns:adec="http://schemas.microsoft.com/office/drawing/2017/decorative"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5" name="Rectangle 6">
            <a:extLst>
              <a:ext uri="{FF2B5EF4-FFF2-40B4-BE49-F238E27FC236}">
                <a16:creationId xmlns:a16="http://schemas.microsoft.com/office/drawing/2014/main" id="{EC09029D-7190-452C-92D6-6B055D055C5B}"/>
              </a:ext>
              <a:ext uri="{C183D7F6-B498-43B3-948B-1728B52AA6E4}">
                <adec:decorative xmlns:adec="http://schemas.microsoft.com/office/drawing/2017/decorative" val="1"/>
              </a:ext>
            </a:extLst>
          </p:cNvPr>
          <p:cNvSpPr/>
          <p:nvPr userDrawn="1"/>
        </p:nvSpPr>
        <p:spPr>
          <a:xfrm>
            <a:off x="5038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6" name="Rectangle 6">
            <a:extLst>
              <a:ext uri="{FF2B5EF4-FFF2-40B4-BE49-F238E27FC236}">
                <a16:creationId xmlns:a16="http://schemas.microsoft.com/office/drawing/2014/main" id="{78798274-03F6-4FD0-93AB-82A31D0A2649}"/>
              </a:ext>
              <a:ext uri="{C183D7F6-B498-43B3-948B-1728B52AA6E4}">
                <adec:decorative xmlns:adec="http://schemas.microsoft.com/office/drawing/2017/decorative" val="1"/>
              </a:ext>
            </a:extLst>
          </p:cNvPr>
          <p:cNvSpPr/>
          <p:nvPr userDrawn="1"/>
        </p:nvSpPr>
        <p:spPr>
          <a:xfrm>
            <a:off x="28438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7" name="Rectangle 6">
            <a:extLst>
              <a:ext uri="{FF2B5EF4-FFF2-40B4-BE49-F238E27FC236}">
                <a16:creationId xmlns:a16="http://schemas.microsoft.com/office/drawing/2014/main" id="{1E3DDEC1-3507-486F-8CCF-7F1E9EB810E9}"/>
              </a:ext>
              <a:ext uri="{C183D7F6-B498-43B3-948B-1728B52AA6E4}">
                <adec:decorative xmlns:adec="http://schemas.microsoft.com/office/drawing/2017/decorative"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779439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42B3D5D2-87D3-49A6-9FA2-5D21A6486F97}"/>
              </a:ext>
            </a:extLst>
          </p:cNvPr>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anchor="ctr"/>
          <a:lstStyle>
            <a:lvl1pPr marL="0" indent="0" algn="l">
              <a:buNone/>
              <a:defRPr/>
            </a:lvl1pPr>
          </a:lstStyle>
          <a:p>
            <a:r>
              <a:rPr lang="en-ZA" dirty="0"/>
              <a:t>Insert or Drag and Drop your Photo</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5111900" y="432000"/>
            <a:ext cx="6660100" cy="432000"/>
          </a:xfrm>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dirty="0"/>
              <a:t>Bullet 1</a:t>
            </a:r>
            <a:endParaRPr lang="en-ZA" dirty="0"/>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dirty="0"/>
              <a:t>Bullet 2</a:t>
            </a:r>
            <a:endParaRPr lang="en-ZA" dirty="0"/>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15" name="Text Placeholder 8">
            <a:extLst>
              <a:ext uri="{FF2B5EF4-FFF2-40B4-BE49-F238E27FC236}">
                <a16:creationId xmlns:a16="http://schemas.microsoft.com/office/drawing/2014/main" id="{B95692FA-0FC8-4EBA-8C23-6F85A921DB49}"/>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dirty="0"/>
              <a:t>Bullet 3</a:t>
            </a:r>
            <a:endParaRPr lang="en-ZA" dirty="0"/>
          </a:p>
        </p:txBody>
      </p:sp>
      <p:sp>
        <p:nvSpPr>
          <p:cNvPr id="16" name="Text Placeholder 10">
            <a:extLst>
              <a:ext uri="{FF2B5EF4-FFF2-40B4-BE49-F238E27FC236}">
                <a16:creationId xmlns:a16="http://schemas.microsoft.com/office/drawing/2014/main" id="{BFA4D6B2-D388-4538-A77C-689D93EDB695}"/>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21" name="Picture Placeholder 15">
            <a:extLst>
              <a:ext uri="{FF2B5EF4-FFF2-40B4-BE49-F238E27FC236}">
                <a16:creationId xmlns:a16="http://schemas.microsoft.com/office/drawing/2014/main" id="{5B90C43A-E202-44D5-87CB-BD25DE6EF544}"/>
              </a:ext>
            </a:extLst>
          </p:cNvPr>
          <p:cNvSpPr>
            <a:spLocks noGrp="1"/>
          </p:cNvSpPr>
          <p:nvPr>
            <p:ph type="pic" sz="quarter" idx="45"/>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22" name="Text Placeholder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5111499" y="1008000"/>
            <a:ext cx="6659814"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grpSp>
        <p:nvGrpSpPr>
          <p:cNvPr id="25" name="Group 24">
            <a:extLst>
              <a:ext uri="{FF2B5EF4-FFF2-40B4-BE49-F238E27FC236}">
                <a16:creationId xmlns:a16="http://schemas.microsoft.com/office/drawing/2014/main" id="{00A98AF6-5DA1-4AA4-9068-753B7B67CCD9}"/>
              </a:ext>
            </a:extLst>
          </p:cNvPr>
          <p:cNvGrpSpPr/>
          <p:nvPr userDrawn="1"/>
        </p:nvGrpSpPr>
        <p:grpSpPr>
          <a:xfrm>
            <a:off x="323999" y="323998"/>
            <a:ext cx="4320000" cy="6120000"/>
            <a:chOff x="180000" y="180000"/>
            <a:chExt cx="4330700" cy="6292683"/>
          </a:xfrm>
        </p:grpSpPr>
        <p:sp>
          <p:nvSpPr>
            <p:cNvPr id="26" name="Rectangle 6">
              <a:extLst>
                <a:ext uri="{FF2B5EF4-FFF2-40B4-BE49-F238E27FC236}">
                  <a16:creationId xmlns:a16="http://schemas.microsoft.com/office/drawing/2014/main" id="{610C6BE2-3871-4E51-920D-2E1F13FA22D4}"/>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7" name="Rectangle 6">
              <a:extLst>
                <a:ext uri="{FF2B5EF4-FFF2-40B4-BE49-F238E27FC236}">
                  <a16:creationId xmlns:a16="http://schemas.microsoft.com/office/drawing/2014/main" id="{409F8537-0917-49A4-B9A1-0B68ED60DF2C}"/>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24" name="Rectangle 6">
            <a:extLst>
              <a:ext uri="{FF2B5EF4-FFF2-40B4-BE49-F238E27FC236}">
                <a16:creationId xmlns:a16="http://schemas.microsoft.com/office/drawing/2014/main" id="{3E24480B-1EA1-4618-A14A-DFF8FA263887}"/>
              </a:ext>
              <a:ext uri="{C183D7F6-B498-43B3-948B-1728B52AA6E4}">
                <adec:decorative xmlns:adec="http://schemas.microsoft.com/office/drawing/2017/decorative"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8" name="Rectangle 6">
            <a:extLst>
              <a:ext uri="{FF2B5EF4-FFF2-40B4-BE49-F238E27FC236}">
                <a16:creationId xmlns:a16="http://schemas.microsoft.com/office/drawing/2014/main" id="{043B620A-4118-4E00-9D79-5BD4C87DCEAB}"/>
              </a:ext>
              <a:ext uri="{C183D7F6-B498-43B3-948B-1728B52AA6E4}">
                <adec:decorative xmlns:adec="http://schemas.microsoft.com/office/drawing/2017/decorative"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9" name="Rectangle 6">
            <a:extLst>
              <a:ext uri="{FF2B5EF4-FFF2-40B4-BE49-F238E27FC236}">
                <a16:creationId xmlns:a16="http://schemas.microsoft.com/office/drawing/2014/main" id="{612097E6-9559-4AEF-968E-6C2F89163D7B}"/>
              </a:ext>
              <a:ext uri="{C183D7F6-B498-43B3-948B-1728B52AA6E4}">
                <adec:decorative xmlns:adec="http://schemas.microsoft.com/office/drawing/2017/decorative"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026547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id="{42B3D5D2-87D3-49A6-9FA2-5D21A6486F97}"/>
              </a:ext>
            </a:extLst>
          </p:cNvPr>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anchor="ctr"/>
          <a:lstStyle>
            <a:lvl1pPr marL="0" indent="0" algn="l">
              <a:buNone/>
              <a:defRPr/>
            </a:lvl1pPr>
          </a:lstStyle>
          <a:p>
            <a:r>
              <a:rPr lang="en-ZA" dirty="0"/>
              <a:t>Insert or Drag and Drop your Photo</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a:xfrm>
            <a:off x="5111900" y="432000"/>
            <a:ext cx="6660100" cy="432000"/>
          </a:xfrm>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6502388" y="2233079"/>
            <a:ext cx="1872000" cy="360000"/>
          </a:xfrm>
        </p:spPr>
        <p:txBody>
          <a:bodyPr/>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a:r>
              <a:rPr lang="en-US" dirty="0"/>
              <a:t>Bullet 1</a:t>
            </a:r>
            <a:endParaRPr lang="en-ZA" dirty="0"/>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6502388" y="2721591"/>
            <a:ext cx="1872000" cy="360000"/>
          </a:xfrm>
        </p:spPr>
        <p:txBody>
          <a:bodyPr/>
          <a:lstStyle>
            <a:lvl1pPr marL="0" indent="0" algn="l">
              <a:buNone/>
              <a:defRPr sz="1400">
                <a:solidFill>
                  <a:schemeClr val="tx1">
                    <a:lumMod val="75000"/>
                    <a:lumOff val="25000"/>
                  </a:schemeClr>
                </a:solidFill>
              </a:defRPr>
            </a:lvl1pPr>
          </a:lstStyle>
          <a:p>
            <a:pPr lvl="0"/>
            <a:r>
              <a:rPr lang="en-US" dirty="0"/>
              <a:t>Bullet Description</a:t>
            </a:r>
            <a:endParaRPr lang="en-ZA" dirty="0"/>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9899313" y="2233079"/>
            <a:ext cx="1872000" cy="360000"/>
          </a:xfrm>
        </p:spPr>
        <p:txBody>
          <a:bodyPr/>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a:r>
              <a:rPr lang="en-US" dirty="0"/>
              <a:t>Bullet 2</a:t>
            </a:r>
            <a:endParaRPr lang="en-ZA" dirty="0"/>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9899313" y="2721591"/>
            <a:ext cx="1872000" cy="360000"/>
          </a:xfrm>
        </p:spPr>
        <p:txBody>
          <a:bodyPr/>
          <a:lstStyle>
            <a:lvl1pPr marL="0" indent="0" algn="l">
              <a:buNone/>
              <a:defRPr sz="1400">
                <a:solidFill>
                  <a:schemeClr val="tx1">
                    <a:lumMod val="75000"/>
                    <a:lumOff val="25000"/>
                  </a:schemeClr>
                </a:solidFill>
              </a:defRPr>
            </a:lvl1pPr>
          </a:lstStyle>
          <a:p>
            <a:pPr lvl="0"/>
            <a:r>
              <a:rPr lang="en-US" dirty="0"/>
              <a:t>Bullet Description</a:t>
            </a:r>
            <a:endParaRPr lang="en-ZA" dirty="0"/>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5130008" y="2233079"/>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8526933" y="2233079"/>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22" name="Text Placeholder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5111499" y="1008000"/>
            <a:ext cx="6659814"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grpSp>
        <p:nvGrpSpPr>
          <p:cNvPr id="25" name="Group 24">
            <a:extLst>
              <a:ext uri="{FF2B5EF4-FFF2-40B4-BE49-F238E27FC236}">
                <a16:creationId xmlns:a16="http://schemas.microsoft.com/office/drawing/2014/main" id="{00A98AF6-5DA1-4AA4-9068-753B7B67CCD9}"/>
              </a:ext>
            </a:extLst>
          </p:cNvPr>
          <p:cNvGrpSpPr/>
          <p:nvPr userDrawn="1"/>
        </p:nvGrpSpPr>
        <p:grpSpPr>
          <a:xfrm>
            <a:off x="323999" y="323998"/>
            <a:ext cx="4320000" cy="6120000"/>
            <a:chOff x="180000" y="180000"/>
            <a:chExt cx="4330700" cy="6292683"/>
          </a:xfrm>
        </p:grpSpPr>
        <p:sp>
          <p:nvSpPr>
            <p:cNvPr id="26" name="Rectangle 6">
              <a:extLst>
                <a:ext uri="{FF2B5EF4-FFF2-40B4-BE49-F238E27FC236}">
                  <a16:creationId xmlns:a16="http://schemas.microsoft.com/office/drawing/2014/main" id="{610C6BE2-3871-4E51-920D-2E1F13FA22D4}"/>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7" name="Rectangle 6">
              <a:extLst>
                <a:ext uri="{FF2B5EF4-FFF2-40B4-BE49-F238E27FC236}">
                  <a16:creationId xmlns:a16="http://schemas.microsoft.com/office/drawing/2014/main" id="{409F8537-0917-49A4-B9A1-0B68ED60DF2C}"/>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33" name="Text Placeholder 8">
            <a:extLst>
              <a:ext uri="{FF2B5EF4-FFF2-40B4-BE49-F238E27FC236}">
                <a16:creationId xmlns:a16="http://schemas.microsoft.com/office/drawing/2014/main" id="{88A88076-4208-4A97-A015-3DFBFCC94A72}"/>
              </a:ext>
            </a:extLst>
          </p:cNvPr>
          <p:cNvSpPr>
            <a:spLocks noGrp="1"/>
          </p:cNvSpPr>
          <p:nvPr>
            <p:ph type="body" sz="quarter" idx="45" hasCustomPrompt="1"/>
          </p:nvPr>
        </p:nvSpPr>
        <p:spPr>
          <a:xfrm>
            <a:off x="6502388" y="3859797"/>
            <a:ext cx="1872000" cy="360000"/>
          </a:xfrm>
        </p:spPr>
        <p:txBody>
          <a:bodyPr/>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a:r>
              <a:rPr lang="en-US" dirty="0"/>
              <a:t>Bullet 1</a:t>
            </a:r>
            <a:endParaRPr lang="en-ZA" dirty="0"/>
          </a:p>
        </p:txBody>
      </p:sp>
      <p:sp>
        <p:nvSpPr>
          <p:cNvPr id="34" name="Text Placeholder 10">
            <a:extLst>
              <a:ext uri="{FF2B5EF4-FFF2-40B4-BE49-F238E27FC236}">
                <a16:creationId xmlns:a16="http://schemas.microsoft.com/office/drawing/2014/main" id="{C0468E64-5403-40FE-84BE-184FCF30EA38}"/>
              </a:ext>
            </a:extLst>
          </p:cNvPr>
          <p:cNvSpPr>
            <a:spLocks noGrp="1"/>
          </p:cNvSpPr>
          <p:nvPr>
            <p:ph type="body" sz="quarter" idx="46" hasCustomPrompt="1"/>
          </p:nvPr>
        </p:nvSpPr>
        <p:spPr>
          <a:xfrm>
            <a:off x="6502388" y="4348309"/>
            <a:ext cx="1872000" cy="360000"/>
          </a:xfrm>
        </p:spPr>
        <p:txBody>
          <a:bodyPr/>
          <a:lstStyle>
            <a:lvl1pPr marL="0" indent="0" algn="l">
              <a:buNone/>
              <a:defRPr sz="1400">
                <a:solidFill>
                  <a:schemeClr val="tx1">
                    <a:lumMod val="75000"/>
                    <a:lumOff val="25000"/>
                  </a:schemeClr>
                </a:solidFill>
              </a:defRPr>
            </a:lvl1pPr>
          </a:lstStyle>
          <a:p>
            <a:pPr lvl="0"/>
            <a:r>
              <a:rPr lang="en-US" dirty="0"/>
              <a:t>Bullet Description</a:t>
            </a:r>
            <a:endParaRPr lang="en-ZA" dirty="0"/>
          </a:p>
        </p:txBody>
      </p:sp>
      <p:sp>
        <p:nvSpPr>
          <p:cNvPr id="35" name="Text Placeholder 8">
            <a:extLst>
              <a:ext uri="{FF2B5EF4-FFF2-40B4-BE49-F238E27FC236}">
                <a16:creationId xmlns:a16="http://schemas.microsoft.com/office/drawing/2014/main" id="{D0CF6241-B0D3-4D20-B605-DD302BA1D6C1}"/>
              </a:ext>
            </a:extLst>
          </p:cNvPr>
          <p:cNvSpPr>
            <a:spLocks noGrp="1"/>
          </p:cNvSpPr>
          <p:nvPr>
            <p:ph type="body" sz="quarter" idx="47" hasCustomPrompt="1"/>
          </p:nvPr>
        </p:nvSpPr>
        <p:spPr>
          <a:xfrm>
            <a:off x="9899313" y="3859797"/>
            <a:ext cx="1872000" cy="360000"/>
          </a:xfrm>
        </p:spPr>
        <p:txBody>
          <a:bodyPr/>
          <a:lstStyle>
            <a:lvl1pPr marL="0" indent="0" algn="l">
              <a:buFont typeface="Arial" panose="020B0604020202020204" pitchFamily="34" charset="0"/>
              <a:buNone/>
              <a:defRPr sz="1800">
                <a:solidFill>
                  <a:schemeClr val="tx1">
                    <a:lumMod val="75000"/>
                    <a:lumOff val="25000"/>
                  </a:schemeClr>
                </a:solidFill>
                <a:latin typeface="+mj-lt"/>
              </a:defRPr>
            </a:lvl1pPr>
          </a:lstStyle>
          <a:p>
            <a:pPr lvl="0"/>
            <a:r>
              <a:rPr lang="en-US" dirty="0"/>
              <a:t>Bullet 2</a:t>
            </a:r>
            <a:endParaRPr lang="en-ZA" dirty="0"/>
          </a:p>
        </p:txBody>
      </p:sp>
      <p:sp>
        <p:nvSpPr>
          <p:cNvPr id="36" name="Text Placeholder 10">
            <a:extLst>
              <a:ext uri="{FF2B5EF4-FFF2-40B4-BE49-F238E27FC236}">
                <a16:creationId xmlns:a16="http://schemas.microsoft.com/office/drawing/2014/main" id="{711DB09A-A42D-4902-AF3E-5D0DC168C285}"/>
              </a:ext>
            </a:extLst>
          </p:cNvPr>
          <p:cNvSpPr>
            <a:spLocks noGrp="1"/>
          </p:cNvSpPr>
          <p:nvPr>
            <p:ph type="body" sz="quarter" idx="48" hasCustomPrompt="1"/>
          </p:nvPr>
        </p:nvSpPr>
        <p:spPr>
          <a:xfrm>
            <a:off x="9899313" y="4348309"/>
            <a:ext cx="1872000" cy="360000"/>
          </a:xfrm>
        </p:spPr>
        <p:txBody>
          <a:bodyPr/>
          <a:lstStyle>
            <a:lvl1pPr marL="0" indent="0" algn="l">
              <a:buNone/>
              <a:defRPr sz="1400">
                <a:solidFill>
                  <a:schemeClr val="tx1">
                    <a:lumMod val="75000"/>
                    <a:lumOff val="25000"/>
                  </a:schemeClr>
                </a:solidFill>
              </a:defRPr>
            </a:lvl1pPr>
          </a:lstStyle>
          <a:p>
            <a:pPr lvl="0"/>
            <a:r>
              <a:rPr lang="en-US" dirty="0"/>
              <a:t>Bullet Description</a:t>
            </a:r>
            <a:endParaRPr lang="en-ZA" dirty="0"/>
          </a:p>
        </p:txBody>
      </p:sp>
      <p:sp>
        <p:nvSpPr>
          <p:cNvPr id="37" name="Picture Placeholder 15">
            <a:extLst>
              <a:ext uri="{FF2B5EF4-FFF2-40B4-BE49-F238E27FC236}">
                <a16:creationId xmlns:a16="http://schemas.microsoft.com/office/drawing/2014/main" id="{E96186ED-3118-47CD-987B-87DECE43F025}"/>
              </a:ext>
            </a:extLst>
          </p:cNvPr>
          <p:cNvSpPr>
            <a:spLocks noGrp="1"/>
          </p:cNvSpPr>
          <p:nvPr>
            <p:ph type="pic" sz="quarter" idx="49"/>
          </p:nvPr>
        </p:nvSpPr>
        <p:spPr>
          <a:xfrm>
            <a:off x="5130008" y="3859797"/>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38" name="Picture Placeholder 15">
            <a:extLst>
              <a:ext uri="{FF2B5EF4-FFF2-40B4-BE49-F238E27FC236}">
                <a16:creationId xmlns:a16="http://schemas.microsoft.com/office/drawing/2014/main" id="{BF2BC07A-75E7-4434-B71D-F48A7ADA8048}"/>
              </a:ext>
            </a:extLst>
          </p:cNvPr>
          <p:cNvSpPr>
            <a:spLocks noGrp="1"/>
          </p:cNvSpPr>
          <p:nvPr>
            <p:ph type="pic" sz="quarter" idx="50"/>
          </p:nvPr>
        </p:nvSpPr>
        <p:spPr>
          <a:xfrm>
            <a:off x="8526933" y="3859797"/>
            <a:ext cx="1219835" cy="1219835"/>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24" name="Rectangle 6">
            <a:extLst>
              <a:ext uri="{FF2B5EF4-FFF2-40B4-BE49-F238E27FC236}">
                <a16:creationId xmlns:a16="http://schemas.microsoft.com/office/drawing/2014/main" id="{CEDEC4EC-1B7D-4C30-9BDC-ED714BC0AD87}"/>
              </a:ext>
              <a:ext uri="{C183D7F6-B498-43B3-948B-1728B52AA6E4}">
                <adec:decorative xmlns:adec="http://schemas.microsoft.com/office/drawing/2017/decorative" val="1"/>
              </a:ext>
            </a:extLst>
          </p:cNvPr>
          <p:cNvSpPr/>
          <p:nvPr userDrawn="1"/>
        </p:nvSpPr>
        <p:spPr>
          <a:xfrm>
            <a:off x="6502388" y="3311998"/>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8" name="Rectangle 6">
            <a:extLst>
              <a:ext uri="{FF2B5EF4-FFF2-40B4-BE49-F238E27FC236}">
                <a16:creationId xmlns:a16="http://schemas.microsoft.com/office/drawing/2014/main" id="{61B31970-0B46-450B-916F-74D6DEF9B8F8}"/>
              </a:ext>
              <a:ext uri="{C183D7F6-B498-43B3-948B-1728B52AA6E4}">
                <adec:decorative xmlns:adec="http://schemas.microsoft.com/office/drawing/2017/decorative" val="1"/>
              </a:ext>
            </a:extLst>
          </p:cNvPr>
          <p:cNvSpPr/>
          <p:nvPr userDrawn="1"/>
        </p:nvSpPr>
        <p:spPr>
          <a:xfrm>
            <a:off x="9917313" y="3311998"/>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9" name="Rectangle 6">
            <a:extLst>
              <a:ext uri="{FF2B5EF4-FFF2-40B4-BE49-F238E27FC236}">
                <a16:creationId xmlns:a16="http://schemas.microsoft.com/office/drawing/2014/main" id="{950320AF-7644-49E1-9D16-70547713917F}"/>
              </a:ext>
              <a:ext uri="{C183D7F6-B498-43B3-948B-1728B52AA6E4}">
                <adec:decorative xmlns:adec="http://schemas.microsoft.com/office/drawing/2017/decorative" val="1"/>
              </a:ext>
            </a:extLst>
          </p:cNvPr>
          <p:cNvSpPr/>
          <p:nvPr userDrawn="1"/>
        </p:nvSpPr>
        <p:spPr>
          <a:xfrm>
            <a:off x="6502388" y="4935521"/>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0" name="Rectangle 6">
            <a:extLst>
              <a:ext uri="{FF2B5EF4-FFF2-40B4-BE49-F238E27FC236}">
                <a16:creationId xmlns:a16="http://schemas.microsoft.com/office/drawing/2014/main" id="{D36D919E-E710-495F-8E8C-3A987E502CF7}"/>
              </a:ext>
              <a:ext uri="{C183D7F6-B498-43B3-948B-1728B52AA6E4}">
                <adec:decorative xmlns:adec="http://schemas.microsoft.com/office/drawing/2017/decorative" val="1"/>
              </a:ext>
            </a:extLst>
          </p:cNvPr>
          <p:cNvSpPr/>
          <p:nvPr userDrawn="1"/>
        </p:nvSpPr>
        <p:spPr>
          <a:xfrm>
            <a:off x="9917313" y="4935521"/>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403751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7A25-7909-4B6B-AD72-7AA91C7080A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E069BC7-78BE-4988-A8E7-8FD99CE7CF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4D94BC9-37E5-463C-ADD5-4325094F12A8}"/>
              </a:ext>
            </a:extLst>
          </p:cNvPr>
          <p:cNvSpPr>
            <a:spLocks noGrp="1"/>
          </p:cNvSpPr>
          <p:nvPr>
            <p:ph type="dt" sz="half" idx="10"/>
          </p:nvPr>
        </p:nvSpPr>
        <p:spPr/>
        <p:txBody>
          <a:bodyPr/>
          <a:lstStyle/>
          <a:p>
            <a:fld id="{90351CA1-CC79-4621-BF78-8DA01C3F9BBE}" type="datetimeFigureOut">
              <a:rPr lang="en-NZ" smtClean="0"/>
              <a:t>1/12/2022</a:t>
            </a:fld>
            <a:endParaRPr lang="en-NZ"/>
          </a:p>
        </p:txBody>
      </p:sp>
      <p:sp>
        <p:nvSpPr>
          <p:cNvPr id="5" name="Footer Placeholder 4">
            <a:extLst>
              <a:ext uri="{FF2B5EF4-FFF2-40B4-BE49-F238E27FC236}">
                <a16:creationId xmlns:a16="http://schemas.microsoft.com/office/drawing/2014/main" id="{5A4E1FD4-755C-4AAB-B4CC-A0DD87A579D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E313804-C09E-419E-8629-48832451A2D6}"/>
              </a:ext>
            </a:extLst>
          </p:cNvPr>
          <p:cNvSpPr>
            <a:spLocks noGrp="1"/>
          </p:cNvSpPr>
          <p:nvPr>
            <p:ph type="sldNum" sz="quarter" idx="12"/>
          </p:nvPr>
        </p:nvSpPr>
        <p:spPr/>
        <p:txBody>
          <a:bodyPr/>
          <a:lstStyle/>
          <a:p>
            <a:fld id="{800BFA69-9AF1-4FED-8C94-C0F463B1244B}" type="slidenum">
              <a:rPr lang="en-NZ" smtClean="0"/>
              <a:t>‹#›</a:t>
            </a:fld>
            <a:endParaRPr lang="en-NZ"/>
          </a:p>
        </p:txBody>
      </p:sp>
    </p:spTree>
    <p:extLst>
      <p:ext uri="{BB962C8B-B14F-4D97-AF65-F5344CB8AC3E}">
        <p14:creationId xmlns:p14="http://schemas.microsoft.com/office/powerpoint/2010/main" val="1016212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BB9D81-6871-4A9D-BF45-2D079E803094}"/>
              </a:ext>
            </a:extLst>
          </p:cNvPr>
          <p:cNvPicPr>
            <a:picLocks noChangeAspect="1"/>
          </p:cNvPicPr>
          <p:nvPr userDrawn="1"/>
        </p:nvPicPr>
        <p:blipFill>
          <a:blip r:embed="rId2"/>
          <a:stretch>
            <a:fillRect/>
          </a:stretch>
        </p:blipFill>
        <p:spPr>
          <a:xfrm>
            <a:off x="663465" y="812097"/>
            <a:ext cx="11528535" cy="5645385"/>
          </a:xfrm>
          <a:prstGeom prst="rect">
            <a:avLst/>
          </a:prstGeom>
        </p:spPr>
      </p:pic>
      <p:sp>
        <p:nvSpPr>
          <p:cNvPr id="8" name="Picture Placeholder 10">
            <a:extLst>
              <a:ext uri="{FF2B5EF4-FFF2-40B4-BE49-F238E27FC236}">
                <a16:creationId xmlns:a16="http://schemas.microsoft.com/office/drawing/2014/main" id="{D7C80831-068A-4F76-B718-3D893A2E5B24}"/>
              </a:ext>
            </a:extLst>
          </p:cNvPr>
          <p:cNvSpPr>
            <a:spLocks noGrp="1"/>
          </p:cNvSpPr>
          <p:nvPr>
            <p:ph type="pic" sz="quarter" idx="13" hasCustomPrompt="1"/>
          </p:nvPr>
        </p:nvSpPr>
        <p:spPr>
          <a:xfrm>
            <a:off x="5217319" y="125540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ZA" dirty="0"/>
              <a:t>Insert or Drag and Drop your Screen Design here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24370" y="3955774"/>
            <a:ext cx="3978665" cy="197661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Slide Number Placeholder 4">
            <a:extLst>
              <a:ext uri="{FF2B5EF4-FFF2-40B4-BE49-F238E27FC236}">
                <a16:creationId xmlns:a16="http://schemas.microsoft.com/office/drawing/2014/main" id="{9A5F0423-B6EE-42FD-9306-5E965142C6CE}"/>
              </a:ext>
            </a:extLst>
          </p:cNvPr>
          <p:cNvSpPr>
            <a:spLocks noGrp="1"/>
          </p:cNvSpPr>
          <p:nvPr>
            <p:ph type="sldNum" sz="quarter" idx="11"/>
          </p:nvPr>
        </p:nvSpPr>
        <p:spPr/>
        <p:txBody>
          <a:bodyPr/>
          <a:lstStyle/>
          <a:p>
            <a:fld id="{19B51A1E-902D-48AF-9020-955120F399B6}" type="slidenum">
              <a:rPr lang="en-ZA" smtClean="0"/>
              <a:pPr/>
              <a:t>‹#›</a:t>
            </a:fld>
            <a:endParaRPr lang="en-ZA" dirty="0"/>
          </a:p>
        </p:txBody>
      </p:sp>
      <p:sp>
        <p:nvSpPr>
          <p:cNvPr id="6" name="Footer Placeholder 5">
            <a:extLst>
              <a:ext uri="{FF2B5EF4-FFF2-40B4-BE49-F238E27FC236}">
                <a16:creationId xmlns:a16="http://schemas.microsoft.com/office/drawing/2014/main" id="{FBCE01B6-FB5C-471B-B95B-DB3DC8A0E4BD}"/>
              </a:ext>
            </a:extLst>
          </p:cNvPr>
          <p:cNvSpPr>
            <a:spLocks noGrp="1"/>
          </p:cNvSpPr>
          <p:nvPr>
            <p:ph type="ftr" sz="quarter" idx="12"/>
          </p:nvPr>
        </p:nvSpPr>
        <p:spPr/>
        <p:txBody>
          <a:bodyPr/>
          <a:lstStyle/>
          <a:p>
            <a:r>
              <a:rPr lang="en-ZA" dirty="0"/>
              <a:t>Add a footer</a:t>
            </a:r>
          </a:p>
        </p:txBody>
      </p:sp>
      <p:sp>
        <p:nvSpPr>
          <p:cNvPr id="9" name="Title 8">
            <a:extLst>
              <a:ext uri="{FF2B5EF4-FFF2-40B4-BE49-F238E27FC236}">
                <a16:creationId xmlns:a16="http://schemas.microsoft.com/office/drawing/2014/main" id="{5CA0D6D2-4DA0-4AEE-95C1-E8BDD0515364}"/>
              </a:ext>
            </a:extLst>
          </p:cNvPr>
          <p:cNvSpPr>
            <a:spLocks noGrp="1"/>
          </p:cNvSpPr>
          <p:nvPr>
            <p:ph type="title" hasCustomPrompt="1"/>
          </p:nvPr>
        </p:nvSpPr>
        <p:spPr>
          <a:xfrm>
            <a:off x="432000" y="432000"/>
            <a:ext cx="3971035" cy="432000"/>
          </a:xfrm>
        </p:spPr>
        <p:txBody>
          <a:bodyPr anchor="t"/>
          <a:lstStyle>
            <a:lvl1pPr>
              <a:defRPr>
                <a:solidFill>
                  <a:schemeClr val="tx1">
                    <a:lumMod val="75000"/>
                    <a:lumOff val="25000"/>
                  </a:schemeClr>
                </a:solidFill>
              </a:defRPr>
            </a:lvl1pPr>
          </a:lstStyle>
          <a:p>
            <a:r>
              <a:rPr lang="en-US" dirty="0"/>
              <a:t>Click to edit title</a:t>
            </a:r>
            <a:endParaRPr lang="en-ZA" dirty="0"/>
          </a:p>
        </p:txBody>
      </p:sp>
      <p:sp>
        <p:nvSpPr>
          <p:cNvPr id="4" name="Text Placeholder 3">
            <a:extLst>
              <a:ext uri="{FF2B5EF4-FFF2-40B4-BE49-F238E27FC236}">
                <a16:creationId xmlns:a16="http://schemas.microsoft.com/office/drawing/2014/main" id="{86E450DC-177B-4710-8122-B192B58AB345}"/>
              </a:ext>
            </a:extLst>
          </p:cNvPr>
          <p:cNvSpPr>
            <a:spLocks noGrp="1"/>
          </p:cNvSpPr>
          <p:nvPr>
            <p:ph type="body" sz="quarter" idx="14" hasCustomPrompt="1"/>
          </p:nvPr>
        </p:nvSpPr>
        <p:spPr>
          <a:xfrm>
            <a:off x="423863" y="2563813"/>
            <a:ext cx="3979862" cy="1212850"/>
          </a:xfrm>
        </p:spPr>
        <p:txBody>
          <a:bodyPr anchor="b"/>
          <a:lstStyle>
            <a:lvl1pPr marL="0" indent="0">
              <a:buNone/>
              <a:defRPr sz="2800">
                <a:latin typeface="+mj-lt"/>
              </a:defRPr>
            </a:lvl1pPr>
            <a:lvl2pPr marL="266700" indent="0">
              <a:buNone/>
              <a:defRPr>
                <a:latin typeface="+mj-lt"/>
              </a:defRPr>
            </a:lvl2pPr>
            <a:lvl3pPr marL="542925" indent="0">
              <a:buNone/>
              <a:defRPr>
                <a:latin typeface="+mj-lt"/>
              </a:defRPr>
            </a:lvl3pPr>
            <a:lvl4pPr marL="809625" indent="0">
              <a:buNone/>
              <a:defRPr>
                <a:latin typeface="+mj-lt"/>
              </a:defRPr>
            </a:lvl4pPr>
            <a:lvl5pPr marL="1076325" indent="0">
              <a:buNone/>
              <a:defRPr>
                <a:latin typeface="+mj-lt"/>
              </a:defRPr>
            </a:lvl5pPr>
          </a:lstStyle>
          <a:p>
            <a:pPr lvl="0"/>
            <a:r>
              <a:rPr lang="en-US" dirty="0"/>
              <a:t>Emphasized Text</a:t>
            </a:r>
            <a:endParaRPr lang="en-ZA" dirty="0"/>
          </a:p>
        </p:txBody>
      </p:sp>
    </p:spTree>
    <p:extLst>
      <p:ext uri="{BB962C8B-B14F-4D97-AF65-F5344CB8AC3E}">
        <p14:creationId xmlns:p14="http://schemas.microsoft.com/office/powerpoint/2010/main" val="1441616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27718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dirty="0"/>
              <a:t>Bullet 2</a:t>
            </a:r>
            <a:endParaRPr lang="en-ZA" dirty="0"/>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2771850" y="4605832"/>
            <a:ext cx="198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dirty="0"/>
              <a:t>Bullet 3</a:t>
            </a:r>
            <a:endParaRPr lang="en-ZA" dirty="0"/>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dirty="0"/>
              <a:t>Bullet 4</a:t>
            </a:r>
            <a:endParaRPr lang="en-ZA" dirty="0"/>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dirty="0"/>
              <a:t>Bullet Description</a:t>
            </a:r>
            <a:endParaRPr lang="en-ZA" dirty="0"/>
          </a:p>
        </p:txBody>
      </p:sp>
      <p:sp>
        <p:nvSpPr>
          <p:cNvPr id="18" name="Picture Placeholder 15">
            <a:extLst>
              <a:ext uri="{FF2B5EF4-FFF2-40B4-BE49-F238E27FC236}">
                <a16:creationId xmlns:a16="http://schemas.microsoft.com/office/drawing/2014/main" id="{43CBE128-6D8D-4605-B225-5A34FFB1F25B}"/>
              </a:ext>
            </a:extLst>
          </p:cNvPr>
          <p:cNvSpPr>
            <a:spLocks noGrp="1"/>
          </p:cNvSpPr>
          <p:nvPr>
            <p:ph type="pic" sz="quarter" idx="42"/>
          </p:nvPr>
        </p:nvSpPr>
        <p:spPr>
          <a:xfrm>
            <a:off x="30238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22" name="Text Placeholder 5">
            <a:extLst>
              <a:ext uri="{FF2B5EF4-FFF2-40B4-BE49-F238E27FC236}">
                <a16:creationId xmlns:a16="http://schemas.microsoft.com/office/drawing/2014/main" id="{AE3E6576-B268-4232-858E-037F3AFA53D0}"/>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grpSp>
        <p:nvGrpSpPr>
          <p:cNvPr id="15" name="Group 14">
            <a:extLst>
              <a:ext uri="{FF2B5EF4-FFF2-40B4-BE49-F238E27FC236}">
                <a16:creationId xmlns:a16="http://schemas.microsoft.com/office/drawing/2014/main" id="{0DFB96B7-45A3-4381-89C2-4A31A565FF96}"/>
              </a:ext>
              <a:ext uri="{C183D7F6-B498-43B3-948B-1728B52AA6E4}">
                <adec:decorative xmlns:adec="http://schemas.microsoft.com/office/drawing/2017/decorative" val="1"/>
              </a:ext>
            </a:extLst>
          </p:cNvPr>
          <p:cNvGrpSpPr/>
          <p:nvPr userDrawn="1"/>
        </p:nvGrpSpPr>
        <p:grpSpPr>
          <a:xfrm>
            <a:off x="2843850" y="1642400"/>
            <a:ext cx="6516100" cy="2131094"/>
            <a:chOff x="2843850" y="1642400"/>
            <a:chExt cx="1836000" cy="2131094"/>
          </a:xfrm>
        </p:grpSpPr>
        <p:sp>
          <p:nvSpPr>
            <p:cNvPr id="16" name="Rectangle 6">
              <a:extLst>
                <a:ext uri="{FF2B5EF4-FFF2-40B4-BE49-F238E27FC236}">
                  <a16:creationId xmlns:a16="http://schemas.microsoft.com/office/drawing/2014/main" id="{57C639D3-D14E-4739-A805-8BD1EE3723AB}"/>
                </a:ext>
              </a:extLst>
            </p:cNvPr>
            <p:cNvSpPr/>
            <p:nvPr/>
          </p:nvSpPr>
          <p:spPr>
            <a:xfrm>
              <a:off x="28438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6">
              <a:extLst>
                <a:ext uri="{FF2B5EF4-FFF2-40B4-BE49-F238E27FC236}">
                  <a16:creationId xmlns:a16="http://schemas.microsoft.com/office/drawing/2014/main" id="{3552379E-CA58-42E4-929B-E0CDE195CFB4}"/>
                </a:ext>
              </a:extLst>
            </p:cNvPr>
            <p:cNvSpPr/>
            <p:nvPr/>
          </p:nvSpPr>
          <p:spPr>
            <a:xfrm flipV="1">
              <a:off x="2843850" y="1642400"/>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18726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Slide Number Placeholder 4">
            <a:extLst>
              <a:ext uri="{FF2B5EF4-FFF2-40B4-BE49-F238E27FC236}">
                <a16:creationId xmlns:a16="http://schemas.microsoft.com/office/drawing/2014/main" id="{9A5F0423-B6EE-42FD-9306-5E965142C6CE}"/>
              </a:ext>
            </a:extLst>
          </p:cNvPr>
          <p:cNvSpPr>
            <a:spLocks noGrp="1"/>
          </p:cNvSpPr>
          <p:nvPr>
            <p:ph type="sldNum" sz="quarter" idx="11"/>
          </p:nvPr>
        </p:nvSpPr>
        <p:spPr/>
        <p:txBody>
          <a:bodyPr/>
          <a:lstStyle/>
          <a:p>
            <a:fld id="{19B51A1E-902D-48AF-9020-955120F399B6}" type="slidenum">
              <a:rPr lang="en-ZA" smtClean="0"/>
              <a:pPr/>
              <a:t>‹#›</a:t>
            </a:fld>
            <a:endParaRPr lang="en-ZA" dirty="0"/>
          </a:p>
        </p:txBody>
      </p:sp>
      <p:sp>
        <p:nvSpPr>
          <p:cNvPr id="6" name="Footer Placeholder 5">
            <a:extLst>
              <a:ext uri="{FF2B5EF4-FFF2-40B4-BE49-F238E27FC236}">
                <a16:creationId xmlns:a16="http://schemas.microsoft.com/office/drawing/2014/main" id="{FBCE01B6-FB5C-471B-B95B-DB3DC8A0E4BD}"/>
              </a:ext>
            </a:extLst>
          </p:cNvPr>
          <p:cNvSpPr>
            <a:spLocks noGrp="1"/>
          </p:cNvSpPr>
          <p:nvPr>
            <p:ph type="ftr" sz="quarter" idx="12"/>
          </p:nvPr>
        </p:nvSpPr>
        <p:spPr/>
        <p:txBody>
          <a:bodyPr/>
          <a:lstStyle/>
          <a:p>
            <a:r>
              <a:rPr lang="en-ZA" dirty="0"/>
              <a:t>Add a footer</a:t>
            </a:r>
          </a:p>
        </p:txBody>
      </p:sp>
      <p:sp>
        <p:nvSpPr>
          <p:cNvPr id="9" name="Title 8">
            <a:extLst>
              <a:ext uri="{FF2B5EF4-FFF2-40B4-BE49-F238E27FC236}">
                <a16:creationId xmlns:a16="http://schemas.microsoft.com/office/drawing/2014/main" id="{5CA0D6D2-4DA0-4AEE-95C1-E8BDD0515364}"/>
              </a:ext>
            </a:extLst>
          </p:cNvPr>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2183651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
        <p:nvSpPr>
          <p:cNvPr id="7" name="Content Placeholder 3">
            <a:extLst>
              <a:ext uri="{FF2B5EF4-FFF2-40B4-BE49-F238E27FC236}">
                <a16:creationId xmlns:a16="http://schemas.microsoft.com/office/drawing/2014/main" id="{BF156636-95EA-4995-B9CA-635FD1DEB426}"/>
              </a:ext>
            </a:extLst>
          </p:cNvPr>
          <p:cNvSpPr>
            <a:spLocks noGrp="1"/>
          </p:cNvSpPr>
          <p:nvPr>
            <p:ph sz="half" idx="2"/>
          </p:nvPr>
        </p:nvSpPr>
        <p:spPr>
          <a:xfrm>
            <a:off x="6300000" y="1152000"/>
            <a:ext cx="5472000" cy="502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637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
        <p:nvSpPr>
          <p:cNvPr id="5" name="Text Placeholder 5">
            <a:extLst>
              <a:ext uri="{FF2B5EF4-FFF2-40B4-BE49-F238E27FC236}">
                <a16:creationId xmlns:a16="http://schemas.microsoft.com/office/drawing/2014/main" id="{AF8E62C6-0CCA-4909-AE69-A32ED6AC06BE}"/>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8" name="Content Placeholder 2">
            <a:extLst>
              <a:ext uri="{FF2B5EF4-FFF2-40B4-BE49-F238E27FC236}">
                <a16:creationId xmlns:a16="http://schemas.microsoft.com/office/drawing/2014/main" id="{1423F09E-5021-4E1D-A4A8-174F779F2749}"/>
              </a:ext>
            </a:extLst>
          </p:cNvPr>
          <p:cNvSpPr>
            <a:spLocks noGrp="1"/>
          </p:cNvSpPr>
          <p:nvPr>
            <p:ph sz="half" idx="29"/>
          </p:nvPr>
        </p:nvSpPr>
        <p:spPr>
          <a:xfrm>
            <a:off x="1790100" y="2701131"/>
            <a:ext cx="3546675" cy="2828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9" name="Content Placeholder 3">
            <a:extLst>
              <a:ext uri="{FF2B5EF4-FFF2-40B4-BE49-F238E27FC236}">
                <a16:creationId xmlns:a16="http://schemas.microsoft.com/office/drawing/2014/main" id="{F7C3D0F0-8880-4132-9B6F-33B2D7437FBB}"/>
              </a:ext>
            </a:extLst>
          </p:cNvPr>
          <p:cNvSpPr>
            <a:spLocks noGrp="1"/>
          </p:cNvSpPr>
          <p:nvPr>
            <p:ph sz="half" idx="2"/>
          </p:nvPr>
        </p:nvSpPr>
        <p:spPr>
          <a:xfrm>
            <a:off x="7658100" y="2701131"/>
            <a:ext cx="3546675" cy="2828138"/>
          </a:xfrm>
        </p:spPr>
        <p:txBody>
          <a:bodyPr/>
          <a:lstStyle>
            <a:lvl1pPr>
              <a:buClr>
                <a:schemeClr val="accent1">
                  <a:lumMod val="50000"/>
                </a:schemeClr>
              </a:buClr>
              <a:defRPr/>
            </a:lvl1pPr>
            <a:lvl2pPr>
              <a:buClr>
                <a:schemeClr val="accent1">
                  <a:lumMod val="50000"/>
                </a:schemeClr>
              </a:buClr>
              <a:defRPr/>
            </a:lvl2pPr>
            <a:lvl3pPr>
              <a:buClr>
                <a:schemeClr val="accent1">
                  <a:lumMod val="50000"/>
                </a:schemeClr>
              </a:buClr>
              <a:defRPr/>
            </a:lvl3pPr>
            <a:lvl4pPr>
              <a:buClr>
                <a:schemeClr val="accent1">
                  <a:lumMod val="50000"/>
                </a:schemeClr>
              </a:buClr>
              <a:defRPr/>
            </a:lvl4pPr>
            <a:lvl5pPr>
              <a:buClr>
                <a:schemeClr val="accent1">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0" name="Text Placeholder 3">
            <a:extLst>
              <a:ext uri="{FF2B5EF4-FFF2-40B4-BE49-F238E27FC236}">
                <a16:creationId xmlns:a16="http://schemas.microsoft.com/office/drawing/2014/main" id="{9CBDEF46-1F51-42D2-A43C-36A28ECB3405}"/>
              </a:ext>
            </a:extLst>
          </p:cNvPr>
          <p:cNvSpPr>
            <a:spLocks noGrp="1"/>
          </p:cNvSpPr>
          <p:nvPr>
            <p:ph type="body" sz="quarter" idx="27" hasCustomPrompt="1"/>
          </p:nvPr>
        </p:nvSpPr>
        <p:spPr>
          <a:xfrm>
            <a:off x="1793079" y="1728000"/>
            <a:ext cx="3554451" cy="735800"/>
          </a:xfrm>
          <a:noFill/>
        </p:spPr>
        <p:txBody>
          <a:bodyPr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1</a:t>
            </a:r>
            <a:endParaRPr lang="en-ZA" dirty="0"/>
          </a:p>
        </p:txBody>
      </p:sp>
      <p:sp>
        <p:nvSpPr>
          <p:cNvPr id="11" name="Text Placeholder 4">
            <a:extLst>
              <a:ext uri="{FF2B5EF4-FFF2-40B4-BE49-F238E27FC236}">
                <a16:creationId xmlns:a16="http://schemas.microsoft.com/office/drawing/2014/main" id="{9CA11096-D31C-4BD0-AFF9-7575C5E8E52B}"/>
              </a:ext>
            </a:extLst>
          </p:cNvPr>
          <p:cNvSpPr>
            <a:spLocks noGrp="1"/>
          </p:cNvSpPr>
          <p:nvPr>
            <p:ph type="body" sz="quarter" idx="30" hasCustomPrompt="1"/>
          </p:nvPr>
        </p:nvSpPr>
        <p:spPr>
          <a:xfrm>
            <a:off x="7655762" y="1722438"/>
            <a:ext cx="3538517" cy="735749"/>
          </a:xfrm>
        </p:spPr>
        <p:txBody>
          <a:bodyPr anchor="t"/>
          <a:lstStyle>
            <a:lvl1pPr marL="0" indent="0">
              <a:buNone/>
              <a:defRPr sz="5400">
                <a:solidFill>
                  <a:schemeClr val="accent1">
                    <a:lumMod val="50000"/>
                  </a:schemeClr>
                </a:solidFill>
                <a:latin typeface="+mj-lt"/>
              </a:defRPr>
            </a:lvl1pPr>
          </a:lstStyle>
          <a:p>
            <a:pPr lvl="0"/>
            <a:r>
              <a:rPr lang="en-US" dirty="0"/>
              <a:t>2</a:t>
            </a:r>
            <a:endParaRPr lang="en-ZA" dirty="0"/>
          </a:p>
        </p:txBody>
      </p:sp>
      <p:sp>
        <p:nvSpPr>
          <p:cNvPr id="4" name="Picture Placeholder 3">
            <a:extLst>
              <a:ext uri="{FF2B5EF4-FFF2-40B4-BE49-F238E27FC236}">
                <a16:creationId xmlns:a16="http://schemas.microsoft.com/office/drawing/2014/main" id="{6438B210-DE07-4BDD-BDB3-2A3DF619BED3}"/>
              </a:ext>
            </a:extLst>
          </p:cNvPr>
          <p:cNvSpPr>
            <a:spLocks noGrp="1"/>
          </p:cNvSpPr>
          <p:nvPr>
            <p:ph type="pic" sz="quarter" idx="33"/>
          </p:nvPr>
        </p:nvSpPr>
        <p:spPr>
          <a:xfrm>
            <a:off x="859785" y="1722438"/>
            <a:ext cx="735013" cy="735012"/>
          </a:xfrm>
        </p:spPr>
        <p:txBody>
          <a:bodyPr anchor="ctr"/>
          <a:lstStyle>
            <a:lvl1pPr marL="0" indent="0" algn="ctr">
              <a:buNone/>
              <a:defRPr sz="1100" i="1"/>
            </a:lvl1pPr>
          </a:lstStyle>
          <a:p>
            <a:r>
              <a:rPr lang="en-US"/>
              <a:t>Click icon to add picture</a:t>
            </a:r>
            <a:endParaRPr lang="en-ZA" dirty="0"/>
          </a:p>
        </p:txBody>
      </p:sp>
      <p:sp>
        <p:nvSpPr>
          <p:cNvPr id="12" name="Picture Placeholder 3">
            <a:extLst>
              <a:ext uri="{FF2B5EF4-FFF2-40B4-BE49-F238E27FC236}">
                <a16:creationId xmlns:a16="http://schemas.microsoft.com/office/drawing/2014/main" id="{FAD6E0EA-E35F-4E2B-869F-7A912C4CB629}"/>
              </a:ext>
            </a:extLst>
          </p:cNvPr>
          <p:cNvSpPr>
            <a:spLocks noGrp="1"/>
          </p:cNvSpPr>
          <p:nvPr>
            <p:ph type="pic" sz="quarter" idx="34"/>
          </p:nvPr>
        </p:nvSpPr>
        <p:spPr>
          <a:xfrm>
            <a:off x="6722468" y="1722438"/>
            <a:ext cx="735013" cy="735012"/>
          </a:xfrm>
        </p:spPr>
        <p:txBody>
          <a:bodyPr anchor="ctr"/>
          <a:lstStyle>
            <a:lvl1pPr marL="0" indent="0" algn="ctr">
              <a:buNone/>
              <a:defRPr sz="1100" i="1"/>
            </a:lvl1pPr>
          </a:lstStyle>
          <a:p>
            <a:r>
              <a:rPr lang="en-US"/>
              <a:t>Click icon to add picture</a:t>
            </a:r>
            <a:endParaRPr lang="en-ZA" dirty="0"/>
          </a:p>
        </p:txBody>
      </p:sp>
    </p:spTree>
    <p:extLst>
      <p:ext uri="{BB962C8B-B14F-4D97-AF65-F5344CB8AC3E}">
        <p14:creationId xmlns:p14="http://schemas.microsoft.com/office/powerpoint/2010/main" val="1155561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72C502DE-CADD-4CC1-972E-20071995502D}"/>
              </a:ext>
            </a:extLst>
          </p:cNvPr>
          <p:cNvSpPr>
            <a:spLocks noGrp="1"/>
          </p:cNvSpPr>
          <p:nvPr>
            <p:ph type="body" sz="quarter" idx="27" hasCustomPrompt="1"/>
          </p:nvPr>
        </p:nvSpPr>
        <p:spPr>
          <a:xfrm>
            <a:off x="890706" y="1593150"/>
            <a:ext cx="4348065" cy="4348065"/>
          </a:xfrm>
          <a:prstGeom prst="ellipse">
            <a:avLst/>
          </a:prstGeom>
          <a:solidFill>
            <a:schemeClr val="bg1">
              <a:lumMod val="85000"/>
            </a:schemeClr>
          </a:solidFill>
        </p:spPr>
        <p:txBody>
          <a:bodyPr anchor="ctr"/>
          <a:lstStyle>
            <a:lvl1pPr marL="0" indent="0" algn="ctr">
              <a:buNone/>
              <a:defRPr sz="1800">
                <a:solidFill>
                  <a:schemeClr val="tx1">
                    <a:lumMod val="85000"/>
                    <a:lumOff val="1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ZA" dirty="0"/>
              <a:t>Section Header</a:t>
            </a:r>
          </a:p>
        </p:txBody>
      </p:sp>
      <p:sp>
        <p:nvSpPr>
          <p:cNvPr id="14" name="Text Placeholder 9">
            <a:extLst>
              <a:ext uri="{FF2B5EF4-FFF2-40B4-BE49-F238E27FC236}">
                <a16:creationId xmlns:a16="http://schemas.microsoft.com/office/drawing/2014/main" id="{19BE8230-B656-44E2-9319-E1464125040B}"/>
              </a:ext>
            </a:extLst>
          </p:cNvPr>
          <p:cNvSpPr>
            <a:spLocks noGrp="1"/>
          </p:cNvSpPr>
          <p:nvPr>
            <p:ph type="body" sz="quarter" idx="28" hasCustomPrompt="1"/>
          </p:nvPr>
        </p:nvSpPr>
        <p:spPr>
          <a:xfrm>
            <a:off x="4921084" y="1949641"/>
            <a:ext cx="3635083" cy="3635083"/>
          </a:xfrm>
          <a:prstGeom prst="ellipse">
            <a:avLst/>
          </a:prstGeom>
          <a:solidFill>
            <a:schemeClr val="tx1">
              <a:lumMod val="65000"/>
              <a:lumOff val="35000"/>
            </a:schemeClr>
          </a:solidFill>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ZA" dirty="0"/>
              <a:t>Section Header</a:t>
            </a:r>
          </a:p>
        </p:txBody>
      </p:sp>
      <p:sp>
        <p:nvSpPr>
          <p:cNvPr id="15" name="Text Placeholder 9">
            <a:extLst>
              <a:ext uri="{FF2B5EF4-FFF2-40B4-BE49-F238E27FC236}">
                <a16:creationId xmlns:a16="http://schemas.microsoft.com/office/drawing/2014/main" id="{8F1CA0D5-06FF-4D1F-B534-1DFFCB23EA71}"/>
              </a:ext>
            </a:extLst>
          </p:cNvPr>
          <p:cNvSpPr>
            <a:spLocks noGrp="1"/>
          </p:cNvSpPr>
          <p:nvPr>
            <p:ph type="body" sz="quarter" idx="29" hasCustomPrompt="1"/>
          </p:nvPr>
        </p:nvSpPr>
        <p:spPr>
          <a:xfrm>
            <a:off x="8238481" y="2207063"/>
            <a:ext cx="3120238" cy="3120238"/>
          </a:xfrm>
          <a:prstGeom prst="ellipse">
            <a:avLst/>
          </a:prstGeom>
          <a:solidFill>
            <a:schemeClr val="tx1">
              <a:lumMod val="85000"/>
              <a:lumOff val="15000"/>
            </a:schemeClr>
          </a:solidFill>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ZA" dirty="0"/>
              <a:t>Section Header</a:t>
            </a:r>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
        <p:nvSpPr>
          <p:cNvPr id="5" name="Text Placeholder 5">
            <a:extLst>
              <a:ext uri="{FF2B5EF4-FFF2-40B4-BE49-F238E27FC236}">
                <a16:creationId xmlns:a16="http://schemas.microsoft.com/office/drawing/2014/main" id="{AF8E62C6-0CCA-4909-AE69-A32ED6AC06BE}"/>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1658929" y="2205688"/>
            <a:ext cx="2811618" cy="1440000"/>
          </a:xfrm>
          <a:prstGeom prst="rect">
            <a:avLst/>
          </a:prstGeom>
          <a:noFill/>
        </p:spPr>
        <p:txBody>
          <a:bodyPr anchor="b"/>
          <a:lstStyle>
            <a:lvl1pPr marL="0" indent="0" algn="ctr">
              <a:spcBef>
                <a:spcPts val="0"/>
              </a:spcBef>
              <a:spcAft>
                <a:spcPts val="0"/>
              </a:spcAft>
              <a:buNone/>
              <a:defRPr sz="6600">
                <a:solidFill>
                  <a:schemeClr val="tx1">
                    <a:lumMod val="85000"/>
                    <a:lumOff val="1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1</a:t>
            </a:r>
            <a:endParaRPr lang="en-ZA" dirty="0"/>
          </a:p>
        </p:txBody>
      </p:sp>
      <p:sp>
        <p:nvSpPr>
          <p:cNvPr id="17" name="Text Placeholder 9">
            <a:extLst>
              <a:ext uri="{FF2B5EF4-FFF2-40B4-BE49-F238E27FC236}">
                <a16:creationId xmlns:a16="http://schemas.microsoft.com/office/drawing/2014/main" id="{4E9F4FE1-F54C-4B3C-9CED-6C3058B00352}"/>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bg1"/>
                </a:solidFill>
                <a:latin typeface="+mj-lt"/>
              </a:defRPr>
            </a:lvl1pPr>
          </a:lstStyle>
          <a:p>
            <a:pPr marL="266700" lvl="0" indent="-266700" algn="ctr"/>
            <a:r>
              <a:rPr lang="en-US" dirty="0"/>
              <a:t>2</a:t>
            </a:r>
            <a:endParaRPr lang="en-ZA" dirty="0"/>
          </a:p>
        </p:txBody>
      </p:sp>
      <p:sp>
        <p:nvSpPr>
          <p:cNvPr id="18" name="Text Placeholder 9">
            <a:extLst>
              <a:ext uri="{FF2B5EF4-FFF2-40B4-BE49-F238E27FC236}">
                <a16:creationId xmlns:a16="http://schemas.microsoft.com/office/drawing/2014/main" id="{26328AB3-6C8E-4BB6-9C01-852150BDFE17}"/>
              </a:ext>
            </a:extLst>
          </p:cNvPr>
          <p:cNvSpPr>
            <a:spLocks noGrp="1"/>
          </p:cNvSpPr>
          <p:nvPr>
            <p:ph type="body" sz="quarter" idx="33"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bg1"/>
                </a:solidFill>
                <a:latin typeface="+mj-lt"/>
              </a:defRPr>
            </a:lvl1pPr>
          </a:lstStyle>
          <a:p>
            <a:pPr marL="266700" lvl="0" indent="-266700" algn="ctr"/>
            <a:r>
              <a:rPr lang="en-US" dirty="0"/>
              <a:t>3</a:t>
            </a:r>
            <a:endParaRPr lang="en-ZA" dirty="0"/>
          </a:p>
        </p:txBody>
      </p:sp>
      <p:sp>
        <p:nvSpPr>
          <p:cNvPr id="19" name="Content Placeholder 3">
            <a:extLst>
              <a:ext uri="{FF2B5EF4-FFF2-40B4-BE49-F238E27FC236}">
                <a16:creationId xmlns:a16="http://schemas.microsoft.com/office/drawing/2014/main" id="{B1F9D630-F36F-43B5-B6A8-62245E084CAB}"/>
              </a:ext>
            </a:extLst>
          </p:cNvPr>
          <p:cNvSpPr>
            <a:spLocks noGrp="1"/>
          </p:cNvSpPr>
          <p:nvPr>
            <p:ph sz="half" idx="2" hasCustomPrompt="1"/>
          </p:nvPr>
        </p:nvSpPr>
        <p:spPr>
          <a:xfrm>
            <a:off x="2074738" y="4243333"/>
            <a:ext cx="1980000" cy="720000"/>
          </a:xfrm>
        </p:spPr>
        <p:txBody>
          <a:bodyPr/>
          <a:lstStyle>
            <a:lvl1pPr marL="0" indent="0" algn="ctr">
              <a:buFont typeface="Arial" panose="020B0604020202020204" pitchFamily="34" charset="0"/>
              <a:buNone/>
              <a:defRPr sz="1400">
                <a:solidFill>
                  <a:schemeClr val="tx1">
                    <a:lumMod val="85000"/>
                    <a:lumOff val="15000"/>
                  </a:schemeClr>
                </a:solidFill>
              </a:defRPr>
            </a:lvl1pPr>
          </a:lstStyle>
          <a:p>
            <a:pPr lvl="0"/>
            <a:r>
              <a:rPr lang="en-US" dirty="0"/>
              <a:t>Section Description</a:t>
            </a:r>
            <a:endParaRPr lang="en-ZA" dirty="0"/>
          </a:p>
        </p:txBody>
      </p:sp>
      <p:sp>
        <p:nvSpPr>
          <p:cNvPr id="20" name="Text Placeholder 5">
            <a:extLst>
              <a:ext uri="{FF2B5EF4-FFF2-40B4-BE49-F238E27FC236}">
                <a16:creationId xmlns:a16="http://schemas.microsoft.com/office/drawing/2014/main" id="{7488A707-03CD-495D-B761-9F9DAE92C6CA}"/>
              </a:ext>
            </a:extLst>
          </p:cNvPr>
          <p:cNvSpPr>
            <a:spLocks noGrp="1"/>
          </p:cNvSpPr>
          <p:nvPr>
            <p:ph type="body" sz="quarter" idx="12" hasCustomPrompt="1"/>
          </p:nvPr>
        </p:nvSpPr>
        <p:spPr>
          <a:xfrm>
            <a:off x="574862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dirty="0"/>
              <a:t>Section Description</a:t>
            </a:r>
          </a:p>
        </p:txBody>
      </p:sp>
      <p:sp>
        <p:nvSpPr>
          <p:cNvPr id="21" name="Text Placeholder 9">
            <a:extLst>
              <a:ext uri="{FF2B5EF4-FFF2-40B4-BE49-F238E27FC236}">
                <a16:creationId xmlns:a16="http://schemas.microsoft.com/office/drawing/2014/main" id="{99A33CFC-3C95-43CD-92E8-05A5E6D98559}"/>
              </a:ext>
            </a:extLst>
          </p:cNvPr>
          <p:cNvSpPr>
            <a:spLocks noGrp="1"/>
          </p:cNvSpPr>
          <p:nvPr>
            <p:ph type="body" sz="quarter" idx="13" hasCustomPrompt="1"/>
          </p:nvPr>
        </p:nvSpPr>
        <p:spPr>
          <a:xfrm>
            <a:off x="8808600"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dirty="0"/>
              <a:t>Section Description</a:t>
            </a:r>
          </a:p>
        </p:txBody>
      </p:sp>
      <p:sp>
        <p:nvSpPr>
          <p:cNvPr id="25" name="TextBox 24">
            <a:extLst>
              <a:ext uri="{FF2B5EF4-FFF2-40B4-BE49-F238E27FC236}">
                <a16:creationId xmlns:a16="http://schemas.microsoft.com/office/drawing/2014/main" id="{047CF562-A700-49C4-A50C-2A49B19BC7BF}"/>
              </a:ext>
            </a:extLst>
          </p:cNvPr>
          <p:cNvSpPr txBox="1">
            <a:spLocks/>
          </p:cNvSpPr>
          <p:nvPr userDrawn="1"/>
        </p:nvSpPr>
        <p:spPr>
          <a:xfrm>
            <a:off x="4921084" y="2993698"/>
            <a:ext cx="317688" cy="1544221"/>
          </a:xfrm>
          <a:custGeom>
            <a:avLst/>
            <a:gdLst>
              <a:gd name="connsiteX0" fmla="*/ 173971 w 317688"/>
              <a:gd name="connsiteY0" fmla="*/ 0 h 1544221"/>
              <a:gd name="connsiteX1" fmla="*/ 219948 w 317688"/>
              <a:gd name="connsiteY1" fmla="*/ 125619 h 1544221"/>
              <a:gd name="connsiteX2" fmla="*/ 317688 w 317688"/>
              <a:gd name="connsiteY2" fmla="*/ 772110 h 1544221"/>
              <a:gd name="connsiteX3" fmla="*/ 219948 w 317688"/>
              <a:gd name="connsiteY3" fmla="*/ 1418601 h 1544221"/>
              <a:gd name="connsiteX4" fmla="*/ 173971 w 317688"/>
              <a:gd name="connsiteY4" fmla="*/ 1544221 h 1544221"/>
              <a:gd name="connsiteX5" fmla="*/ 142832 w 317688"/>
              <a:gd name="connsiteY5" fmla="*/ 1479580 h 1544221"/>
              <a:gd name="connsiteX6" fmla="*/ 0 w 317688"/>
              <a:gd name="connsiteY6" fmla="*/ 772110 h 1544221"/>
              <a:gd name="connsiteX7" fmla="*/ 142832 w 317688"/>
              <a:gd name="connsiteY7" fmla="*/ 64641 h 154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8" h="1544221">
                <a:moveTo>
                  <a:pt x="173971" y="0"/>
                </a:moveTo>
                <a:lnTo>
                  <a:pt x="219948" y="125619"/>
                </a:lnTo>
                <a:cubicBezTo>
                  <a:pt x="283469" y="329846"/>
                  <a:pt x="317688" y="546982"/>
                  <a:pt x="317688" y="772110"/>
                </a:cubicBezTo>
                <a:cubicBezTo>
                  <a:pt x="317688" y="997239"/>
                  <a:pt x="283469" y="1214375"/>
                  <a:pt x="219948" y="1418601"/>
                </a:cubicBezTo>
                <a:lnTo>
                  <a:pt x="173971" y="1544221"/>
                </a:lnTo>
                <a:lnTo>
                  <a:pt x="142832" y="1479580"/>
                </a:lnTo>
                <a:cubicBezTo>
                  <a:pt x="50859" y="1262132"/>
                  <a:pt x="0" y="1023060"/>
                  <a:pt x="0" y="772110"/>
                </a:cubicBezTo>
                <a:cubicBezTo>
                  <a:pt x="0" y="521160"/>
                  <a:pt x="50859" y="282088"/>
                  <a:pt x="142832" y="64641"/>
                </a:cubicBezTo>
                <a:close/>
              </a:path>
            </a:pathLst>
          </a:custGeom>
          <a:solidFill>
            <a:schemeClr val="accent1"/>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6" name="TextBox 25">
            <a:extLst>
              <a:ext uri="{FF2B5EF4-FFF2-40B4-BE49-F238E27FC236}">
                <a16:creationId xmlns:a16="http://schemas.microsoft.com/office/drawing/2014/main" id="{594DA0E5-4933-41D4-8C7B-70093A9DB34D}"/>
              </a:ext>
            </a:extLst>
          </p:cNvPr>
          <p:cNvSpPr txBox="1">
            <a:spLocks/>
          </p:cNvSpPr>
          <p:nvPr userDrawn="1"/>
        </p:nvSpPr>
        <p:spPr>
          <a:xfrm>
            <a:off x="8238481" y="3054203"/>
            <a:ext cx="317687" cy="1423210"/>
          </a:xfrm>
          <a:custGeom>
            <a:avLst/>
            <a:gdLst>
              <a:gd name="connsiteX0" fmla="*/ 172863 w 317687"/>
              <a:gd name="connsiteY0" fmla="*/ 0 h 1423210"/>
              <a:gd name="connsiteX1" fmla="*/ 174856 w 317687"/>
              <a:gd name="connsiteY1" fmla="*/ 4136 h 1423210"/>
              <a:gd name="connsiteX2" fmla="*/ 317687 w 317687"/>
              <a:gd name="connsiteY2" fmla="*/ 711605 h 1423210"/>
              <a:gd name="connsiteX3" fmla="*/ 174856 w 317687"/>
              <a:gd name="connsiteY3" fmla="*/ 1419075 h 1423210"/>
              <a:gd name="connsiteX4" fmla="*/ 172864 w 317687"/>
              <a:gd name="connsiteY4" fmla="*/ 1423210 h 1423210"/>
              <a:gd name="connsiteX5" fmla="*/ 122602 w 317687"/>
              <a:gd name="connsiteY5" fmla="*/ 1318873 h 1423210"/>
              <a:gd name="connsiteX6" fmla="*/ 0 w 317687"/>
              <a:gd name="connsiteY6" fmla="*/ 711604 h 1423210"/>
              <a:gd name="connsiteX7" fmla="*/ 122602 w 317687"/>
              <a:gd name="connsiteY7" fmla="*/ 104335 h 14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687" h="1423210">
                <a:moveTo>
                  <a:pt x="172863" y="0"/>
                </a:moveTo>
                <a:lnTo>
                  <a:pt x="174856" y="4136"/>
                </a:lnTo>
                <a:cubicBezTo>
                  <a:pt x="266828" y="221583"/>
                  <a:pt x="317687" y="460655"/>
                  <a:pt x="317687" y="711605"/>
                </a:cubicBezTo>
                <a:cubicBezTo>
                  <a:pt x="317687" y="962555"/>
                  <a:pt x="266828" y="1201627"/>
                  <a:pt x="174856" y="1419075"/>
                </a:cubicBezTo>
                <a:lnTo>
                  <a:pt x="172864" y="1423210"/>
                </a:lnTo>
                <a:lnTo>
                  <a:pt x="122602" y="1318873"/>
                </a:lnTo>
                <a:cubicBezTo>
                  <a:pt x="43656" y="1132223"/>
                  <a:pt x="0" y="927012"/>
                  <a:pt x="0" y="711604"/>
                </a:cubicBezTo>
                <a:cubicBezTo>
                  <a:pt x="0" y="496197"/>
                  <a:pt x="43656" y="290985"/>
                  <a:pt x="122602" y="104335"/>
                </a:cubicBezTo>
                <a:close/>
              </a:path>
            </a:pathLst>
          </a:custGeom>
          <a:solidFill>
            <a:schemeClr val="accent1">
              <a:lumMod val="50000"/>
            </a:schemeClr>
          </a:solidFill>
        </p:spPr>
        <p:txBody>
          <a:bodyPr vert="horz" wrap="square" lIns="0" tIns="0" rIns="0" bIns="0" rtlCol="0" anchor="ctr">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lang="en-ZA" sz="1800" kern="1200" dirty="0">
                <a:solidFill>
                  <a:schemeClr val="bg1"/>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87621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Arrow: Left-Right 2">
            <a:extLst>
              <a:ext uri="{FF2B5EF4-FFF2-40B4-BE49-F238E27FC236}">
                <a16:creationId xmlns:a16="http://schemas.microsoft.com/office/drawing/2014/main" id="{CFAEDCAA-CDC7-47ED-A380-37E6ACCA8560}"/>
              </a:ext>
            </a:extLst>
          </p:cNvPr>
          <p:cNvSpPr/>
          <p:nvPr userDrawn="1"/>
        </p:nvSpPr>
        <p:spPr>
          <a:xfrm>
            <a:off x="388279" y="3558496"/>
            <a:ext cx="11415443" cy="97190"/>
          </a:xfrm>
          <a:prstGeom prst="leftRight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Arrow: Left-Right 13">
            <a:extLst>
              <a:ext uri="{FF2B5EF4-FFF2-40B4-BE49-F238E27FC236}">
                <a16:creationId xmlns:a16="http://schemas.microsoft.com/office/drawing/2014/main" id="{F9300B0F-E539-42E5-B7E4-21E21637BA8D}"/>
              </a:ext>
            </a:extLst>
          </p:cNvPr>
          <p:cNvSpPr/>
          <p:nvPr userDrawn="1"/>
        </p:nvSpPr>
        <p:spPr>
          <a:xfrm rot="5400000">
            <a:off x="3772822" y="3576211"/>
            <a:ext cx="4652357" cy="97190"/>
          </a:xfrm>
          <a:prstGeom prst="leftRightArrow">
            <a:avLst>
              <a:gd name="adj1" fmla="val 100000"/>
              <a:gd name="adj2"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109000" y="951013"/>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109000" y="6046600"/>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432000" y="3260393"/>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792001" y="3260393"/>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Tree>
    <p:extLst>
      <p:ext uri="{BB962C8B-B14F-4D97-AF65-F5344CB8AC3E}">
        <p14:creationId xmlns:p14="http://schemas.microsoft.com/office/powerpoint/2010/main" val="658856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
        <p:nvSpPr>
          <p:cNvPr id="5" name="Text Placeholder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8" name="Content Placeholder 2">
            <a:extLst>
              <a:ext uri="{FF2B5EF4-FFF2-40B4-BE49-F238E27FC236}">
                <a16:creationId xmlns:a16="http://schemas.microsoft.com/office/drawing/2014/main" id="{3103194D-3DB5-46F8-9ACE-B2B142B87BE9}"/>
              </a:ext>
            </a:extLst>
          </p:cNvPr>
          <p:cNvSpPr>
            <a:spLocks noGrp="1"/>
          </p:cNvSpPr>
          <p:nvPr>
            <p:ph idx="14"/>
          </p:nvPr>
        </p:nvSpPr>
        <p:spPr>
          <a:xfrm>
            <a:off x="794569" y="2673626"/>
            <a:ext cx="2975206" cy="3269974"/>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9" name="Content Placeholder 2">
            <a:extLst>
              <a:ext uri="{FF2B5EF4-FFF2-40B4-BE49-F238E27FC236}">
                <a16:creationId xmlns:a16="http://schemas.microsoft.com/office/drawing/2014/main" id="{3569837A-DE3B-4C2A-B811-BCC93B8681FC}"/>
              </a:ext>
            </a:extLst>
          </p:cNvPr>
          <p:cNvSpPr>
            <a:spLocks noGrp="1"/>
          </p:cNvSpPr>
          <p:nvPr>
            <p:ph idx="15"/>
          </p:nvPr>
        </p:nvSpPr>
        <p:spPr>
          <a:xfrm>
            <a:off x="4614397" y="2673626"/>
            <a:ext cx="2975206" cy="3269974"/>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0" name="Content Placeholder 2">
            <a:extLst>
              <a:ext uri="{FF2B5EF4-FFF2-40B4-BE49-F238E27FC236}">
                <a16:creationId xmlns:a16="http://schemas.microsoft.com/office/drawing/2014/main" id="{A914D45E-73D5-4807-A6F8-1A996A31F7F2}"/>
              </a:ext>
            </a:extLst>
          </p:cNvPr>
          <p:cNvSpPr>
            <a:spLocks noGrp="1"/>
          </p:cNvSpPr>
          <p:nvPr>
            <p:ph idx="16"/>
          </p:nvPr>
        </p:nvSpPr>
        <p:spPr>
          <a:xfrm>
            <a:off x="8434225" y="2673626"/>
            <a:ext cx="2975206" cy="3269974"/>
          </a:xfrm>
          <a:solidFill>
            <a:schemeClr val="bg1">
              <a:lumMod val="95000"/>
            </a:schemeClr>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1" name="Content Placeholder 2">
            <a:extLst>
              <a:ext uri="{FF2B5EF4-FFF2-40B4-BE49-F238E27FC236}">
                <a16:creationId xmlns:a16="http://schemas.microsoft.com/office/drawing/2014/main" id="{20206252-95E9-4C8F-8EB4-26F27AC6FB4D}"/>
              </a:ext>
            </a:extLst>
          </p:cNvPr>
          <p:cNvSpPr>
            <a:spLocks noGrp="1"/>
          </p:cNvSpPr>
          <p:nvPr>
            <p:ph idx="1" hasCustomPrompt="1"/>
          </p:nvPr>
        </p:nvSpPr>
        <p:spPr>
          <a:xfrm>
            <a:off x="794569" y="1728000"/>
            <a:ext cx="2975206" cy="720000"/>
          </a:xfrm>
          <a:noFill/>
          <a:ln w="28575">
            <a:noFill/>
          </a:ln>
        </p:spPr>
        <p:txBody>
          <a:bodyPr lIns="108000" tIns="36000" rIns="108000" bIns="36000" anchor="ctr"/>
          <a:lstStyle>
            <a:lvl1pPr marL="0" indent="0" algn="ctr">
              <a:buNone/>
              <a:defRPr>
                <a:solidFill>
                  <a:schemeClr val="accent1"/>
                </a:solidFill>
                <a:latin typeface="+mj-lt"/>
              </a:defRPr>
            </a:lvl1pPr>
          </a:lstStyle>
          <a:p>
            <a:pPr lvl="0"/>
            <a:r>
              <a:rPr lang="en-US" dirty="0"/>
              <a:t>Section 1 Title</a:t>
            </a:r>
            <a:endParaRPr lang="en-ZA" dirty="0"/>
          </a:p>
        </p:txBody>
      </p:sp>
      <p:sp>
        <p:nvSpPr>
          <p:cNvPr id="12" name="Content Placeholder 2">
            <a:extLst>
              <a:ext uri="{FF2B5EF4-FFF2-40B4-BE49-F238E27FC236}">
                <a16:creationId xmlns:a16="http://schemas.microsoft.com/office/drawing/2014/main" id="{9256C163-60A0-49AC-9FEA-A56ACF30FA33}"/>
              </a:ext>
            </a:extLst>
          </p:cNvPr>
          <p:cNvSpPr>
            <a:spLocks noGrp="1"/>
          </p:cNvSpPr>
          <p:nvPr>
            <p:ph idx="12" hasCustomPrompt="1"/>
          </p:nvPr>
        </p:nvSpPr>
        <p:spPr>
          <a:xfrm>
            <a:off x="4614397" y="1728000"/>
            <a:ext cx="2975206" cy="720000"/>
          </a:xfrm>
          <a:noFill/>
          <a:ln w="28575">
            <a:noFill/>
          </a:ln>
        </p:spPr>
        <p:txBody>
          <a:bodyPr lIns="108000" tIns="36000" rIns="108000" bIns="36000" anchor="ctr"/>
          <a:lstStyle>
            <a:lvl1pPr marL="0" indent="0" algn="ctr">
              <a:buNone/>
              <a:defRPr>
                <a:solidFill>
                  <a:schemeClr val="accent1"/>
                </a:solidFill>
                <a:latin typeface="+mj-lt"/>
              </a:defRPr>
            </a:lvl1pPr>
          </a:lstStyle>
          <a:p>
            <a:pPr lvl="0"/>
            <a:r>
              <a:rPr lang="en-US" dirty="0"/>
              <a:t>Section 2 Title</a:t>
            </a:r>
            <a:endParaRPr lang="en-ZA" dirty="0"/>
          </a:p>
        </p:txBody>
      </p:sp>
      <p:sp>
        <p:nvSpPr>
          <p:cNvPr id="13" name="Content Placeholder 2">
            <a:extLst>
              <a:ext uri="{FF2B5EF4-FFF2-40B4-BE49-F238E27FC236}">
                <a16:creationId xmlns:a16="http://schemas.microsoft.com/office/drawing/2014/main" id="{FAF68729-4DB7-4514-BF22-9950FB3ECC3E}"/>
              </a:ext>
            </a:extLst>
          </p:cNvPr>
          <p:cNvSpPr>
            <a:spLocks noGrp="1"/>
          </p:cNvSpPr>
          <p:nvPr>
            <p:ph idx="13" hasCustomPrompt="1"/>
          </p:nvPr>
        </p:nvSpPr>
        <p:spPr>
          <a:xfrm>
            <a:off x="8434225" y="1728000"/>
            <a:ext cx="2975206" cy="720000"/>
          </a:xfrm>
          <a:noFill/>
          <a:ln w="28575">
            <a:noFill/>
          </a:ln>
        </p:spPr>
        <p:txBody>
          <a:bodyPr lIns="108000" tIns="36000" rIns="108000" bIns="36000" anchor="ctr"/>
          <a:lstStyle>
            <a:lvl1pPr marL="0" indent="0" algn="ctr">
              <a:buNone/>
              <a:defRPr>
                <a:solidFill>
                  <a:schemeClr val="accent1"/>
                </a:solidFill>
                <a:latin typeface="+mj-lt"/>
              </a:defRPr>
            </a:lvl1pPr>
          </a:lstStyle>
          <a:p>
            <a:pPr lvl="0"/>
            <a:r>
              <a:rPr lang="en-US" dirty="0"/>
              <a:t>Section 3 Title</a:t>
            </a:r>
            <a:endParaRPr lang="en-ZA" dirty="0"/>
          </a:p>
        </p:txBody>
      </p:sp>
      <p:sp>
        <p:nvSpPr>
          <p:cNvPr id="14" name="Rectangle 6">
            <a:extLst>
              <a:ext uri="{FF2B5EF4-FFF2-40B4-BE49-F238E27FC236}">
                <a16:creationId xmlns:a16="http://schemas.microsoft.com/office/drawing/2014/main" id="{567F4AE9-9C59-4A3C-9E27-EFC9EE499EB4}"/>
              </a:ext>
              <a:ext uri="{C183D7F6-B498-43B3-948B-1728B52AA6E4}">
                <adec:decorative xmlns:adec="http://schemas.microsoft.com/office/drawing/2017/decorative" val="1"/>
              </a:ext>
            </a:extLst>
          </p:cNvPr>
          <p:cNvSpPr/>
          <p:nvPr userDrawn="1"/>
        </p:nvSpPr>
        <p:spPr>
          <a:xfrm>
            <a:off x="794568"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6">
            <a:extLst>
              <a:ext uri="{FF2B5EF4-FFF2-40B4-BE49-F238E27FC236}">
                <a16:creationId xmlns:a16="http://schemas.microsoft.com/office/drawing/2014/main" id="{3DA09F5A-AF46-4646-A84F-35C1002AF73E}"/>
              </a:ext>
              <a:ext uri="{C183D7F6-B498-43B3-948B-1728B52AA6E4}">
                <adec:decorative xmlns:adec="http://schemas.microsoft.com/office/drawing/2017/decorative" val="1"/>
              </a:ext>
            </a:extLst>
          </p:cNvPr>
          <p:cNvSpPr/>
          <p:nvPr userDrawn="1"/>
        </p:nvSpPr>
        <p:spPr>
          <a:xfrm flipH="1" flipV="1">
            <a:off x="794568"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6">
            <a:extLst>
              <a:ext uri="{FF2B5EF4-FFF2-40B4-BE49-F238E27FC236}">
                <a16:creationId xmlns:a16="http://schemas.microsoft.com/office/drawing/2014/main" id="{36D8447C-AA9F-491F-8EE4-A151146D11A9}"/>
              </a:ext>
              <a:ext uri="{C183D7F6-B498-43B3-948B-1728B52AA6E4}">
                <adec:decorative xmlns:adec="http://schemas.microsoft.com/office/drawing/2017/decorative" val="1"/>
              </a:ext>
            </a:extLst>
          </p:cNvPr>
          <p:cNvSpPr/>
          <p:nvPr userDrawn="1"/>
        </p:nvSpPr>
        <p:spPr>
          <a:xfrm>
            <a:off x="4608396"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6">
            <a:extLst>
              <a:ext uri="{FF2B5EF4-FFF2-40B4-BE49-F238E27FC236}">
                <a16:creationId xmlns:a16="http://schemas.microsoft.com/office/drawing/2014/main" id="{826B47AC-1601-4AA8-BEB3-930A9A37FC54}"/>
              </a:ext>
              <a:ext uri="{C183D7F6-B498-43B3-948B-1728B52AA6E4}">
                <adec:decorative xmlns:adec="http://schemas.microsoft.com/office/drawing/2017/decorative" val="1"/>
              </a:ext>
            </a:extLst>
          </p:cNvPr>
          <p:cNvSpPr/>
          <p:nvPr userDrawn="1"/>
        </p:nvSpPr>
        <p:spPr>
          <a:xfrm flipH="1" flipV="1">
            <a:off x="4608396"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Rectangle 6">
            <a:extLst>
              <a:ext uri="{FF2B5EF4-FFF2-40B4-BE49-F238E27FC236}">
                <a16:creationId xmlns:a16="http://schemas.microsoft.com/office/drawing/2014/main" id="{EFC9E01C-1D66-47F5-B8D1-BF6041620EE5}"/>
              </a:ext>
              <a:ext uri="{C183D7F6-B498-43B3-948B-1728B52AA6E4}">
                <adec:decorative xmlns:adec="http://schemas.microsoft.com/office/drawing/2017/decorative" val="1"/>
              </a:ext>
            </a:extLst>
          </p:cNvPr>
          <p:cNvSpPr/>
          <p:nvPr userDrawn="1"/>
        </p:nvSpPr>
        <p:spPr>
          <a:xfrm>
            <a:off x="8434225" y="2344813"/>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Rectangle 6">
            <a:extLst>
              <a:ext uri="{FF2B5EF4-FFF2-40B4-BE49-F238E27FC236}">
                <a16:creationId xmlns:a16="http://schemas.microsoft.com/office/drawing/2014/main" id="{9F5FC000-6DCF-4A02-B144-CC77E752DBA0}"/>
              </a:ext>
              <a:ext uri="{C183D7F6-B498-43B3-948B-1728B52AA6E4}">
                <adec:decorative xmlns:adec="http://schemas.microsoft.com/office/drawing/2017/decorative" val="1"/>
              </a:ext>
            </a:extLst>
          </p:cNvPr>
          <p:cNvSpPr/>
          <p:nvPr userDrawn="1"/>
        </p:nvSpPr>
        <p:spPr>
          <a:xfrm flipH="1" flipV="1">
            <a:off x="8434225" y="1656000"/>
            <a:ext cx="2975207"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0" name="Graphic 19" descr="Right Arrow">
            <a:extLst>
              <a:ext uri="{FF2B5EF4-FFF2-40B4-BE49-F238E27FC236}">
                <a16:creationId xmlns:a16="http://schemas.microsoft.com/office/drawing/2014/main" id="{74A090BA-639F-4C16-9838-60A32BE3A1D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4081865" y="3932250"/>
            <a:ext cx="220441" cy="376363"/>
          </a:xfrm>
          <a:prstGeom prst="rect">
            <a:avLst/>
          </a:prstGeom>
        </p:spPr>
      </p:pic>
      <p:pic>
        <p:nvPicPr>
          <p:cNvPr id="21" name="Graphic 20" descr="Right Arrow">
            <a:extLst>
              <a:ext uri="{FF2B5EF4-FFF2-40B4-BE49-F238E27FC236}">
                <a16:creationId xmlns:a16="http://schemas.microsoft.com/office/drawing/2014/main" id="{DF58D762-A719-4FC3-BF9E-7B858F0D916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7901693" y="3932250"/>
            <a:ext cx="220441" cy="376363"/>
          </a:xfrm>
          <a:prstGeom prst="rect">
            <a:avLst/>
          </a:prstGeom>
        </p:spPr>
      </p:pic>
    </p:spTree>
    <p:extLst>
      <p:ext uri="{BB962C8B-B14F-4D97-AF65-F5344CB8AC3E}">
        <p14:creationId xmlns:p14="http://schemas.microsoft.com/office/powerpoint/2010/main" val="3498388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
        <p:nvSpPr>
          <p:cNvPr id="5" name="Text Placeholder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73151"/>
            <a:ext cx="608493" cy="201776"/>
          </a:xfrm>
        </p:spPr>
        <p:txBody>
          <a:bodyPr anchor="ctr"/>
          <a:lstStyle>
            <a:lvl1pPr marL="0" indent="0" algn="ctr">
              <a:buNone/>
              <a:defRPr sz="1400" b="1">
                <a:solidFill>
                  <a:schemeClr val="tx1">
                    <a:lumMod val="75000"/>
                    <a:lumOff val="25000"/>
                  </a:schemeClr>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1799"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3816"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5833"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47850"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73151"/>
            <a:ext cx="608493" cy="201776"/>
          </a:xfrm>
        </p:spPr>
        <p:txBody>
          <a:bodyPr anchor="ctr"/>
          <a:lstStyle>
            <a:lvl1pPr marL="0" indent="0" algn="ctr">
              <a:buNone/>
              <a:defRPr sz="1400" b="1">
                <a:solidFill>
                  <a:schemeClr val="tx1">
                    <a:lumMod val="75000"/>
                    <a:lumOff val="25000"/>
                  </a:schemeClr>
                </a:solidFill>
                <a:latin typeface="+mj-lt"/>
              </a:defRPr>
            </a:lvl1pPr>
          </a:lstStyle>
          <a:p>
            <a:pPr lvl="0"/>
            <a:r>
              <a:rPr lang="en-US" dirty="0"/>
              <a:t>Year</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19867"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1884"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3901"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79952"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5918"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07935"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1969"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3986"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5999"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68012"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0029"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2046"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4063"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6080"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28097"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4148"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0114"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2131"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6165"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88182" y="3724159"/>
            <a:ext cx="377825" cy="201776"/>
          </a:xfrm>
        </p:spPr>
        <p:txBody>
          <a:bodyPr/>
          <a:lstStyle>
            <a:lvl1pPr marL="0" indent="0" algn="ctr">
              <a:buNone/>
              <a:defRPr sz="1200">
                <a:solidFill>
                  <a:schemeClr val="tx1">
                    <a:lumMod val="75000"/>
                    <a:lumOff val="25000"/>
                  </a:schemeClr>
                </a:solidFill>
              </a:defRPr>
            </a:lvl1pPr>
          </a:lstStyle>
          <a:p>
            <a:pPr lvl="0"/>
            <a:r>
              <a:rPr lang="en-US" dirty="0"/>
              <a:t>MM</a:t>
            </a:r>
            <a:endParaRPr lang="en-ZA" dirty="0"/>
          </a:p>
        </p:txBody>
      </p:sp>
      <p:sp>
        <p:nvSpPr>
          <p:cNvPr id="35" name="Text Placeholder 3">
            <a:extLst>
              <a:ext uri="{FF2B5EF4-FFF2-40B4-BE49-F238E27FC236}">
                <a16:creationId xmlns:a16="http://schemas.microsoft.com/office/drawing/2014/main" id="{EC5BA522-ACA2-41E7-8167-4CAD19A343D4}"/>
              </a:ext>
            </a:extLst>
          </p:cNvPr>
          <p:cNvSpPr>
            <a:spLocks noGrp="1"/>
          </p:cNvSpPr>
          <p:nvPr>
            <p:ph type="body" sz="quarter" idx="59" hasCustomPrompt="1"/>
          </p:nvPr>
        </p:nvSpPr>
        <p:spPr>
          <a:xfrm>
            <a:off x="5360988" y="2190750"/>
            <a:ext cx="1793875" cy="561975"/>
          </a:xfrm>
          <a:solidFill>
            <a:schemeClr val="bg1">
              <a:lumMod val="95000"/>
            </a:schemeClr>
          </a:solidFill>
          <a:ln>
            <a:noFill/>
          </a:ln>
        </p:spPr>
        <p:txBody>
          <a:bodyPr tIns="36000" anchor="t"/>
          <a:lstStyle>
            <a:lvl1pPr marL="0" indent="0" algn="ctr">
              <a:buNone/>
              <a:defRPr sz="1600">
                <a:solidFill>
                  <a:schemeClr val="tx1">
                    <a:lumMod val="75000"/>
                    <a:lumOff val="25000"/>
                  </a:schemeClr>
                </a:solidFill>
                <a:latin typeface="+mj-lt"/>
              </a:defRPr>
            </a:lvl1pPr>
          </a:lstStyle>
          <a:p>
            <a:pPr lvl="0"/>
            <a:r>
              <a:rPr lang="en-US" dirty="0"/>
              <a:t>Item Title</a:t>
            </a:r>
            <a:endParaRPr lang="en-ZA" dirty="0"/>
          </a:p>
        </p:txBody>
      </p:sp>
      <p:sp>
        <p:nvSpPr>
          <p:cNvPr id="36" name="Text Placeholder 36">
            <a:extLst>
              <a:ext uri="{FF2B5EF4-FFF2-40B4-BE49-F238E27FC236}">
                <a16:creationId xmlns:a16="http://schemas.microsoft.com/office/drawing/2014/main" id="{3FE4D07D-18EE-4015-BE1A-670EF5502FD5}"/>
              </a:ext>
            </a:extLst>
          </p:cNvPr>
          <p:cNvSpPr>
            <a:spLocks noGrp="1"/>
          </p:cNvSpPr>
          <p:nvPr>
            <p:ph type="body" sz="quarter" idx="60" hasCustomPrompt="1"/>
          </p:nvPr>
        </p:nvSpPr>
        <p:spPr>
          <a:xfrm>
            <a:off x="5412717" y="2505005"/>
            <a:ext cx="1690417" cy="224670"/>
          </a:xfrm>
        </p:spPr>
        <p:txBody>
          <a:bodyPr/>
          <a:lstStyle>
            <a:lvl1pPr marL="0" indent="0" algn="ctr">
              <a:buNone/>
              <a:defRPr sz="1200">
                <a:solidFill>
                  <a:schemeClr val="tx1">
                    <a:lumMod val="75000"/>
                    <a:lumOff val="25000"/>
                  </a:schemeClr>
                </a:solidFill>
              </a:defRPr>
            </a:lvl1pPr>
          </a:lstStyle>
          <a:p>
            <a:pPr lvl="0"/>
            <a:r>
              <a:rPr lang="en-US" dirty="0"/>
              <a:t>Month, Year</a:t>
            </a:r>
            <a:endParaRPr lang="en-ZA" dirty="0"/>
          </a:p>
        </p:txBody>
      </p:sp>
      <p:sp>
        <p:nvSpPr>
          <p:cNvPr id="37" name="Arrow: Right 36">
            <a:extLst>
              <a:ext uri="{FF2B5EF4-FFF2-40B4-BE49-F238E27FC236}">
                <a16:creationId xmlns:a16="http://schemas.microsoft.com/office/drawing/2014/main" id="{A21A7A3E-FAE9-412E-9085-C5396DD58558}"/>
              </a:ext>
            </a:extLst>
          </p:cNvPr>
          <p:cNvSpPr/>
          <p:nvPr userDrawn="1"/>
        </p:nvSpPr>
        <p:spPr>
          <a:xfrm>
            <a:off x="388279" y="4008086"/>
            <a:ext cx="11415443" cy="97190"/>
          </a:xfrm>
          <a:prstGeom prst="rightArrow">
            <a:avLst>
              <a:gd name="adj1" fmla="val 100000"/>
              <a:gd name="adj2" fmla="val 8593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Tree>
    <p:extLst>
      <p:ext uri="{BB962C8B-B14F-4D97-AF65-F5344CB8AC3E}">
        <p14:creationId xmlns:p14="http://schemas.microsoft.com/office/powerpoint/2010/main" val="2300737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
        <p:nvSpPr>
          <p:cNvPr id="5" name="Text Placeholder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8" name="Picture Placeholder 4">
            <a:extLst>
              <a:ext uri="{FF2B5EF4-FFF2-40B4-BE49-F238E27FC236}">
                <a16:creationId xmlns:a16="http://schemas.microsoft.com/office/drawing/2014/main" id="{85FDB45C-8129-42FD-85BB-977F66FEA7E3}"/>
              </a:ext>
            </a:extLst>
          </p:cNvPr>
          <p:cNvSpPr>
            <a:spLocks noGrp="1"/>
          </p:cNvSpPr>
          <p:nvPr>
            <p:ph type="pic" sz="quarter" idx="12" hasCustomPrompt="1"/>
          </p:nvPr>
        </p:nvSpPr>
        <p:spPr>
          <a:xfrm>
            <a:off x="512915"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ZA" dirty="0"/>
              <a:t>Insert or Drag and Drop Image Here</a:t>
            </a:r>
          </a:p>
        </p:txBody>
      </p:sp>
      <p:sp>
        <p:nvSpPr>
          <p:cNvPr id="9" name="Text Placeholder 8">
            <a:extLst>
              <a:ext uri="{FF2B5EF4-FFF2-40B4-BE49-F238E27FC236}">
                <a16:creationId xmlns:a16="http://schemas.microsoft.com/office/drawing/2014/main" id="{65BC675B-B0CF-41E3-9A61-5C9C8185863E}"/>
              </a:ext>
            </a:extLst>
          </p:cNvPr>
          <p:cNvSpPr>
            <a:spLocks noGrp="1"/>
          </p:cNvSpPr>
          <p:nvPr>
            <p:ph type="body" sz="quarter" idx="13" hasCustomPrompt="1"/>
          </p:nvPr>
        </p:nvSpPr>
        <p:spPr>
          <a:xfrm>
            <a:off x="2055970" y="2319681"/>
            <a:ext cx="1703313" cy="701538"/>
          </a:xfrm>
        </p:spPr>
        <p:txBody>
          <a:bodyPr anchor="t"/>
          <a:lstStyle>
            <a:lvl1pPr marL="0" indent="0" algn="l">
              <a:buFont typeface="Arial" panose="020B0604020202020204" pitchFamily="34" charset="0"/>
              <a:buNone/>
              <a:defRPr sz="2400">
                <a:latin typeface="+mj-lt"/>
              </a:defRPr>
            </a:lvl1pPr>
          </a:lstStyle>
          <a:p>
            <a:pPr lvl="0"/>
            <a:r>
              <a:rPr lang="en-US" dirty="0"/>
              <a:t>Name</a:t>
            </a:r>
            <a:endParaRPr lang="en-ZA" dirty="0"/>
          </a:p>
        </p:txBody>
      </p:sp>
      <p:sp>
        <p:nvSpPr>
          <p:cNvPr id="10" name="Text Placeholder 10">
            <a:extLst>
              <a:ext uri="{FF2B5EF4-FFF2-40B4-BE49-F238E27FC236}">
                <a16:creationId xmlns:a16="http://schemas.microsoft.com/office/drawing/2014/main" id="{B199D9B2-D8DF-4F6F-9076-9976C85EA493}"/>
              </a:ext>
            </a:extLst>
          </p:cNvPr>
          <p:cNvSpPr>
            <a:spLocks noGrp="1"/>
          </p:cNvSpPr>
          <p:nvPr>
            <p:ph type="body" sz="quarter" idx="14" hasCustomPrompt="1"/>
          </p:nvPr>
        </p:nvSpPr>
        <p:spPr>
          <a:xfrm>
            <a:off x="512915" y="3800064"/>
            <a:ext cx="3246368" cy="1800000"/>
          </a:xfrm>
        </p:spPr>
        <p:txBody>
          <a:bodyPr/>
          <a:lstStyle>
            <a:lvl1pPr marL="0" indent="0" algn="l">
              <a:buNone/>
              <a:defRPr sz="1400">
                <a:solidFill>
                  <a:schemeClr val="tx1">
                    <a:lumMod val="50000"/>
                    <a:lumOff val="50000"/>
                  </a:schemeClr>
                </a:solidFill>
              </a:defRPr>
            </a:lvl1pPr>
          </a:lstStyle>
          <a:p>
            <a:pPr lvl="0"/>
            <a:r>
              <a:rPr lang="en-US" dirty="0"/>
              <a:t>Short Bio</a:t>
            </a:r>
            <a:endParaRPr lang="en-ZA" dirty="0"/>
          </a:p>
        </p:txBody>
      </p:sp>
      <p:sp>
        <p:nvSpPr>
          <p:cNvPr id="11" name="Text Placeholder 8">
            <a:extLst>
              <a:ext uri="{FF2B5EF4-FFF2-40B4-BE49-F238E27FC236}">
                <a16:creationId xmlns:a16="http://schemas.microsoft.com/office/drawing/2014/main" id="{F83D3F97-C129-418E-B4E5-27919687902F}"/>
              </a:ext>
            </a:extLst>
          </p:cNvPr>
          <p:cNvSpPr>
            <a:spLocks noGrp="1"/>
          </p:cNvSpPr>
          <p:nvPr>
            <p:ph type="body" sz="quarter" idx="33" hasCustomPrompt="1"/>
          </p:nvPr>
        </p:nvSpPr>
        <p:spPr>
          <a:xfrm>
            <a:off x="2055970" y="3055171"/>
            <a:ext cx="1703313"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dirty="0"/>
              <a:t>Title</a:t>
            </a:r>
            <a:endParaRPr lang="en-ZA" dirty="0"/>
          </a:p>
        </p:txBody>
      </p:sp>
      <p:sp>
        <p:nvSpPr>
          <p:cNvPr id="12" name="Picture Placeholder 4">
            <a:extLst>
              <a:ext uri="{FF2B5EF4-FFF2-40B4-BE49-F238E27FC236}">
                <a16:creationId xmlns:a16="http://schemas.microsoft.com/office/drawing/2014/main" id="{559091DF-E0B7-4867-B43C-3B02311C64A1}"/>
              </a:ext>
            </a:extLst>
          </p:cNvPr>
          <p:cNvSpPr>
            <a:spLocks noGrp="1"/>
          </p:cNvSpPr>
          <p:nvPr>
            <p:ph type="pic" sz="quarter" idx="34" hasCustomPrompt="1"/>
          </p:nvPr>
        </p:nvSpPr>
        <p:spPr>
          <a:xfrm>
            <a:off x="4523213"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ZA" dirty="0"/>
              <a:t>Insert or Drag and Drop Image Here</a:t>
            </a:r>
          </a:p>
        </p:txBody>
      </p:sp>
      <p:sp>
        <p:nvSpPr>
          <p:cNvPr id="13" name="Text Placeholder 8">
            <a:extLst>
              <a:ext uri="{FF2B5EF4-FFF2-40B4-BE49-F238E27FC236}">
                <a16:creationId xmlns:a16="http://schemas.microsoft.com/office/drawing/2014/main" id="{B89D4389-4870-4BAE-B233-955685FCBC65}"/>
              </a:ext>
            </a:extLst>
          </p:cNvPr>
          <p:cNvSpPr>
            <a:spLocks noGrp="1"/>
          </p:cNvSpPr>
          <p:nvPr>
            <p:ph type="body" sz="quarter" idx="35" hasCustomPrompt="1"/>
          </p:nvPr>
        </p:nvSpPr>
        <p:spPr>
          <a:xfrm>
            <a:off x="6061985" y="2319681"/>
            <a:ext cx="1703313" cy="701538"/>
          </a:xfrm>
        </p:spPr>
        <p:txBody>
          <a:bodyPr anchor="t"/>
          <a:lstStyle>
            <a:lvl1pPr marL="0" indent="0" algn="l">
              <a:buFont typeface="Arial" panose="020B0604020202020204" pitchFamily="34" charset="0"/>
              <a:buNone/>
              <a:defRPr sz="2400">
                <a:latin typeface="+mj-lt"/>
              </a:defRPr>
            </a:lvl1pPr>
          </a:lstStyle>
          <a:p>
            <a:pPr lvl="0"/>
            <a:r>
              <a:rPr lang="en-US" dirty="0"/>
              <a:t>Name</a:t>
            </a:r>
            <a:endParaRPr lang="en-ZA" dirty="0"/>
          </a:p>
        </p:txBody>
      </p:sp>
      <p:sp>
        <p:nvSpPr>
          <p:cNvPr id="14" name="Text Placeholder 10">
            <a:extLst>
              <a:ext uri="{FF2B5EF4-FFF2-40B4-BE49-F238E27FC236}">
                <a16:creationId xmlns:a16="http://schemas.microsoft.com/office/drawing/2014/main" id="{27F961F7-987F-4B95-AC48-08F4331BE905}"/>
              </a:ext>
            </a:extLst>
          </p:cNvPr>
          <p:cNvSpPr>
            <a:spLocks noGrp="1"/>
          </p:cNvSpPr>
          <p:nvPr>
            <p:ph type="body" sz="quarter" idx="36" hasCustomPrompt="1"/>
          </p:nvPr>
        </p:nvSpPr>
        <p:spPr>
          <a:xfrm>
            <a:off x="4518930" y="3800064"/>
            <a:ext cx="3246368" cy="1800000"/>
          </a:xfrm>
        </p:spPr>
        <p:txBody>
          <a:bodyPr/>
          <a:lstStyle>
            <a:lvl1pPr marL="0" indent="0" algn="l">
              <a:buNone/>
              <a:defRPr sz="1400">
                <a:solidFill>
                  <a:schemeClr val="tx1">
                    <a:lumMod val="50000"/>
                    <a:lumOff val="50000"/>
                  </a:schemeClr>
                </a:solidFill>
              </a:defRPr>
            </a:lvl1pPr>
          </a:lstStyle>
          <a:p>
            <a:pPr lvl="0"/>
            <a:r>
              <a:rPr lang="en-US" dirty="0"/>
              <a:t>Short Bio</a:t>
            </a:r>
            <a:endParaRPr lang="en-ZA" dirty="0"/>
          </a:p>
        </p:txBody>
      </p:sp>
      <p:sp>
        <p:nvSpPr>
          <p:cNvPr id="15" name="Text Placeholder 8">
            <a:extLst>
              <a:ext uri="{FF2B5EF4-FFF2-40B4-BE49-F238E27FC236}">
                <a16:creationId xmlns:a16="http://schemas.microsoft.com/office/drawing/2014/main" id="{586A8311-6FEF-4231-B5DD-80FA52F5272F}"/>
              </a:ext>
            </a:extLst>
          </p:cNvPr>
          <p:cNvSpPr>
            <a:spLocks noGrp="1"/>
          </p:cNvSpPr>
          <p:nvPr>
            <p:ph type="body" sz="quarter" idx="37" hasCustomPrompt="1"/>
          </p:nvPr>
        </p:nvSpPr>
        <p:spPr>
          <a:xfrm>
            <a:off x="6061985" y="3055171"/>
            <a:ext cx="1703313"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dirty="0"/>
              <a:t>Title</a:t>
            </a:r>
            <a:endParaRPr lang="en-ZA" dirty="0"/>
          </a:p>
        </p:txBody>
      </p:sp>
      <p:sp>
        <p:nvSpPr>
          <p:cNvPr id="16" name="Picture Placeholder 4">
            <a:extLst>
              <a:ext uri="{FF2B5EF4-FFF2-40B4-BE49-F238E27FC236}">
                <a16:creationId xmlns:a16="http://schemas.microsoft.com/office/drawing/2014/main" id="{A6A8345C-014C-4AD2-8529-29D0E8EECAB5}"/>
              </a:ext>
            </a:extLst>
          </p:cNvPr>
          <p:cNvSpPr>
            <a:spLocks noGrp="1"/>
          </p:cNvSpPr>
          <p:nvPr>
            <p:ph type="pic" sz="quarter" idx="38" hasCustomPrompt="1"/>
          </p:nvPr>
        </p:nvSpPr>
        <p:spPr>
          <a:xfrm>
            <a:off x="8533512" y="2319681"/>
            <a:ext cx="1352367" cy="1352367"/>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ZA" dirty="0"/>
              <a:t>Insert or Drag and Drop Image Here</a:t>
            </a:r>
          </a:p>
        </p:txBody>
      </p:sp>
      <p:sp>
        <p:nvSpPr>
          <p:cNvPr id="17" name="Text Placeholder 8">
            <a:extLst>
              <a:ext uri="{FF2B5EF4-FFF2-40B4-BE49-F238E27FC236}">
                <a16:creationId xmlns:a16="http://schemas.microsoft.com/office/drawing/2014/main" id="{4C771BB0-7999-4A45-A6BB-56C98E978E83}"/>
              </a:ext>
            </a:extLst>
          </p:cNvPr>
          <p:cNvSpPr>
            <a:spLocks noGrp="1"/>
          </p:cNvSpPr>
          <p:nvPr>
            <p:ph type="body" sz="quarter" idx="39" hasCustomPrompt="1"/>
          </p:nvPr>
        </p:nvSpPr>
        <p:spPr>
          <a:xfrm>
            <a:off x="10068000" y="2319681"/>
            <a:ext cx="1703313" cy="701538"/>
          </a:xfrm>
        </p:spPr>
        <p:txBody>
          <a:bodyPr anchor="t"/>
          <a:lstStyle>
            <a:lvl1pPr marL="0" indent="0" algn="l">
              <a:buFont typeface="Arial" panose="020B0604020202020204" pitchFamily="34" charset="0"/>
              <a:buNone/>
              <a:defRPr sz="2400">
                <a:latin typeface="+mj-lt"/>
              </a:defRPr>
            </a:lvl1pPr>
          </a:lstStyle>
          <a:p>
            <a:pPr lvl="0"/>
            <a:r>
              <a:rPr lang="en-US" dirty="0"/>
              <a:t>Name</a:t>
            </a:r>
            <a:endParaRPr lang="en-ZA" dirty="0"/>
          </a:p>
        </p:txBody>
      </p:sp>
      <p:sp>
        <p:nvSpPr>
          <p:cNvPr id="18" name="Text Placeholder 10">
            <a:extLst>
              <a:ext uri="{FF2B5EF4-FFF2-40B4-BE49-F238E27FC236}">
                <a16:creationId xmlns:a16="http://schemas.microsoft.com/office/drawing/2014/main" id="{9FC27C2C-A218-4626-9D04-ECC36D852E8F}"/>
              </a:ext>
            </a:extLst>
          </p:cNvPr>
          <p:cNvSpPr>
            <a:spLocks noGrp="1"/>
          </p:cNvSpPr>
          <p:nvPr>
            <p:ph type="body" sz="quarter" idx="40" hasCustomPrompt="1"/>
          </p:nvPr>
        </p:nvSpPr>
        <p:spPr>
          <a:xfrm>
            <a:off x="8524945" y="3800064"/>
            <a:ext cx="3246368" cy="1800000"/>
          </a:xfrm>
        </p:spPr>
        <p:txBody>
          <a:bodyPr/>
          <a:lstStyle>
            <a:lvl1pPr marL="0" indent="0" algn="l">
              <a:buNone/>
              <a:defRPr sz="1400">
                <a:solidFill>
                  <a:schemeClr val="tx1">
                    <a:lumMod val="50000"/>
                    <a:lumOff val="50000"/>
                  </a:schemeClr>
                </a:solidFill>
              </a:defRPr>
            </a:lvl1pPr>
          </a:lstStyle>
          <a:p>
            <a:pPr lvl="0"/>
            <a:r>
              <a:rPr lang="en-US" dirty="0"/>
              <a:t>Short Bio</a:t>
            </a:r>
            <a:endParaRPr lang="en-ZA" dirty="0"/>
          </a:p>
        </p:txBody>
      </p:sp>
      <p:sp>
        <p:nvSpPr>
          <p:cNvPr id="19" name="Text Placeholder 8">
            <a:extLst>
              <a:ext uri="{FF2B5EF4-FFF2-40B4-BE49-F238E27FC236}">
                <a16:creationId xmlns:a16="http://schemas.microsoft.com/office/drawing/2014/main" id="{15F0F321-195A-45FE-9F4E-2DE6EFF480E8}"/>
              </a:ext>
            </a:extLst>
          </p:cNvPr>
          <p:cNvSpPr>
            <a:spLocks noGrp="1"/>
          </p:cNvSpPr>
          <p:nvPr>
            <p:ph type="body" sz="quarter" idx="41" hasCustomPrompt="1"/>
          </p:nvPr>
        </p:nvSpPr>
        <p:spPr>
          <a:xfrm>
            <a:off x="10068000" y="3055171"/>
            <a:ext cx="1703313" cy="245885"/>
          </a:xfrm>
        </p:spPr>
        <p:txBody>
          <a:bodyPr/>
          <a:lstStyle>
            <a:lvl1pPr marL="0" indent="0" algn="l">
              <a:buFont typeface="Arial" panose="020B0604020202020204" pitchFamily="34" charset="0"/>
              <a:buNone/>
              <a:defRPr sz="1400">
                <a:solidFill>
                  <a:schemeClr val="bg1">
                    <a:lumMod val="50000"/>
                  </a:schemeClr>
                </a:solidFill>
              </a:defRPr>
            </a:lvl1pPr>
          </a:lstStyle>
          <a:p>
            <a:pPr lvl="0"/>
            <a:r>
              <a:rPr lang="en-US" dirty="0"/>
              <a:t>Title</a:t>
            </a:r>
            <a:endParaRPr lang="en-ZA" dirty="0"/>
          </a:p>
        </p:txBody>
      </p:sp>
      <p:sp>
        <p:nvSpPr>
          <p:cNvPr id="20" name="Rectangle 6">
            <a:extLst>
              <a:ext uri="{FF2B5EF4-FFF2-40B4-BE49-F238E27FC236}">
                <a16:creationId xmlns:a16="http://schemas.microsoft.com/office/drawing/2014/main" id="{A31AFB6F-80F0-4E69-8E48-7431E389859C}"/>
              </a:ext>
              <a:ext uri="{C183D7F6-B498-43B3-948B-1728B52AA6E4}">
                <adec:decorative xmlns:adec="http://schemas.microsoft.com/office/drawing/2017/decorative" val="1"/>
              </a:ext>
            </a:extLst>
          </p:cNvPr>
          <p:cNvSpPr/>
          <p:nvPr userDrawn="1"/>
        </p:nvSpPr>
        <p:spPr>
          <a:xfrm>
            <a:off x="2055970"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Rectangle 6">
            <a:extLst>
              <a:ext uri="{FF2B5EF4-FFF2-40B4-BE49-F238E27FC236}">
                <a16:creationId xmlns:a16="http://schemas.microsoft.com/office/drawing/2014/main" id="{115CE1DD-8B35-4422-9BB1-DB18FB6B5955}"/>
              </a:ext>
              <a:ext uri="{C183D7F6-B498-43B3-948B-1728B52AA6E4}">
                <adec:decorative xmlns:adec="http://schemas.microsoft.com/office/drawing/2017/decorative" val="1"/>
              </a:ext>
            </a:extLst>
          </p:cNvPr>
          <p:cNvSpPr/>
          <p:nvPr userDrawn="1"/>
        </p:nvSpPr>
        <p:spPr>
          <a:xfrm>
            <a:off x="6061985"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2" name="Rectangle 6">
            <a:extLst>
              <a:ext uri="{FF2B5EF4-FFF2-40B4-BE49-F238E27FC236}">
                <a16:creationId xmlns:a16="http://schemas.microsoft.com/office/drawing/2014/main" id="{C174B088-E2BB-4A47-A4CE-403CAE0149F8}"/>
              </a:ext>
              <a:ext uri="{C183D7F6-B498-43B3-948B-1728B52AA6E4}">
                <adec:decorative xmlns:adec="http://schemas.microsoft.com/office/drawing/2017/decorative" val="1"/>
              </a:ext>
            </a:extLst>
          </p:cNvPr>
          <p:cNvSpPr/>
          <p:nvPr userDrawn="1"/>
        </p:nvSpPr>
        <p:spPr>
          <a:xfrm>
            <a:off x="10067999" y="3514426"/>
            <a:ext cx="1703313"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79485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2C9B5-E14D-4F4F-B782-3CF4A403E7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CE4E4B36-8B00-4734-995C-919F123355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EAB553-9CBC-4FF2-9794-256C5752B1B0}"/>
              </a:ext>
            </a:extLst>
          </p:cNvPr>
          <p:cNvSpPr>
            <a:spLocks noGrp="1"/>
          </p:cNvSpPr>
          <p:nvPr>
            <p:ph type="dt" sz="half" idx="10"/>
          </p:nvPr>
        </p:nvSpPr>
        <p:spPr/>
        <p:txBody>
          <a:bodyPr/>
          <a:lstStyle/>
          <a:p>
            <a:fld id="{90351CA1-CC79-4621-BF78-8DA01C3F9BBE}" type="datetimeFigureOut">
              <a:rPr lang="en-NZ" smtClean="0"/>
              <a:t>1/12/2022</a:t>
            </a:fld>
            <a:endParaRPr lang="en-NZ"/>
          </a:p>
        </p:txBody>
      </p:sp>
      <p:sp>
        <p:nvSpPr>
          <p:cNvPr id="5" name="Footer Placeholder 4">
            <a:extLst>
              <a:ext uri="{FF2B5EF4-FFF2-40B4-BE49-F238E27FC236}">
                <a16:creationId xmlns:a16="http://schemas.microsoft.com/office/drawing/2014/main" id="{ACD0C6AB-71B0-4235-B864-E867106A2B0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91CBDDF-2800-4CB3-BE37-FA4778AD0A69}"/>
              </a:ext>
            </a:extLst>
          </p:cNvPr>
          <p:cNvSpPr>
            <a:spLocks noGrp="1"/>
          </p:cNvSpPr>
          <p:nvPr>
            <p:ph type="sldNum" sz="quarter" idx="12"/>
          </p:nvPr>
        </p:nvSpPr>
        <p:spPr/>
        <p:txBody>
          <a:bodyPr/>
          <a:lstStyle/>
          <a:p>
            <a:fld id="{800BFA69-9AF1-4FED-8C94-C0F463B1244B}" type="slidenum">
              <a:rPr lang="en-NZ" smtClean="0"/>
              <a:t>‹#›</a:t>
            </a:fld>
            <a:endParaRPr lang="en-NZ"/>
          </a:p>
        </p:txBody>
      </p:sp>
    </p:spTree>
    <p:extLst>
      <p:ext uri="{BB962C8B-B14F-4D97-AF65-F5344CB8AC3E}">
        <p14:creationId xmlns:p14="http://schemas.microsoft.com/office/powerpoint/2010/main" val="34612275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
        <p:nvSpPr>
          <p:cNvPr id="5" name="Text Placeholder 5">
            <a:extLst>
              <a:ext uri="{FF2B5EF4-FFF2-40B4-BE49-F238E27FC236}">
                <a16:creationId xmlns:a16="http://schemas.microsoft.com/office/drawing/2014/main" id="{9C2BB107-6CD7-47EE-9C59-5345A7F63B02}"/>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8" name="Text Placeholder 8">
            <a:extLst>
              <a:ext uri="{FF2B5EF4-FFF2-40B4-BE49-F238E27FC236}">
                <a16:creationId xmlns:a16="http://schemas.microsoft.com/office/drawing/2014/main" id="{6B292F32-22A3-4DBC-93C9-F66C5F87D4EE}"/>
              </a:ext>
            </a:extLst>
          </p:cNvPr>
          <p:cNvSpPr>
            <a:spLocks noGrp="1"/>
          </p:cNvSpPr>
          <p:nvPr>
            <p:ph type="body" sz="quarter" idx="17" hasCustomPrompt="1"/>
          </p:nvPr>
        </p:nvSpPr>
        <p:spPr>
          <a:xfrm>
            <a:off x="431800" y="4113808"/>
            <a:ext cx="1620000" cy="631554"/>
          </a:xfrm>
        </p:spPr>
        <p:txBody>
          <a:bodyPr/>
          <a:lstStyle>
            <a:lvl1pPr marL="0" indent="0" algn="l">
              <a:buFont typeface="Arial" panose="020B0604020202020204" pitchFamily="34" charset="0"/>
              <a:buNone/>
              <a:defRPr sz="2400">
                <a:latin typeface="+mj-lt"/>
              </a:defRPr>
            </a:lvl1pPr>
          </a:lstStyle>
          <a:p>
            <a:pPr lvl="0"/>
            <a:r>
              <a:rPr lang="en-US" dirty="0"/>
              <a:t>Full Name</a:t>
            </a:r>
            <a:endParaRPr lang="en-ZA" dirty="0"/>
          </a:p>
        </p:txBody>
      </p:sp>
      <p:sp>
        <p:nvSpPr>
          <p:cNvPr id="9" name="Text Placeholder 10">
            <a:extLst>
              <a:ext uri="{FF2B5EF4-FFF2-40B4-BE49-F238E27FC236}">
                <a16:creationId xmlns:a16="http://schemas.microsoft.com/office/drawing/2014/main" id="{2AE8CF21-3DA6-45E6-9CB4-F48688C3B744}"/>
              </a:ext>
            </a:extLst>
          </p:cNvPr>
          <p:cNvSpPr>
            <a:spLocks noGrp="1"/>
          </p:cNvSpPr>
          <p:nvPr>
            <p:ph type="body" sz="quarter" idx="18" hasCustomPrompt="1"/>
          </p:nvPr>
        </p:nvSpPr>
        <p:spPr>
          <a:xfrm>
            <a:off x="431800" y="4797591"/>
            <a:ext cx="1620000" cy="720000"/>
          </a:xfrm>
        </p:spPr>
        <p:txBody>
          <a:bodyPr/>
          <a:lstStyle>
            <a:lvl1pPr marL="0" indent="0" algn="l">
              <a:buNone/>
              <a:defRPr sz="1400">
                <a:solidFill>
                  <a:schemeClr val="tx1">
                    <a:lumMod val="50000"/>
                    <a:lumOff val="50000"/>
                  </a:schemeClr>
                </a:solidFill>
              </a:defRPr>
            </a:lvl1pPr>
          </a:lstStyle>
          <a:p>
            <a:pPr lvl="0"/>
            <a:r>
              <a:rPr lang="en-US" dirty="0"/>
              <a:t>Title</a:t>
            </a:r>
            <a:endParaRPr lang="en-ZA" dirty="0"/>
          </a:p>
        </p:txBody>
      </p:sp>
      <p:sp>
        <p:nvSpPr>
          <p:cNvPr id="10" name="Text Placeholder 8">
            <a:extLst>
              <a:ext uri="{FF2B5EF4-FFF2-40B4-BE49-F238E27FC236}">
                <a16:creationId xmlns:a16="http://schemas.microsoft.com/office/drawing/2014/main" id="{3FBB809B-C7A4-40BB-A5F6-0692C7B3E74A}"/>
              </a:ext>
            </a:extLst>
          </p:cNvPr>
          <p:cNvSpPr>
            <a:spLocks noGrp="1"/>
          </p:cNvSpPr>
          <p:nvPr>
            <p:ph type="body" sz="quarter" idx="33" hasCustomPrompt="1"/>
          </p:nvPr>
        </p:nvSpPr>
        <p:spPr>
          <a:xfrm>
            <a:off x="2375703" y="4113808"/>
            <a:ext cx="1620000" cy="631554"/>
          </a:xfrm>
        </p:spPr>
        <p:txBody>
          <a:bodyPr/>
          <a:lstStyle>
            <a:lvl1pPr marL="0" indent="0" algn="l">
              <a:buFont typeface="Arial" panose="020B0604020202020204" pitchFamily="34" charset="0"/>
              <a:buNone/>
              <a:defRPr sz="2400">
                <a:latin typeface="+mj-lt"/>
              </a:defRPr>
            </a:lvl1pPr>
          </a:lstStyle>
          <a:p>
            <a:pPr lvl="0"/>
            <a:r>
              <a:rPr lang="en-US" dirty="0"/>
              <a:t>Full Name</a:t>
            </a:r>
          </a:p>
        </p:txBody>
      </p:sp>
      <p:sp>
        <p:nvSpPr>
          <p:cNvPr id="11" name="Text Placeholder 10">
            <a:extLst>
              <a:ext uri="{FF2B5EF4-FFF2-40B4-BE49-F238E27FC236}">
                <a16:creationId xmlns:a16="http://schemas.microsoft.com/office/drawing/2014/main" id="{5822DE8D-141C-4FC8-8690-DC699987557A}"/>
              </a:ext>
            </a:extLst>
          </p:cNvPr>
          <p:cNvSpPr>
            <a:spLocks noGrp="1"/>
          </p:cNvSpPr>
          <p:nvPr>
            <p:ph type="body" sz="quarter" idx="34" hasCustomPrompt="1"/>
          </p:nvPr>
        </p:nvSpPr>
        <p:spPr>
          <a:xfrm>
            <a:off x="2375703" y="4797591"/>
            <a:ext cx="1620000" cy="720000"/>
          </a:xfrm>
        </p:spPr>
        <p:txBody>
          <a:bodyPr/>
          <a:lstStyle>
            <a:lvl1pPr marL="0" indent="0" algn="l">
              <a:buNone/>
              <a:defRPr sz="1400">
                <a:solidFill>
                  <a:schemeClr val="tx1">
                    <a:lumMod val="50000"/>
                    <a:lumOff val="50000"/>
                  </a:schemeClr>
                </a:solidFill>
              </a:defRPr>
            </a:lvl1pPr>
          </a:lstStyle>
          <a:p>
            <a:pPr lvl="0"/>
            <a:r>
              <a:rPr lang="en-US" dirty="0"/>
              <a:t>Title</a:t>
            </a:r>
          </a:p>
        </p:txBody>
      </p:sp>
      <p:sp>
        <p:nvSpPr>
          <p:cNvPr id="12" name="Text Placeholder 8">
            <a:extLst>
              <a:ext uri="{FF2B5EF4-FFF2-40B4-BE49-F238E27FC236}">
                <a16:creationId xmlns:a16="http://schemas.microsoft.com/office/drawing/2014/main" id="{8BFF2A50-B1BC-445F-AAF4-5EF044B5B219}"/>
              </a:ext>
            </a:extLst>
          </p:cNvPr>
          <p:cNvSpPr>
            <a:spLocks noGrp="1"/>
          </p:cNvSpPr>
          <p:nvPr>
            <p:ph type="body" sz="quarter" idx="35" hasCustomPrompt="1"/>
          </p:nvPr>
        </p:nvSpPr>
        <p:spPr>
          <a:xfrm>
            <a:off x="4319606" y="4113808"/>
            <a:ext cx="1620000" cy="631554"/>
          </a:xfrm>
        </p:spPr>
        <p:txBody>
          <a:bodyPr/>
          <a:lstStyle>
            <a:lvl1pPr marL="0" indent="0" algn="l">
              <a:buFont typeface="Arial" panose="020B0604020202020204" pitchFamily="34" charset="0"/>
              <a:buNone/>
              <a:defRPr sz="2400">
                <a:latin typeface="+mj-lt"/>
              </a:defRPr>
            </a:lvl1pPr>
          </a:lstStyle>
          <a:p>
            <a:pPr lvl="0"/>
            <a:r>
              <a:rPr lang="en-US" dirty="0"/>
              <a:t>Full Name</a:t>
            </a:r>
          </a:p>
        </p:txBody>
      </p:sp>
      <p:sp>
        <p:nvSpPr>
          <p:cNvPr id="13" name="Text Placeholder 10">
            <a:extLst>
              <a:ext uri="{FF2B5EF4-FFF2-40B4-BE49-F238E27FC236}">
                <a16:creationId xmlns:a16="http://schemas.microsoft.com/office/drawing/2014/main" id="{50ED32C1-427F-4852-93EF-04246DAB6E09}"/>
              </a:ext>
            </a:extLst>
          </p:cNvPr>
          <p:cNvSpPr>
            <a:spLocks noGrp="1"/>
          </p:cNvSpPr>
          <p:nvPr>
            <p:ph type="body" sz="quarter" idx="36" hasCustomPrompt="1"/>
          </p:nvPr>
        </p:nvSpPr>
        <p:spPr>
          <a:xfrm>
            <a:off x="4319606" y="4797591"/>
            <a:ext cx="1620000" cy="720000"/>
          </a:xfrm>
        </p:spPr>
        <p:txBody>
          <a:bodyPr/>
          <a:lstStyle>
            <a:lvl1pPr marL="0" indent="0" algn="l">
              <a:buNone/>
              <a:defRPr sz="1400">
                <a:solidFill>
                  <a:schemeClr val="tx1">
                    <a:lumMod val="50000"/>
                    <a:lumOff val="50000"/>
                  </a:schemeClr>
                </a:solidFill>
              </a:defRPr>
            </a:lvl1pPr>
          </a:lstStyle>
          <a:p>
            <a:pPr lvl="0"/>
            <a:r>
              <a:rPr lang="en-US" dirty="0"/>
              <a:t>Title</a:t>
            </a:r>
          </a:p>
        </p:txBody>
      </p:sp>
      <p:sp>
        <p:nvSpPr>
          <p:cNvPr id="14" name="Text Placeholder 8">
            <a:extLst>
              <a:ext uri="{FF2B5EF4-FFF2-40B4-BE49-F238E27FC236}">
                <a16:creationId xmlns:a16="http://schemas.microsoft.com/office/drawing/2014/main" id="{4B8DDBCF-B9FF-412C-BB0A-F20DF81F3CCB}"/>
              </a:ext>
            </a:extLst>
          </p:cNvPr>
          <p:cNvSpPr>
            <a:spLocks noGrp="1"/>
          </p:cNvSpPr>
          <p:nvPr>
            <p:ph type="body" sz="quarter" idx="37" hasCustomPrompt="1"/>
          </p:nvPr>
        </p:nvSpPr>
        <p:spPr>
          <a:xfrm>
            <a:off x="6263509" y="4113808"/>
            <a:ext cx="1620000" cy="631554"/>
          </a:xfrm>
        </p:spPr>
        <p:txBody>
          <a:bodyPr/>
          <a:lstStyle>
            <a:lvl1pPr marL="0" indent="0" algn="l">
              <a:buFont typeface="Arial" panose="020B0604020202020204" pitchFamily="34" charset="0"/>
              <a:buNone/>
              <a:defRPr sz="2400">
                <a:latin typeface="+mj-lt"/>
              </a:defRPr>
            </a:lvl1pPr>
          </a:lstStyle>
          <a:p>
            <a:pPr lvl="0"/>
            <a:r>
              <a:rPr lang="en-US" dirty="0"/>
              <a:t>Full Name</a:t>
            </a:r>
          </a:p>
        </p:txBody>
      </p:sp>
      <p:sp>
        <p:nvSpPr>
          <p:cNvPr id="15" name="Text Placeholder 10">
            <a:extLst>
              <a:ext uri="{FF2B5EF4-FFF2-40B4-BE49-F238E27FC236}">
                <a16:creationId xmlns:a16="http://schemas.microsoft.com/office/drawing/2014/main" id="{E5554625-705D-43C2-BB3F-07E4FB3A8857}"/>
              </a:ext>
            </a:extLst>
          </p:cNvPr>
          <p:cNvSpPr>
            <a:spLocks noGrp="1"/>
          </p:cNvSpPr>
          <p:nvPr>
            <p:ph type="body" sz="quarter" idx="38" hasCustomPrompt="1"/>
          </p:nvPr>
        </p:nvSpPr>
        <p:spPr>
          <a:xfrm>
            <a:off x="6263509" y="4797591"/>
            <a:ext cx="1620000" cy="720000"/>
          </a:xfrm>
        </p:spPr>
        <p:txBody>
          <a:bodyPr/>
          <a:lstStyle>
            <a:lvl1pPr marL="0" indent="0" algn="l">
              <a:buNone/>
              <a:defRPr sz="1400">
                <a:solidFill>
                  <a:schemeClr val="tx1">
                    <a:lumMod val="50000"/>
                    <a:lumOff val="50000"/>
                  </a:schemeClr>
                </a:solidFill>
              </a:defRPr>
            </a:lvl1pPr>
          </a:lstStyle>
          <a:p>
            <a:pPr lvl="0"/>
            <a:r>
              <a:rPr lang="en-US" dirty="0"/>
              <a:t>Title</a:t>
            </a:r>
          </a:p>
        </p:txBody>
      </p:sp>
      <p:sp>
        <p:nvSpPr>
          <p:cNvPr id="16" name="Text Placeholder 8">
            <a:extLst>
              <a:ext uri="{FF2B5EF4-FFF2-40B4-BE49-F238E27FC236}">
                <a16:creationId xmlns:a16="http://schemas.microsoft.com/office/drawing/2014/main" id="{695A6D51-51C5-4128-9C65-70256D07FEBB}"/>
              </a:ext>
            </a:extLst>
          </p:cNvPr>
          <p:cNvSpPr>
            <a:spLocks noGrp="1"/>
          </p:cNvSpPr>
          <p:nvPr>
            <p:ph type="body" sz="quarter" idx="39" hasCustomPrompt="1"/>
          </p:nvPr>
        </p:nvSpPr>
        <p:spPr>
          <a:xfrm>
            <a:off x="8207412" y="4113808"/>
            <a:ext cx="1620000" cy="631554"/>
          </a:xfrm>
        </p:spPr>
        <p:txBody>
          <a:bodyPr/>
          <a:lstStyle>
            <a:lvl1pPr marL="0" indent="0" algn="l">
              <a:buFont typeface="Arial" panose="020B0604020202020204" pitchFamily="34" charset="0"/>
              <a:buNone/>
              <a:defRPr sz="2400">
                <a:latin typeface="+mj-lt"/>
              </a:defRPr>
            </a:lvl1pPr>
          </a:lstStyle>
          <a:p>
            <a:pPr lvl="0"/>
            <a:r>
              <a:rPr lang="en-US" dirty="0"/>
              <a:t>Full Name</a:t>
            </a:r>
          </a:p>
        </p:txBody>
      </p:sp>
      <p:sp>
        <p:nvSpPr>
          <p:cNvPr id="17" name="Text Placeholder 10">
            <a:extLst>
              <a:ext uri="{FF2B5EF4-FFF2-40B4-BE49-F238E27FC236}">
                <a16:creationId xmlns:a16="http://schemas.microsoft.com/office/drawing/2014/main" id="{94020390-663C-426B-A32A-7DD435D35428}"/>
              </a:ext>
            </a:extLst>
          </p:cNvPr>
          <p:cNvSpPr>
            <a:spLocks noGrp="1"/>
          </p:cNvSpPr>
          <p:nvPr>
            <p:ph type="body" sz="quarter" idx="40" hasCustomPrompt="1"/>
          </p:nvPr>
        </p:nvSpPr>
        <p:spPr>
          <a:xfrm>
            <a:off x="8207412" y="4797591"/>
            <a:ext cx="1620000" cy="720000"/>
          </a:xfrm>
        </p:spPr>
        <p:txBody>
          <a:bodyPr/>
          <a:lstStyle>
            <a:lvl1pPr marL="0" indent="0" algn="l">
              <a:buNone/>
              <a:defRPr sz="1400">
                <a:solidFill>
                  <a:schemeClr val="tx1">
                    <a:lumMod val="50000"/>
                    <a:lumOff val="50000"/>
                  </a:schemeClr>
                </a:solidFill>
              </a:defRPr>
            </a:lvl1pPr>
          </a:lstStyle>
          <a:p>
            <a:pPr lvl="0"/>
            <a:r>
              <a:rPr lang="en-US" dirty="0"/>
              <a:t>Title</a:t>
            </a:r>
          </a:p>
        </p:txBody>
      </p:sp>
      <p:sp>
        <p:nvSpPr>
          <p:cNvPr id="18" name="Picture Placeholder 15">
            <a:extLst>
              <a:ext uri="{FF2B5EF4-FFF2-40B4-BE49-F238E27FC236}">
                <a16:creationId xmlns:a16="http://schemas.microsoft.com/office/drawing/2014/main" id="{A5BFEA69-91F2-4BAB-BC3E-F4494C809953}"/>
              </a:ext>
            </a:extLst>
          </p:cNvPr>
          <p:cNvSpPr>
            <a:spLocks noGrp="1"/>
          </p:cNvSpPr>
          <p:nvPr>
            <p:ph type="pic" sz="quarter" idx="41"/>
          </p:nvPr>
        </p:nvSpPr>
        <p:spPr>
          <a:xfrm>
            <a:off x="431800"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19" name="Picture Placeholder 15">
            <a:extLst>
              <a:ext uri="{FF2B5EF4-FFF2-40B4-BE49-F238E27FC236}">
                <a16:creationId xmlns:a16="http://schemas.microsoft.com/office/drawing/2014/main" id="{4D9A8C49-F2A0-4F67-A4E0-B5FBBE0A8DFD}"/>
              </a:ext>
            </a:extLst>
          </p:cNvPr>
          <p:cNvSpPr>
            <a:spLocks noGrp="1"/>
          </p:cNvSpPr>
          <p:nvPr>
            <p:ph type="pic" sz="quarter" idx="42"/>
          </p:nvPr>
        </p:nvSpPr>
        <p:spPr>
          <a:xfrm>
            <a:off x="2375703"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20" name="Picture Placeholder 15">
            <a:extLst>
              <a:ext uri="{FF2B5EF4-FFF2-40B4-BE49-F238E27FC236}">
                <a16:creationId xmlns:a16="http://schemas.microsoft.com/office/drawing/2014/main" id="{622E18C4-0DBF-4C58-A1B6-1E6A1D521733}"/>
              </a:ext>
            </a:extLst>
          </p:cNvPr>
          <p:cNvSpPr>
            <a:spLocks noGrp="1"/>
          </p:cNvSpPr>
          <p:nvPr>
            <p:ph type="pic" sz="quarter" idx="43"/>
          </p:nvPr>
        </p:nvSpPr>
        <p:spPr>
          <a:xfrm>
            <a:off x="4319606"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21" name="Picture Placeholder 15">
            <a:extLst>
              <a:ext uri="{FF2B5EF4-FFF2-40B4-BE49-F238E27FC236}">
                <a16:creationId xmlns:a16="http://schemas.microsoft.com/office/drawing/2014/main" id="{0F58001D-98C8-4213-9315-4990EFFEFD8E}"/>
              </a:ext>
            </a:extLst>
          </p:cNvPr>
          <p:cNvSpPr>
            <a:spLocks noGrp="1"/>
          </p:cNvSpPr>
          <p:nvPr>
            <p:ph type="pic" sz="quarter" idx="44"/>
          </p:nvPr>
        </p:nvSpPr>
        <p:spPr>
          <a:xfrm>
            <a:off x="6263509"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22" name="Picture Placeholder 15">
            <a:extLst>
              <a:ext uri="{FF2B5EF4-FFF2-40B4-BE49-F238E27FC236}">
                <a16:creationId xmlns:a16="http://schemas.microsoft.com/office/drawing/2014/main" id="{940802B1-FF22-4F45-8475-AB393E6CF883}"/>
              </a:ext>
            </a:extLst>
          </p:cNvPr>
          <p:cNvSpPr>
            <a:spLocks noGrp="1"/>
          </p:cNvSpPr>
          <p:nvPr>
            <p:ph type="pic" sz="quarter" idx="45"/>
          </p:nvPr>
        </p:nvSpPr>
        <p:spPr>
          <a:xfrm>
            <a:off x="8207412"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
        <p:nvSpPr>
          <p:cNvPr id="23" name="Text Placeholder 8">
            <a:extLst>
              <a:ext uri="{FF2B5EF4-FFF2-40B4-BE49-F238E27FC236}">
                <a16:creationId xmlns:a16="http://schemas.microsoft.com/office/drawing/2014/main" id="{5C2D6443-41AF-4535-B6F7-4BB6BE08976E}"/>
              </a:ext>
            </a:extLst>
          </p:cNvPr>
          <p:cNvSpPr>
            <a:spLocks noGrp="1"/>
          </p:cNvSpPr>
          <p:nvPr>
            <p:ph type="body" sz="quarter" idx="46" hasCustomPrompt="1"/>
          </p:nvPr>
        </p:nvSpPr>
        <p:spPr>
          <a:xfrm>
            <a:off x="10151313" y="4113808"/>
            <a:ext cx="1620000" cy="631554"/>
          </a:xfrm>
        </p:spPr>
        <p:txBody>
          <a:bodyPr/>
          <a:lstStyle>
            <a:lvl1pPr marL="0" indent="0" algn="l">
              <a:buFont typeface="Arial" panose="020B0604020202020204" pitchFamily="34" charset="0"/>
              <a:buNone/>
              <a:defRPr sz="2400">
                <a:latin typeface="+mj-lt"/>
              </a:defRPr>
            </a:lvl1pPr>
          </a:lstStyle>
          <a:p>
            <a:pPr lvl="0"/>
            <a:r>
              <a:rPr lang="en-US" dirty="0"/>
              <a:t>Full Name</a:t>
            </a:r>
          </a:p>
        </p:txBody>
      </p:sp>
      <p:sp>
        <p:nvSpPr>
          <p:cNvPr id="24" name="Text Placeholder 10">
            <a:extLst>
              <a:ext uri="{FF2B5EF4-FFF2-40B4-BE49-F238E27FC236}">
                <a16:creationId xmlns:a16="http://schemas.microsoft.com/office/drawing/2014/main" id="{A671736E-3711-4DA1-AF16-23EEC87C86C8}"/>
              </a:ext>
            </a:extLst>
          </p:cNvPr>
          <p:cNvSpPr>
            <a:spLocks noGrp="1"/>
          </p:cNvSpPr>
          <p:nvPr>
            <p:ph type="body" sz="quarter" idx="47" hasCustomPrompt="1"/>
          </p:nvPr>
        </p:nvSpPr>
        <p:spPr>
          <a:xfrm>
            <a:off x="10151313" y="4797591"/>
            <a:ext cx="1620000" cy="720000"/>
          </a:xfrm>
        </p:spPr>
        <p:txBody>
          <a:bodyPr/>
          <a:lstStyle>
            <a:lvl1pPr marL="0" indent="0" algn="l">
              <a:buNone/>
              <a:defRPr sz="1400">
                <a:solidFill>
                  <a:schemeClr val="tx1">
                    <a:lumMod val="50000"/>
                    <a:lumOff val="50000"/>
                  </a:schemeClr>
                </a:solidFill>
              </a:defRPr>
            </a:lvl1pPr>
          </a:lstStyle>
          <a:p>
            <a:pPr lvl="0"/>
            <a:r>
              <a:rPr lang="en-US" dirty="0"/>
              <a:t>Title</a:t>
            </a:r>
          </a:p>
        </p:txBody>
      </p:sp>
      <p:sp>
        <p:nvSpPr>
          <p:cNvPr id="25" name="Picture Placeholder 15">
            <a:extLst>
              <a:ext uri="{FF2B5EF4-FFF2-40B4-BE49-F238E27FC236}">
                <a16:creationId xmlns:a16="http://schemas.microsoft.com/office/drawing/2014/main" id="{1FED522C-94B3-41E3-A83A-E03843DE7551}"/>
              </a:ext>
            </a:extLst>
          </p:cNvPr>
          <p:cNvSpPr>
            <a:spLocks noGrp="1"/>
          </p:cNvSpPr>
          <p:nvPr>
            <p:ph type="pic" sz="quarter" idx="48"/>
          </p:nvPr>
        </p:nvSpPr>
        <p:spPr>
          <a:xfrm>
            <a:off x="10151313" y="2246681"/>
            <a:ext cx="1620000" cy="1620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a:t>Click icon to add picture</a:t>
            </a:r>
            <a:endParaRPr lang="en-ZA" dirty="0"/>
          </a:p>
        </p:txBody>
      </p:sp>
    </p:spTree>
    <p:extLst>
      <p:ext uri="{BB962C8B-B14F-4D97-AF65-F5344CB8AC3E}">
        <p14:creationId xmlns:p14="http://schemas.microsoft.com/office/powerpoint/2010/main" val="3135681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0191914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2554394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Add a footer</a:t>
            </a:r>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cxnSp>
        <p:nvCxnSpPr>
          <p:cNvPr id="9" name="Straight Connector 8">
            <a:extLst>
              <a:ext uri="{FF2B5EF4-FFF2-40B4-BE49-F238E27FC236}">
                <a16:creationId xmlns:a16="http://schemas.microsoft.com/office/drawing/2014/main" id="{0A0FADEC-BFBD-4A6E-B51C-B0DFD4C804F5}"/>
              </a:ext>
              <a:ext uri="{C183D7F6-B498-43B3-948B-1728B52AA6E4}">
                <adec:decorative xmlns:adec="http://schemas.microsoft.com/office/drawing/2017/decorative" val="1"/>
              </a:ext>
            </a:extLst>
          </p:cNvPr>
          <p:cNvCxnSpPr>
            <a:cxnSpLocks/>
          </p:cNvCxnSpPr>
          <p:nvPr userDrawn="1"/>
        </p:nvCxnSpPr>
        <p:spPr>
          <a:xfrm>
            <a:off x="6101944" y="2185851"/>
            <a:ext cx="0" cy="26273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C47312EC-14D6-4EE3-84DF-5BE8F35DD85E}"/>
              </a:ext>
            </a:extLst>
          </p:cNvPr>
          <p:cNvSpPr>
            <a:spLocks noGrp="1"/>
          </p:cNvSpPr>
          <p:nvPr>
            <p:ph type="body" sz="quarter" idx="3"/>
          </p:nvPr>
        </p:nvSpPr>
        <p:spPr>
          <a:xfrm>
            <a:off x="6300000" y="1152000"/>
            <a:ext cx="5472000" cy="360000"/>
          </a:xfrm>
        </p:spPr>
        <p:txBody>
          <a:bodyPr vert="horz" lIns="0" tIns="0" rIns="0" bIns="0" rtlCol="0" anchor="t">
            <a:noAutofit/>
          </a:bodyPr>
          <a:lstStyle>
            <a:lvl1pPr marL="0" indent="0">
              <a:buNone/>
              <a:defRPr lang="en-US" sz="2400" b="1"/>
            </a:lvl1pPr>
          </a:lstStyle>
          <a:p>
            <a:pPr marL="266700" lvl="0" indent="-266700"/>
            <a:r>
              <a:rPr lang="en-US"/>
              <a:t>Click to edit Master text styles</a:t>
            </a:r>
          </a:p>
        </p:txBody>
      </p:sp>
      <p:sp>
        <p:nvSpPr>
          <p:cNvPr id="14" name="Content Placeholder 5">
            <a:extLst>
              <a:ext uri="{FF2B5EF4-FFF2-40B4-BE49-F238E27FC236}">
                <a16:creationId xmlns:a16="http://schemas.microsoft.com/office/drawing/2014/main" id="{D2E4423B-993A-4321-BD96-12519C601A1E}"/>
              </a:ext>
            </a:extLst>
          </p:cNvPr>
          <p:cNvSpPr>
            <a:spLocks noGrp="1"/>
          </p:cNvSpPr>
          <p:nvPr>
            <p:ph sz="quarter" idx="4"/>
          </p:nvPr>
        </p:nvSpPr>
        <p:spPr>
          <a:xfrm>
            <a:off x="6288002" y="1581663"/>
            <a:ext cx="5483998"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311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ZA"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680293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380D91F-8335-4C39-A703-5F4EE36875C8}"/>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Add a footer</a:t>
            </a:r>
          </a:p>
        </p:txBody>
      </p:sp>
      <p:sp>
        <p:nvSpPr>
          <p:cNvPr id="6" name="Slide Number Placeholder 5">
            <a:extLst>
              <a:ext uri="{FF2B5EF4-FFF2-40B4-BE49-F238E27FC236}">
                <a16:creationId xmlns:a16="http://schemas.microsoft.com/office/drawing/2014/main" id="{ADB88685-006A-43C3-A850-F409CF02FC40}"/>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77432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1116000" rIns="0" anchor="t"/>
          <a:lstStyle>
            <a:lvl1pPr marL="0" indent="0" algn="ctr">
              <a:buNone/>
              <a:defRPr/>
            </a:lvl1pPr>
          </a:lstStyle>
          <a:p>
            <a:r>
              <a:rPr lang="en-ZA" dirty="0"/>
              <a:t>Insert or Drag and Drop your Photo</a:t>
            </a:r>
          </a:p>
        </p:txBody>
      </p:sp>
      <p:sp>
        <p:nvSpPr>
          <p:cNvPr id="13" name="Rectangle 12">
            <a:extLst>
              <a:ext uri="{FF2B5EF4-FFF2-40B4-BE49-F238E27FC236}">
                <a16:creationId xmlns:a16="http://schemas.microsoft.com/office/drawing/2014/main"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2448000" anchor="b"/>
          <a:lstStyle>
            <a:lvl1pPr algn="l">
              <a:defRPr sz="6600">
                <a:solidFill>
                  <a:schemeClr val="tx1">
                    <a:lumMod val="75000"/>
                    <a:lumOff val="25000"/>
                  </a:schemeClr>
                </a:solidFill>
              </a:defRPr>
            </a:lvl1pPr>
          </a:lstStyle>
          <a:p>
            <a:r>
              <a:rPr lang="en-US" dirty="0"/>
              <a:t>Thank You</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1038224" y="4504149"/>
            <a:ext cx="3349381" cy="252000"/>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Full Name</a:t>
            </a:r>
            <a:endParaRPr lang="en-ZA" dirty="0"/>
          </a:p>
        </p:txBody>
      </p:sp>
      <p:sp>
        <p:nvSpPr>
          <p:cNvPr id="5" name="Text Placeholder 4">
            <a:extLst>
              <a:ext uri="{FF2B5EF4-FFF2-40B4-BE49-F238E27FC236}">
                <a16:creationId xmlns:a16="http://schemas.microsoft.com/office/drawing/2014/main" id="{4BFF1D51-2F23-4712-A1F0-725B32B9F42F}"/>
              </a:ext>
            </a:extLst>
          </p:cNvPr>
          <p:cNvSpPr>
            <a:spLocks noGrp="1"/>
          </p:cNvSpPr>
          <p:nvPr>
            <p:ph type="body" sz="quarter" idx="15" hasCustomPrompt="1"/>
          </p:nvPr>
        </p:nvSpPr>
        <p:spPr>
          <a:xfrm>
            <a:off x="1038224" y="4908147"/>
            <a:ext cx="3349381"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a:t>
            </a:r>
            <a:endParaRPr lang="en-ZA" dirty="0"/>
          </a:p>
        </p:txBody>
      </p:sp>
      <p:sp>
        <p:nvSpPr>
          <p:cNvPr id="11" name="Text Placeholder 10">
            <a:extLst>
              <a:ext uri="{FF2B5EF4-FFF2-40B4-BE49-F238E27FC236}">
                <a16:creationId xmlns:a16="http://schemas.microsoft.com/office/drawing/2014/main" id="{3BDABCD1-5D5B-40B2-8066-B5C93CEEC105}"/>
              </a:ext>
            </a:extLst>
          </p:cNvPr>
          <p:cNvSpPr>
            <a:spLocks noGrp="1"/>
          </p:cNvSpPr>
          <p:nvPr>
            <p:ph type="body" sz="quarter" idx="16" hasCustomPrompt="1"/>
          </p:nvPr>
        </p:nvSpPr>
        <p:spPr>
          <a:xfrm>
            <a:off x="1038631" y="5312145"/>
            <a:ext cx="3349381" cy="252000"/>
          </a:xfrm>
        </p:spPr>
        <p:txBody>
          <a:bodyPr/>
          <a:lstStyle>
            <a:lvl1pPr marL="0" indent="0">
              <a:buNone/>
              <a:defRPr/>
            </a:lvl1pPr>
          </a:lstStyle>
          <a:p>
            <a:pPr lvl="0"/>
            <a:r>
              <a:rPr lang="en-US" dirty="0"/>
              <a:t>Email</a:t>
            </a:r>
            <a:endParaRPr lang="en-ZA" dirty="0"/>
          </a:p>
        </p:txBody>
      </p:sp>
      <p:sp>
        <p:nvSpPr>
          <p:cNvPr id="16" name="Text Placeholder 15">
            <a:extLst>
              <a:ext uri="{FF2B5EF4-FFF2-40B4-BE49-F238E27FC236}">
                <a16:creationId xmlns:a16="http://schemas.microsoft.com/office/drawing/2014/main" id="{38902124-F995-42DE-9ABC-A5670119893D}"/>
              </a:ext>
            </a:extLst>
          </p:cNvPr>
          <p:cNvSpPr>
            <a:spLocks noGrp="1"/>
          </p:cNvSpPr>
          <p:nvPr>
            <p:ph type="body" sz="quarter" idx="17" hasCustomPrompt="1"/>
          </p:nvPr>
        </p:nvSpPr>
        <p:spPr>
          <a:xfrm>
            <a:off x="1026094" y="5715370"/>
            <a:ext cx="3350644" cy="252413"/>
          </a:xfrm>
        </p:spPr>
        <p:txBody>
          <a:bodyPr/>
          <a:lstStyle>
            <a:lvl1pPr marL="0" indent="0">
              <a:buNone/>
              <a:defRPr/>
            </a:lvl1pPr>
          </a:lstStyle>
          <a:p>
            <a:pPr lvl="0"/>
            <a:r>
              <a:rPr lang="en-US" dirty="0"/>
              <a:t>Website</a:t>
            </a:r>
            <a:endParaRPr lang="en-ZA" dirty="0"/>
          </a:p>
        </p:txBody>
      </p:sp>
    </p:spTree>
    <p:extLst>
      <p:ext uri="{BB962C8B-B14F-4D97-AF65-F5344CB8AC3E}">
        <p14:creationId xmlns:p14="http://schemas.microsoft.com/office/powerpoint/2010/main" val="1920827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F9ABA0-4960-4BBE-9249-3B9F526B543D}"/>
              </a:ext>
            </a:extLst>
          </p:cNvPr>
          <p:cNvSpPr/>
          <p:nvPr userDrawn="1"/>
        </p:nvSpPr>
        <p:spPr>
          <a:xfrm>
            <a:off x="0" y="0"/>
            <a:ext cx="12204000" cy="6773258"/>
          </a:xfrm>
          <a:prstGeom prst="rect">
            <a:avLst/>
          </a:prstGeom>
          <a:solidFill>
            <a:schemeClr val="accent1">
              <a:lumMod val="50000"/>
              <a:alpha val="2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4000" y="3163899"/>
            <a:ext cx="4860000" cy="1800000"/>
          </a:xfrm>
          <a:solidFill>
            <a:schemeClr val="bg1"/>
          </a:solidFill>
          <a:ln>
            <a:noFill/>
          </a:ln>
        </p:spPr>
        <p:txBody>
          <a:bodyPr lIns="180000" tIns="72000" rIns="180000" bIns="72000" anchor="ctr"/>
          <a:lstStyle>
            <a:lvl1pPr algn="l">
              <a:defRPr sz="5000">
                <a:solidFill>
                  <a:schemeClr val="tx1">
                    <a:lumMod val="75000"/>
                    <a:lumOff val="25000"/>
                  </a:schemeClr>
                </a:solidFill>
              </a:defRPr>
            </a:lvl1pPr>
          </a:lstStyle>
          <a:p>
            <a:r>
              <a:rPr lang="en-US" dirty="0"/>
              <a:t>Cover Title 1</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144000" y="5119698"/>
            <a:ext cx="4860000" cy="836602"/>
          </a:xfrm>
          <a:solidFill>
            <a:schemeClr val="bg1"/>
          </a:solidFill>
        </p:spPr>
        <p:txBody>
          <a:bodyPr lIns="180000" tIns="72000" rIns="180000" bIns="72000" anchor="ct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12" name="Rectangle 11">
            <a:extLst>
              <a:ext uri="{FF2B5EF4-FFF2-40B4-BE49-F238E27FC236}">
                <a16:creationId xmlns:a16="http://schemas.microsoft.com/office/drawing/2014/main" id="{3114E411-DCD8-47C4-8385-C03FBB18B180}"/>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id="{D5BF3746-E60B-4321-998E-07F04440CEAC}"/>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8" name="Group 7" descr="Accent image brackets&#10;">
            <a:extLst>
              <a:ext uri="{FF2B5EF4-FFF2-40B4-BE49-F238E27FC236}">
                <a16:creationId xmlns:a16="http://schemas.microsoft.com/office/drawing/2014/main" id="{C76F92B7-6C7B-47FA-99F4-C2B7B3F6DEC5}"/>
              </a:ext>
              <a:ext uri="{C183D7F6-B498-43B3-948B-1728B52AA6E4}">
                <adec:decorative xmlns:adec="http://schemas.microsoft.com/office/drawing/2017/decorative" val="1"/>
              </a:ext>
            </a:extLst>
          </p:cNvPr>
          <p:cNvGrpSpPr/>
          <p:nvPr userDrawn="1"/>
        </p:nvGrpSpPr>
        <p:grpSpPr>
          <a:xfrm>
            <a:off x="144000" y="144000"/>
            <a:ext cx="4860000" cy="6498000"/>
            <a:chOff x="408650" y="404285"/>
            <a:chExt cx="4330700" cy="3164637"/>
          </a:xfrm>
        </p:grpSpPr>
        <p:sp>
          <p:nvSpPr>
            <p:cNvPr id="9" name="Rectangle 6">
              <a:extLst>
                <a:ext uri="{FF2B5EF4-FFF2-40B4-BE49-F238E27FC236}">
                  <a16:creationId xmlns:a16="http://schemas.microsoft.com/office/drawing/2014/main" id="{3C768717-8441-4105-AF79-95C8C7634CEF}"/>
                </a:ext>
              </a:extLst>
            </p:cNvPr>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6">
              <a:extLst>
                <a:ext uri="{FF2B5EF4-FFF2-40B4-BE49-F238E27FC236}">
                  <a16:creationId xmlns:a16="http://schemas.microsoft.com/office/drawing/2014/main" id="{0AF2D9B2-503F-41FB-981B-EBBEF4D0D01D}"/>
                </a:ext>
              </a:extLst>
            </p:cNvPr>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1828997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AE6A42-8962-4702-8E68-FB78280BAD08}"/>
              </a:ext>
            </a:extLst>
          </p:cNvPr>
          <p:cNvSpPr/>
          <p:nvPr userDrawn="1"/>
        </p:nvSpPr>
        <p:spPr>
          <a:xfrm>
            <a:off x="0" y="-1"/>
            <a:ext cx="12192000" cy="6013451"/>
          </a:xfrm>
          <a:prstGeom prst="rect">
            <a:avLst/>
          </a:prstGeom>
          <a:solidFill>
            <a:schemeClr val="accent1">
              <a:lumMod val="50000"/>
              <a:alpha val="2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189200" y="163897"/>
            <a:ext cx="4860000" cy="5724000"/>
          </a:xfrm>
          <a:solidFill>
            <a:schemeClr val="bg1"/>
          </a:solidFill>
          <a:ln>
            <a:noFill/>
          </a:ln>
        </p:spPr>
        <p:txBody>
          <a:bodyPr lIns="432000" tIns="72000" rIns="288000" bIns="1404000" anchor="b"/>
          <a:lstStyle>
            <a:lvl1pPr algn="l">
              <a:defRPr sz="5000">
                <a:solidFill>
                  <a:schemeClr val="tx1">
                    <a:lumMod val="75000"/>
                    <a:lumOff val="25000"/>
                  </a:schemeClr>
                </a:solidFill>
              </a:defRPr>
            </a:lvl1pPr>
          </a:lstStyle>
          <a:p>
            <a:r>
              <a:rPr lang="en-US" dirty="0"/>
              <a:t>Divider Slide Title</a:t>
            </a:r>
            <a:endParaRPr lang="en-ZA" dirty="0"/>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652806" y="4837186"/>
            <a:ext cx="3932788" cy="750814"/>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5" name="Slide Number Placeholder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a:lstStyle/>
          <a:p>
            <a:fld id="{19B51A1E-902D-48AF-9020-955120F399B6}" type="slidenum">
              <a:rPr lang="en-ZA" smtClean="0"/>
              <a:pPr/>
              <a:t>‹#›</a:t>
            </a:fld>
            <a:endParaRPr lang="en-ZA" dirty="0"/>
          </a:p>
        </p:txBody>
      </p:sp>
      <p:sp>
        <p:nvSpPr>
          <p:cNvPr id="9" name="Footer Placeholder 8">
            <a:extLst>
              <a:ext uri="{FF2B5EF4-FFF2-40B4-BE49-F238E27FC236}">
                <a16:creationId xmlns:a16="http://schemas.microsoft.com/office/drawing/2014/main" id="{827C91B9-2B28-435F-8A65-9FB91CE2F765}"/>
              </a:ext>
            </a:extLst>
          </p:cNvPr>
          <p:cNvSpPr>
            <a:spLocks noGrp="1"/>
          </p:cNvSpPr>
          <p:nvPr>
            <p:ph type="ftr" sz="quarter" idx="12"/>
          </p:nvPr>
        </p:nvSpPr>
        <p:spPr/>
        <p:txBody>
          <a:bodyPr/>
          <a:lstStyle/>
          <a:p>
            <a:r>
              <a:rPr lang="en-ZA" dirty="0"/>
              <a:t>Add a footer</a:t>
            </a:r>
          </a:p>
        </p:txBody>
      </p:sp>
    </p:spTree>
    <p:extLst>
      <p:ext uri="{BB962C8B-B14F-4D97-AF65-F5344CB8AC3E}">
        <p14:creationId xmlns:p14="http://schemas.microsoft.com/office/powerpoint/2010/main" val="1545596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54DF6A-4172-4D5F-A3ED-02BB36DE79DA}"/>
              </a:ext>
            </a:extLst>
          </p:cNvPr>
          <p:cNvSpPr/>
          <p:nvPr userDrawn="1"/>
        </p:nvSpPr>
        <p:spPr>
          <a:xfrm>
            <a:off x="0" y="0"/>
            <a:ext cx="12192000" cy="6013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Slide Number Placeholder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a:lstStyle/>
          <a:p>
            <a:fld id="{19B51A1E-902D-48AF-9020-955120F399B6}" type="slidenum">
              <a:rPr lang="en-ZA" smtClean="0"/>
              <a:pPr/>
              <a:t>‹#›</a:t>
            </a:fld>
            <a:endParaRPr lang="en-ZA" dirty="0"/>
          </a:p>
        </p:txBody>
      </p:sp>
      <p:sp>
        <p:nvSpPr>
          <p:cNvPr id="9" name="Footer Placeholder 8">
            <a:extLst>
              <a:ext uri="{FF2B5EF4-FFF2-40B4-BE49-F238E27FC236}">
                <a16:creationId xmlns:a16="http://schemas.microsoft.com/office/drawing/2014/main" id="{827C91B9-2B28-435F-8A65-9FB91CE2F765}"/>
              </a:ext>
            </a:extLst>
          </p:cNvPr>
          <p:cNvSpPr>
            <a:spLocks noGrp="1"/>
          </p:cNvSpPr>
          <p:nvPr>
            <p:ph type="ftr" sz="quarter" idx="12"/>
          </p:nvPr>
        </p:nvSpPr>
        <p:spPr/>
        <p:txBody>
          <a:bodyPr/>
          <a:lstStyle/>
          <a:p>
            <a:r>
              <a:rPr lang="en-ZA" dirty="0"/>
              <a:t>Add a footer</a:t>
            </a:r>
          </a:p>
        </p:txBody>
      </p:sp>
      <p:sp>
        <p:nvSpPr>
          <p:cNvPr id="11" name="Text Placeholder 3">
            <a:extLst>
              <a:ext uri="{FF2B5EF4-FFF2-40B4-BE49-F238E27FC236}">
                <a16:creationId xmlns:a16="http://schemas.microsoft.com/office/drawing/2014/main" id="{DF07348F-72DF-4462-A032-32D81AA8FB6A}"/>
              </a:ext>
            </a:extLst>
          </p:cNvPr>
          <p:cNvSpPr>
            <a:spLocks noGrp="1"/>
          </p:cNvSpPr>
          <p:nvPr>
            <p:ph type="body" sz="half" idx="2"/>
          </p:nvPr>
        </p:nvSpPr>
        <p:spPr>
          <a:xfrm>
            <a:off x="142800" y="2636518"/>
            <a:ext cx="4848203" cy="3232469"/>
          </a:xfrm>
          <a:solidFill>
            <a:schemeClr val="bg1"/>
          </a:solidFill>
        </p:spPr>
        <p:txBody>
          <a:bodyPr lIns="457200" tIns="18288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1">
            <a:extLst>
              <a:ext uri="{FF2B5EF4-FFF2-40B4-BE49-F238E27FC236}">
                <a16:creationId xmlns:a16="http://schemas.microsoft.com/office/drawing/2014/main" id="{931CBEE8-3214-4A3C-B723-D07BA0805E2D}"/>
              </a:ext>
            </a:extLst>
          </p:cNvPr>
          <p:cNvSpPr>
            <a:spLocks noGrp="1"/>
          </p:cNvSpPr>
          <p:nvPr>
            <p:ph type="title"/>
          </p:nvPr>
        </p:nvSpPr>
        <p:spPr>
          <a:xfrm>
            <a:off x="142800" y="457200"/>
            <a:ext cx="4848203" cy="2179318"/>
          </a:xfrm>
          <a:solidFill>
            <a:schemeClr val="bg1"/>
          </a:solidFill>
        </p:spPr>
        <p:txBody>
          <a:bodyPr lIns="457200" bIns="182880" anchor="b"/>
          <a:lstStyle>
            <a:lvl1pPr>
              <a:defRPr sz="3200"/>
            </a:lvl1pPr>
          </a:lstStyle>
          <a:p>
            <a:r>
              <a:rPr lang="en-US"/>
              <a:t>Click to edit Master title style</a:t>
            </a:r>
          </a:p>
        </p:txBody>
      </p:sp>
      <p:sp>
        <p:nvSpPr>
          <p:cNvPr id="15" name="Content Placeholder 2">
            <a:extLst>
              <a:ext uri="{FF2B5EF4-FFF2-40B4-BE49-F238E27FC236}">
                <a16:creationId xmlns:a16="http://schemas.microsoft.com/office/drawing/2014/main" id="{2055B4F8-B74A-49D7-8E56-9627BCFF69B6}"/>
              </a:ext>
            </a:extLst>
          </p:cNvPr>
          <p:cNvSpPr>
            <a:spLocks noGrp="1"/>
          </p:cNvSpPr>
          <p:nvPr>
            <p:ph idx="1"/>
          </p:nvPr>
        </p:nvSpPr>
        <p:spPr>
          <a:xfrm>
            <a:off x="5183188" y="457201"/>
            <a:ext cx="6866012" cy="540385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861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0851E-4271-4EB0-B2BF-96EB1AD6EB3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8D22B764-0D26-4F2C-9EB1-094F4EF2FD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ACC40BF-5182-45C7-9498-FC2B92AEB3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C0464068-A69A-4503-8673-3D1EAAE6D2E9}"/>
              </a:ext>
            </a:extLst>
          </p:cNvPr>
          <p:cNvSpPr>
            <a:spLocks noGrp="1"/>
          </p:cNvSpPr>
          <p:nvPr>
            <p:ph type="dt" sz="half" idx="10"/>
          </p:nvPr>
        </p:nvSpPr>
        <p:spPr/>
        <p:txBody>
          <a:bodyPr/>
          <a:lstStyle/>
          <a:p>
            <a:fld id="{90351CA1-CC79-4621-BF78-8DA01C3F9BBE}" type="datetimeFigureOut">
              <a:rPr lang="en-NZ" smtClean="0"/>
              <a:t>1/12/2022</a:t>
            </a:fld>
            <a:endParaRPr lang="en-NZ"/>
          </a:p>
        </p:txBody>
      </p:sp>
      <p:sp>
        <p:nvSpPr>
          <p:cNvPr id="6" name="Footer Placeholder 5">
            <a:extLst>
              <a:ext uri="{FF2B5EF4-FFF2-40B4-BE49-F238E27FC236}">
                <a16:creationId xmlns:a16="http://schemas.microsoft.com/office/drawing/2014/main" id="{139B4501-7A29-4A75-9789-D031F80C9C7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4923DF2-863D-40C1-929B-BEEA39A4F8A4}"/>
              </a:ext>
            </a:extLst>
          </p:cNvPr>
          <p:cNvSpPr>
            <a:spLocks noGrp="1"/>
          </p:cNvSpPr>
          <p:nvPr>
            <p:ph type="sldNum" sz="quarter" idx="12"/>
          </p:nvPr>
        </p:nvSpPr>
        <p:spPr/>
        <p:txBody>
          <a:bodyPr/>
          <a:lstStyle/>
          <a:p>
            <a:fld id="{800BFA69-9AF1-4FED-8C94-C0F463B1244B}" type="slidenum">
              <a:rPr lang="en-NZ" smtClean="0"/>
              <a:t>‹#›</a:t>
            </a:fld>
            <a:endParaRPr lang="en-NZ"/>
          </a:p>
        </p:txBody>
      </p:sp>
    </p:spTree>
    <p:extLst>
      <p:ext uri="{BB962C8B-B14F-4D97-AF65-F5344CB8AC3E}">
        <p14:creationId xmlns:p14="http://schemas.microsoft.com/office/powerpoint/2010/main" val="661946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54DF6A-4172-4D5F-A3ED-02BB36DE79DA}"/>
              </a:ext>
            </a:extLst>
          </p:cNvPr>
          <p:cNvSpPr/>
          <p:nvPr userDrawn="1"/>
        </p:nvSpPr>
        <p:spPr>
          <a:xfrm>
            <a:off x="0" y="0"/>
            <a:ext cx="12192000" cy="6013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Slide Number Placeholder 4">
            <a:extLst>
              <a:ext uri="{FF2B5EF4-FFF2-40B4-BE49-F238E27FC236}">
                <a16:creationId xmlns:a16="http://schemas.microsoft.com/office/drawing/2014/main" id="{AE6A6BE3-DFA9-4797-868F-D23E7118FAB9}"/>
              </a:ext>
            </a:extLst>
          </p:cNvPr>
          <p:cNvSpPr>
            <a:spLocks noGrp="1"/>
          </p:cNvSpPr>
          <p:nvPr>
            <p:ph type="sldNum" sz="quarter" idx="11"/>
          </p:nvPr>
        </p:nvSpPr>
        <p:spPr/>
        <p:txBody>
          <a:bodyPr/>
          <a:lstStyle/>
          <a:p>
            <a:fld id="{19B51A1E-902D-48AF-9020-955120F399B6}" type="slidenum">
              <a:rPr lang="en-ZA" smtClean="0"/>
              <a:pPr/>
              <a:t>‹#›</a:t>
            </a:fld>
            <a:endParaRPr lang="en-ZA" dirty="0"/>
          </a:p>
        </p:txBody>
      </p:sp>
      <p:sp>
        <p:nvSpPr>
          <p:cNvPr id="9" name="Footer Placeholder 8">
            <a:extLst>
              <a:ext uri="{FF2B5EF4-FFF2-40B4-BE49-F238E27FC236}">
                <a16:creationId xmlns:a16="http://schemas.microsoft.com/office/drawing/2014/main" id="{827C91B9-2B28-435F-8A65-9FB91CE2F765}"/>
              </a:ext>
            </a:extLst>
          </p:cNvPr>
          <p:cNvSpPr>
            <a:spLocks noGrp="1"/>
          </p:cNvSpPr>
          <p:nvPr>
            <p:ph type="ftr" sz="quarter" idx="12"/>
          </p:nvPr>
        </p:nvSpPr>
        <p:spPr/>
        <p:txBody>
          <a:bodyPr/>
          <a:lstStyle/>
          <a:p>
            <a:r>
              <a:rPr lang="en-ZA" dirty="0"/>
              <a:t>Add a footer</a:t>
            </a:r>
          </a:p>
        </p:txBody>
      </p:sp>
      <p:sp>
        <p:nvSpPr>
          <p:cNvPr id="11" name="Text Placeholder 3">
            <a:extLst>
              <a:ext uri="{FF2B5EF4-FFF2-40B4-BE49-F238E27FC236}">
                <a16:creationId xmlns:a16="http://schemas.microsoft.com/office/drawing/2014/main" id="{DF07348F-72DF-4462-A032-32D81AA8FB6A}"/>
              </a:ext>
            </a:extLst>
          </p:cNvPr>
          <p:cNvSpPr>
            <a:spLocks noGrp="1"/>
          </p:cNvSpPr>
          <p:nvPr>
            <p:ph type="body" sz="half" idx="2"/>
          </p:nvPr>
        </p:nvSpPr>
        <p:spPr>
          <a:xfrm>
            <a:off x="142800" y="2636518"/>
            <a:ext cx="4848203" cy="3232469"/>
          </a:xfrm>
          <a:solidFill>
            <a:schemeClr val="bg1"/>
          </a:solidFill>
        </p:spPr>
        <p:txBody>
          <a:bodyPr lIns="457200" tIns="18288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itle 1">
            <a:extLst>
              <a:ext uri="{FF2B5EF4-FFF2-40B4-BE49-F238E27FC236}">
                <a16:creationId xmlns:a16="http://schemas.microsoft.com/office/drawing/2014/main" id="{931CBEE8-3214-4A3C-B723-D07BA0805E2D}"/>
              </a:ext>
            </a:extLst>
          </p:cNvPr>
          <p:cNvSpPr>
            <a:spLocks noGrp="1"/>
          </p:cNvSpPr>
          <p:nvPr>
            <p:ph type="title"/>
          </p:nvPr>
        </p:nvSpPr>
        <p:spPr>
          <a:xfrm>
            <a:off x="142800" y="457200"/>
            <a:ext cx="4848203" cy="2179318"/>
          </a:xfrm>
          <a:solidFill>
            <a:schemeClr val="bg1"/>
          </a:solidFill>
        </p:spPr>
        <p:txBody>
          <a:bodyPr lIns="457200" bIns="182880" anchor="b"/>
          <a:lstStyle>
            <a:lvl1pPr>
              <a:defRPr sz="3200"/>
            </a:lvl1pPr>
          </a:lstStyle>
          <a:p>
            <a:r>
              <a:rPr lang="en-US"/>
              <a:t>Click to edit Master title style</a:t>
            </a:r>
          </a:p>
        </p:txBody>
      </p:sp>
      <p:sp>
        <p:nvSpPr>
          <p:cNvPr id="8" name="Picture Placeholder 2">
            <a:extLst>
              <a:ext uri="{FF2B5EF4-FFF2-40B4-BE49-F238E27FC236}">
                <a16:creationId xmlns:a16="http://schemas.microsoft.com/office/drawing/2014/main" id="{142253A3-E01E-4F41-A614-A428B7D36E8F}"/>
              </a:ext>
            </a:extLst>
          </p:cNvPr>
          <p:cNvSpPr>
            <a:spLocks noGrp="1"/>
          </p:cNvSpPr>
          <p:nvPr>
            <p:ph type="pic" idx="1"/>
          </p:nvPr>
        </p:nvSpPr>
        <p:spPr>
          <a:xfrm>
            <a:off x="5183188" y="457201"/>
            <a:ext cx="686601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83430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0B8B-A9AC-4E2D-A74C-EE56CC49307B}"/>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83D6E7E-69BE-49F0-944F-15E189F87A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3BA202-8D6E-422E-8E61-CA29B96AC9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9F8563D6-ED85-4907-9A89-768A7DBCB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BB3C4A-00F8-4C19-B796-53ACFFEBE2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71BBEF3E-D542-4D7A-B772-3D97DDB3AC12}"/>
              </a:ext>
            </a:extLst>
          </p:cNvPr>
          <p:cNvSpPr>
            <a:spLocks noGrp="1"/>
          </p:cNvSpPr>
          <p:nvPr>
            <p:ph type="dt" sz="half" idx="10"/>
          </p:nvPr>
        </p:nvSpPr>
        <p:spPr/>
        <p:txBody>
          <a:bodyPr/>
          <a:lstStyle/>
          <a:p>
            <a:fld id="{90351CA1-CC79-4621-BF78-8DA01C3F9BBE}" type="datetimeFigureOut">
              <a:rPr lang="en-NZ" smtClean="0"/>
              <a:t>1/12/2022</a:t>
            </a:fld>
            <a:endParaRPr lang="en-NZ"/>
          </a:p>
        </p:txBody>
      </p:sp>
      <p:sp>
        <p:nvSpPr>
          <p:cNvPr id="8" name="Footer Placeholder 7">
            <a:extLst>
              <a:ext uri="{FF2B5EF4-FFF2-40B4-BE49-F238E27FC236}">
                <a16:creationId xmlns:a16="http://schemas.microsoft.com/office/drawing/2014/main" id="{EB037665-5317-45FC-8E68-D8A68AF4A3BD}"/>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F279F54D-C10A-4A46-AD2C-4287597B3A40}"/>
              </a:ext>
            </a:extLst>
          </p:cNvPr>
          <p:cNvSpPr>
            <a:spLocks noGrp="1"/>
          </p:cNvSpPr>
          <p:nvPr>
            <p:ph type="sldNum" sz="quarter" idx="12"/>
          </p:nvPr>
        </p:nvSpPr>
        <p:spPr/>
        <p:txBody>
          <a:bodyPr/>
          <a:lstStyle/>
          <a:p>
            <a:fld id="{800BFA69-9AF1-4FED-8C94-C0F463B1244B}" type="slidenum">
              <a:rPr lang="en-NZ" smtClean="0"/>
              <a:t>‹#›</a:t>
            </a:fld>
            <a:endParaRPr lang="en-NZ"/>
          </a:p>
        </p:txBody>
      </p:sp>
    </p:spTree>
    <p:extLst>
      <p:ext uri="{BB962C8B-B14F-4D97-AF65-F5344CB8AC3E}">
        <p14:creationId xmlns:p14="http://schemas.microsoft.com/office/powerpoint/2010/main" val="1112726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258F6-546F-4033-97C5-6EC8C0FBA84D}"/>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4FB5555F-D491-4729-A608-66E949D83E53}"/>
              </a:ext>
            </a:extLst>
          </p:cNvPr>
          <p:cNvSpPr>
            <a:spLocks noGrp="1"/>
          </p:cNvSpPr>
          <p:nvPr>
            <p:ph type="dt" sz="half" idx="10"/>
          </p:nvPr>
        </p:nvSpPr>
        <p:spPr/>
        <p:txBody>
          <a:bodyPr/>
          <a:lstStyle/>
          <a:p>
            <a:fld id="{90351CA1-CC79-4621-BF78-8DA01C3F9BBE}" type="datetimeFigureOut">
              <a:rPr lang="en-NZ" smtClean="0"/>
              <a:t>1/12/2022</a:t>
            </a:fld>
            <a:endParaRPr lang="en-NZ"/>
          </a:p>
        </p:txBody>
      </p:sp>
      <p:sp>
        <p:nvSpPr>
          <p:cNvPr id="4" name="Footer Placeholder 3">
            <a:extLst>
              <a:ext uri="{FF2B5EF4-FFF2-40B4-BE49-F238E27FC236}">
                <a16:creationId xmlns:a16="http://schemas.microsoft.com/office/drawing/2014/main" id="{B4EFB2B3-7F28-4944-94A9-15DB7B935068}"/>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0EC7FBAD-F7A9-41FD-B18B-4D4D2D7DF97F}"/>
              </a:ext>
            </a:extLst>
          </p:cNvPr>
          <p:cNvSpPr>
            <a:spLocks noGrp="1"/>
          </p:cNvSpPr>
          <p:nvPr>
            <p:ph type="sldNum" sz="quarter" idx="12"/>
          </p:nvPr>
        </p:nvSpPr>
        <p:spPr/>
        <p:txBody>
          <a:bodyPr/>
          <a:lstStyle/>
          <a:p>
            <a:fld id="{800BFA69-9AF1-4FED-8C94-C0F463B1244B}" type="slidenum">
              <a:rPr lang="en-NZ" smtClean="0"/>
              <a:t>‹#›</a:t>
            </a:fld>
            <a:endParaRPr lang="en-NZ"/>
          </a:p>
        </p:txBody>
      </p:sp>
    </p:spTree>
    <p:extLst>
      <p:ext uri="{BB962C8B-B14F-4D97-AF65-F5344CB8AC3E}">
        <p14:creationId xmlns:p14="http://schemas.microsoft.com/office/powerpoint/2010/main" val="401144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45D890-21D2-4018-BAF3-7932BE87C248}"/>
              </a:ext>
            </a:extLst>
          </p:cNvPr>
          <p:cNvSpPr>
            <a:spLocks noGrp="1"/>
          </p:cNvSpPr>
          <p:nvPr>
            <p:ph type="dt" sz="half" idx="10"/>
          </p:nvPr>
        </p:nvSpPr>
        <p:spPr/>
        <p:txBody>
          <a:bodyPr/>
          <a:lstStyle/>
          <a:p>
            <a:fld id="{90351CA1-CC79-4621-BF78-8DA01C3F9BBE}" type="datetimeFigureOut">
              <a:rPr lang="en-NZ" smtClean="0"/>
              <a:t>1/12/2022</a:t>
            </a:fld>
            <a:endParaRPr lang="en-NZ"/>
          </a:p>
        </p:txBody>
      </p:sp>
      <p:sp>
        <p:nvSpPr>
          <p:cNvPr id="3" name="Footer Placeholder 2">
            <a:extLst>
              <a:ext uri="{FF2B5EF4-FFF2-40B4-BE49-F238E27FC236}">
                <a16:creationId xmlns:a16="http://schemas.microsoft.com/office/drawing/2014/main" id="{9AB2ACD2-E47D-49C7-8734-AB2AB91A628C}"/>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250294AE-E566-41C9-8C42-99B0EB7ED34A}"/>
              </a:ext>
            </a:extLst>
          </p:cNvPr>
          <p:cNvSpPr>
            <a:spLocks noGrp="1"/>
          </p:cNvSpPr>
          <p:nvPr>
            <p:ph type="sldNum" sz="quarter" idx="12"/>
          </p:nvPr>
        </p:nvSpPr>
        <p:spPr/>
        <p:txBody>
          <a:bodyPr/>
          <a:lstStyle/>
          <a:p>
            <a:fld id="{800BFA69-9AF1-4FED-8C94-C0F463B1244B}" type="slidenum">
              <a:rPr lang="en-NZ" smtClean="0"/>
              <a:t>‹#›</a:t>
            </a:fld>
            <a:endParaRPr lang="en-NZ"/>
          </a:p>
        </p:txBody>
      </p:sp>
    </p:spTree>
    <p:extLst>
      <p:ext uri="{BB962C8B-B14F-4D97-AF65-F5344CB8AC3E}">
        <p14:creationId xmlns:p14="http://schemas.microsoft.com/office/powerpoint/2010/main" val="142710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DF30-AF95-4F49-9D60-DE802B4CF2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2BD43EC3-2B2A-4F4C-8FBD-3FB173C155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F151707C-FA4C-4AFF-A647-493EB847A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129BA6-D8DB-4BDA-887C-9322549663E8}"/>
              </a:ext>
            </a:extLst>
          </p:cNvPr>
          <p:cNvSpPr>
            <a:spLocks noGrp="1"/>
          </p:cNvSpPr>
          <p:nvPr>
            <p:ph type="dt" sz="half" idx="10"/>
          </p:nvPr>
        </p:nvSpPr>
        <p:spPr/>
        <p:txBody>
          <a:bodyPr/>
          <a:lstStyle/>
          <a:p>
            <a:fld id="{90351CA1-CC79-4621-BF78-8DA01C3F9BBE}" type="datetimeFigureOut">
              <a:rPr lang="en-NZ" smtClean="0"/>
              <a:t>1/12/2022</a:t>
            </a:fld>
            <a:endParaRPr lang="en-NZ"/>
          </a:p>
        </p:txBody>
      </p:sp>
      <p:sp>
        <p:nvSpPr>
          <p:cNvPr id="6" name="Footer Placeholder 5">
            <a:extLst>
              <a:ext uri="{FF2B5EF4-FFF2-40B4-BE49-F238E27FC236}">
                <a16:creationId xmlns:a16="http://schemas.microsoft.com/office/drawing/2014/main" id="{328CD82F-EDA4-4CCC-ABAF-68D21712931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E3AAA6D-A26B-4E17-BD0F-E351B7E539FC}"/>
              </a:ext>
            </a:extLst>
          </p:cNvPr>
          <p:cNvSpPr>
            <a:spLocks noGrp="1"/>
          </p:cNvSpPr>
          <p:nvPr>
            <p:ph type="sldNum" sz="quarter" idx="12"/>
          </p:nvPr>
        </p:nvSpPr>
        <p:spPr/>
        <p:txBody>
          <a:bodyPr/>
          <a:lstStyle/>
          <a:p>
            <a:fld id="{800BFA69-9AF1-4FED-8C94-C0F463B1244B}" type="slidenum">
              <a:rPr lang="en-NZ" smtClean="0"/>
              <a:t>‹#›</a:t>
            </a:fld>
            <a:endParaRPr lang="en-NZ"/>
          </a:p>
        </p:txBody>
      </p:sp>
    </p:spTree>
    <p:extLst>
      <p:ext uri="{BB962C8B-B14F-4D97-AF65-F5344CB8AC3E}">
        <p14:creationId xmlns:p14="http://schemas.microsoft.com/office/powerpoint/2010/main" val="52803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946D-FF38-40DA-87BA-0113D343F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AC75981B-9E83-4560-A94E-A734B8DC14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CD8C631E-9E75-4DC9-9E77-229E13AFC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3A3225-D260-4536-AB07-4CECE77D51F2}"/>
              </a:ext>
            </a:extLst>
          </p:cNvPr>
          <p:cNvSpPr>
            <a:spLocks noGrp="1"/>
          </p:cNvSpPr>
          <p:nvPr>
            <p:ph type="dt" sz="half" idx="10"/>
          </p:nvPr>
        </p:nvSpPr>
        <p:spPr/>
        <p:txBody>
          <a:bodyPr/>
          <a:lstStyle/>
          <a:p>
            <a:fld id="{90351CA1-CC79-4621-BF78-8DA01C3F9BBE}" type="datetimeFigureOut">
              <a:rPr lang="en-NZ" smtClean="0"/>
              <a:t>1/12/2022</a:t>
            </a:fld>
            <a:endParaRPr lang="en-NZ"/>
          </a:p>
        </p:txBody>
      </p:sp>
      <p:sp>
        <p:nvSpPr>
          <p:cNvPr id="6" name="Footer Placeholder 5">
            <a:extLst>
              <a:ext uri="{FF2B5EF4-FFF2-40B4-BE49-F238E27FC236}">
                <a16:creationId xmlns:a16="http://schemas.microsoft.com/office/drawing/2014/main" id="{52451195-33C8-473A-A751-44B5ACD822F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EA755C7-AE3C-4D08-BAF0-30743A19A65C}"/>
              </a:ext>
            </a:extLst>
          </p:cNvPr>
          <p:cNvSpPr>
            <a:spLocks noGrp="1"/>
          </p:cNvSpPr>
          <p:nvPr>
            <p:ph type="sldNum" sz="quarter" idx="12"/>
          </p:nvPr>
        </p:nvSpPr>
        <p:spPr/>
        <p:txBody>
          <a:bodyPr/>
          <a:lstStyle/>
          <a:p>
            <a:fld id="{800BFA69-9AF1-4FED-8C94-C0F463B1244B}" type="slidenum">
              <a:rPr lang="en-NZ" smtClean="0"/>
              <a:t>‹#›</a:t>
            </a:fld>
            <a:endParaRPr lang="en-NZ"/>
          </a:p>
        </p:txBody>
      </p:sp>
    </p:spTree>
    <p:extLst>
      <p:ext uri="{BB962C8B-B14F-4D97-AF65-F5344CB8AC3E}">
        <p14:creationId xmlns:p14="http://schemas.microsoft.com/office/powerpoint/2010/main" val="3376605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C1772B-22A7-447A-9994-791C0B6192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358A50F-35F7-4558-B855-90BA83BB98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AB35272-E1EB-4D59-9BAB-CEB5E6B5F4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51CA1-CC79-4621-BF78-8DA01C3F9BBE}" type="datetimeFigureOut">
              <a:rPr lang="en-NZ" smtClean="0"/>
              <a:t>1/12/2022</a:t>
            </a:fld>
            <a:endParaRPr lang="en-NZ"/>
          </a:p>
        </p:txBody>
      </p:sp>
      <p:sp>
        <p:nvSpPr>
          <p:cNvPr id="5" name="Footer Placeholder 4">
            <a:extLst>
              <a:ext uri="{FF2B5EF4-FFF2-40B4-BE49-F238E27FC236}">
                <a16:creationId xmlns:a16="http://schemas.microsoft.com/office/drawing/2014/main" id="{19B7496E-A949-4570-8920-528DD4293E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09E5A9C2-52A7-439F-B2A9-9697FD898A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BFA69-9AF1-4FED-8C94-C0F463B1244B}" type="slidenum">
              <a:rPr lang="en-NZ" smtClean="0"/>
              <a:t>‹#›</a:t>
            </a:fld>
            <a:endParaRPr lang="en-NZ"/>
          </a:p>
        </p:txBody>
      </p:sp>
    </p:spTree>
    <p:extLst>
      <p:ext uri="{BB962C8B-B14F-4D97-AF65-F5344CB8AC3E}">
        <p14:creationId xmlns:p14="http://schemas.microsoft.com/office/powerpoint/2010/main" val="265739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4608B7-DD3E-4FE7-99F3-5F9903CF962C}"/>
              </a:ext>
            </a:extLst>
          </p:cNvPr>
          <p:cNvSpPr/>
          <p:nvPr userDrawn="1"/>
        </p:nvSpPr>
        <p:spPr>
          <a:xfrm>
            <a:off x="11408062" y="6126183"/>
            <a:ext cx="540000" cy="540000"/>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a:extLst>
              <a:ext uri="{FF2B5EF4-FFF2-40B4-BE49-F238E27FC236}">
                <a16:creationId xmlns:a16="http://schemas.microsoft.com/office/drawing/2014/main" id="{0014CD90-8DA5-4100-A913-BD3783FA44B9}"/>
              </a:ext>
            </a:extLst>
          </p:cNvPr>
          <p:cNvSpPr/>
          <p:nvPr userDrawn="1"/>
        </p:nvSpPr>
        <p:spPr>
          <a:xfrm>
            <a:off x="0" y="6780458"/>
            <a:ext cx="12192000" cy="7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a:t>Click to edit Master title style</a:t>
            </a:r>
            <a:endParaRPr lang="en-ZA" dirty="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24370" y="1272208"/>
            <a:ext cx="11340000" cy="466018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5946774" y="6460079"/>
            <a:ext cx="4114800" cy="206104"/>
          </a:xfrm>
          <a:prstGeom prst="rect">
            <a:avLst/>
          </a:prstGeom>
        </p:spPr>
        <p:txBody>
          <a:bodyPr vert="horz" lIns="0" tIns="0" rIns="0" bIns="0" rtlCol="0" anchor="b"/>
          <a:lstStyle>
            <a:lvl1pPr algn="r">
              <a:defRPr sz="1200" i="1">
                <a:solidFill>
                  <a:schemeClr val="tx1">
                    <a:lumMod val="75000"/>
                    <a:lumOff val="25000"/>
                  </a:schemeClr>
                </a:solidFill>
              </a:defRPr>
            </a:lvl1pPr>
          </a:lstStyle>
          <a:p>
            <a:r>
              <a:rPr lang="en-ZA"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09431" y="6213621"/>
            <a:ext cx="537262" cy="365125"/>
          </a:xfrm>
          <a:prstGeom prst="rect">
            <a:avLst/>
          </a:prstGeom>
        </p:spPr>
        <p:txBody>
          <a:bodyPr vert="horz" lIns="0" tIns="0" rIns="0" bIns="0" rtlCol="0" anchor="ctr"/>
          <a:lstStyle>
            <a:lvl1pPr algn="ctr">
              <a:defRPr sz="1600" b="1" i="0">
                <a:solidFill>
                  <a:schemeClr val="tx1">
                    <a:lumMod val="50000"/>
                    <a:lumOff val="50000"/>
                  </a:schemeClr>
                </a:solidFill>
                <a:latin typeface="+mj-lt"/>
              </a:defRPr>
            </a:lvl1pPr>
          </a:lstStyle>
          <a:p>
            <a:fld id="{19B51A1E-902D-48AF-9020-955120F399B6}" type="slidenum">
              <a:rPr lang="en-ZA" smtClean="0"/>
              <a:pPr/>
              <a:t>‹#›</a:t>
            </a:fld>
            <a:endParaRPr lang="en-ZA" dirty="0"/>
          </a:p>
        </p:txBody>
      </p:sp>
      <p:cxnSp>
        <p:nvCxnSpPr>
          <p:cNvPr id="12" name="Straight Connector 11">
            <a:extLst>
              <a:ext uri="{FF2B5EF4-FFF2-40B4-BE49-F238E27FC236}">
                <a16:creationId xmlns:a16="http://schemas.microsoft.com/office/drawing/2014/main" id="{227520FF-02C3-4FC8-9DD4-6FD4DAE01FE9}"/>
              </a:ext>
            </a:extLst>
          </p:cNvPr>
          <p:cNvCxnSpPr>
            <a:cxnSpLocks/>
          </p:cNvCxnSpPr>
          <p:nvPr userDrawn="1"/>
        </p:nvCxnSpPr>
        <p:spPr>
          <a:xfrm>
            <a:off x="11408062" y="6780192"/>
            <a:ext cx="54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48D9BA-F531-48FF-BE31-0248EF5CC454}"/>
              </a:ext>
            </a:extLst>
          </p:cNvPr>
          <p:cNvSpPr/>
          <p:nvPr userDrawn="1"/>
        </p:nvSpPr>
        <p:spPr>
          <a:xfrm>
            <a:off x="0" y="6780458"/>
            <a:ext cx="11232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6">
            <a:extLst>
              <a:ext uri="{FF2B5EF4-FFF2-40B4-BE49-F238E27FC236}">
                <a16:creationId xmlns:a16="http://schemas.microsoft.com/office/drawing/2014/main" id="{BCC973EA-C8AF-4B29-93CC-A9F4F15E238E}"/>
              </a:ext>
            </a:extLst>
          </p:cNvPr>
          <p:cNvSpPr/>
          <p:nvPr/>
        </p:nvSpPr>
        <p:spPr>
          <a:xfrm flipV="1">
            <a:off x="9937275" y="6181746"/>
            <a:ext cx="124300" cy="10878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dirty="0"/>
          </a:p>
        </p:txBody>
      </p:sp>
      <p:pic>
        <p:nvPicPr>
          <p:cNvPr id="8" name="Picture 7">
            <a:extLst>
              <a:ext uri="{FF2B5EF4-FFF2-40B4-BE49-F238E27FC236}">
                <a16:creationId xmlns:a16="http://schemas.microsoft.com/office/drawing/2014/main" id="{1CD823DC-466F-4CD4-B4FB-2BB3741D6C34}"/>
              </a:ext>
            </a:extLst>
          </p:cNvPr>
          <p:cNvPicPr>
            <a:picLocks noChangeAspect="1"/>
          </p:cNvPicPr>
          <p:nvPr userDrawn="1"/>
        </p:nvPicPr>
        <p:blipFill>
          <a:blip r:embed="rId30"/>
          <a:stretch>
            <a:fillRect/>
          </a:stretch>
        </p:blipFill>
        <p:spPr>
          <a:xfrm>
            <a:off x="10239955" y="6129000"/>
            <a:ext cx="989726" cy="537183"/>
          </a:xfrm>
          <a:prstGeom prst="rect">
            <a:avLst/>
          </a:prstGeom>
        </p:spPr>
      </p:pic>
    </p:spTree>
    <p:extLst>
      <p:ext uri="{BB962C8B-B14F-4D97-AF65-F5344CB8AC3E}">
        <p14:creationId xmlns:p14="http://schemas.microsoft.com/office/powerpoint/2010/main" val="38733061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Lst>
  <p:hf hdr="0" dt="0"/>
  <p:txStyles>
    <p:title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hyperlink" Target="mailto:mark@dwu.nz" TargetMode="External"/><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33.JPG"/><Relationship Id="rId5" Type="http://schemas.openxmlformats.org/officeDocument/2006/relationships/image" Target="../media/image27.svg"/><Relationship Id="rId10" Type="http://schemas.openxmlformats.org/officeDocument/2006/relationships/image" Target="../media/image32.sv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6.sv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7.png"/><Relationship Id="rId4" Type="http://schemas.openxmlformats.org/officeDocument/2006/relationships/image" Target="../media/image27.svg"/><Relationship Id="rId9" Type="http://schemas.openxmlformats.org/officeDocument/2006/relationships/image" Target="../media/image32.svg"/></Relationships>
</file>

<file path=ppt/slides/_rels/slide1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5.png"/><Relationship Id="rId7" Type="http://schemas.openxmlformats.org/officeDocument/2006/relationships/image" Target="../media/image38.png"/><Relationship Id="rId12" Type="http://schemas.openxmlformats.org/officeDocument/2006/relationships/image" Target="../media/image41.sv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32.svg"/><Relationship Id="rId11" Type="http://schemas.openxmlformats.org/officeDocument/2006/relationships/image" Target="../media/image40.png"/><Relationship Id="rId5" Type="http://schemas.openxmlformats.org/officeDocument/2006/relationships/image" Target="../media/image31.png"/><Relationship Id="rId10" Type="http://schemas.openxmlformats.org/officeDocument/2006/relationships/image" Target="../media/image23.svg"/><Relationship Id="rId4" Type="http://schemas.openxmlformats.org/officeDocument/2006/relationships/image" Target="../media/image36.sv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8" Type="http://schemas.openxmlformats.org/officeDocument/2006/relationships/hyperlink" Target="mailto:pam.mcgarry@naylorlove.co.nz" TargetMode="External"/><Relationship Id="rId3" Type="http://schemas.openxmlformats.org/officeDocument/2006/relationships/image" Target="../media/image8.svg"/><Relationship Id="rId7" Type="http://schemas.openxmlformats.org/officeDocument/2006/relationships/hyperlink" Target="mailto:Bill.Caradus@fultonhogan.com" TargetMode="External"/><Relationship Id="rId2" Type="http://schemas.openxmlformats.org/officeDocument/2006/relationships/image" Target="../media/image7.png"/><Relationship Id="rId1" Type="http://schemas.openxmlformats.org/officeDocument/2006/relationships/slideLayout" Target="../slideLayouts/slideLayout33.xml"/><Relationship Id="rId6" Type="http://schemas.openxmlformats.org/officeDocument/2006/relationships/hyperlink" Target="mailto:janette.love@fultonhogan.com" TargetMode="External"/><Relationship Id="rId11" Type="http://schemas.openxmlformats.org/officeDocument/2006/relationships/hyperlink" Target="mailto:Donna.Wilson@mcdgroup.com" TargetMode="External"/><Relationship Id="rId5" Type="http://schemas.openxmlformats.org/officeDocument/2006/relationships/hyperlink" Target="mailto:frank@moa.net.nz" TargetMode="External"/><Relationship Id="rId10" Type="http://schemas.openxmlformats.org/officeDocument/2006/relationships/hyperlink" Target="mailto:Matt.Williams@carters.co.nz" TargetMode="External"/><Relationship Id="rId4" Type="http://schemas.openxmlformats.org/officeDocument/2006/relationships/hyperlink" Target="mailto:John.fitzgerald@worksafe.govt.nz" TargetMode="External"/><Relationship Id="rId9" Type="http://schemas.openxmlformats.org/officeDocument/2006/relationships/hyperlink" Target="mailto:aimee.dolphin@nx2.co.nz"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alpha val="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A637F10-461E-9834-E192-1ACF93F74BAE}"/>
              </a:ext>
            </a:extLst>
          </p:cNvPr>
          <p:cNvSpPr>
            <a:spLocks noGrp="1"/>
          </p:cNvSpPr>
          <p:nvPr>
            <p:ph type="body" sz="quarter" idx="13"/>
          </p:nvPr>
        </p:nvSpPr>
        <p:spPr>
          <a:xfrm>
            <a:off x="719667" y="756845"/>
            <a:ext cx="9574260" cy="3301539"/>
          </a:xfrm>
        </p:spPr>
        <p:txBody>
          <a:bodyPr>
            <a:noAutofit/>
          </a:bodyPr>
          <a:lstStyle/>
          <a:p>
            <a:pPr>
              <a:lnSpc>
                <a:spcPct val="100000"/>
              </a:lnSpc>
            </a:pPr>
            <a:r>
              <a:rPr lang="en-NZ" sz="5400" dirty="0">
                <a:latin typeface="Franklin Gothic Heavy" panose="020B0903020102020204" pitchFamily="34" charset="0"/>
                <a:ea typeface="+mj-lt"/>
                <a:cs typeface="+mj-lt"/>
              </a:rPr>
              <a:t>Impairment versus workplace drug testing</a:t>
            </a:r>
            <a:endParaRPr lang="en-US" sz="5400" dirty="0">
              <a:latin typeface="Franklin Gothic Heavy" panose="020B0903020102020204" pitchFamily="34" charset="0"/>
            </a:endParaRPr>
          </a:p>
        </p:txBody>
      </p:sp>
      <p:sp>
        <p:nvSpPr>
          <p:cNvPr id="5" name="Text Placeholder 4">
            <a:extLst>
              <a:ext uri="{FF2B5EF4-FFF2-40B4-BE49-F238E27FC236}">
                <a16:creationId xmlns:a16="http://schemas.microsoft.com/office/drawing/2014/main" id="{EEF67078-8155-84F2-5A45-FF214CA559DD}"/>
              </a:ext>
            </a:extLst>
          </p:cNvPr>
          <p:cNvSpPr>
            <a:spLocks noGrp="1"/>
          </p:cNvSpPr>
          <p:nvPr>
            <p:ph type="body" sz="quarter" idx="14"/>
          </p:nvPr>
        </p:nvSpPr>
        <p:spPr>
          <a:xfrm>
            <a:off x="810382" y="4318782"/>
            <a:ext cx="7811661" cy="2003346"/>
          </a:xfrm>
        </p:spPr>
        <p:txBody>
          <a:bodyPr vert="horz" lIns="0" tIns="0" rIns="0" bIns="0" rtlCol="0" anchor="t">
            <a:normAutofit/>
          </a:bodyPr>
          <a:lstStyle/>
          <a:p>
            <a:pPr>
              <a:lnSpc>
                <a:spcPct val="90000"/>
              </a:lnSpc>
              <a:spcBef>
                <a:spcPts val="1000"/>
              </a:spcBef>
            </a:pPr>
            <a:endParaRPr lang="en-NZ" sz="4400" dirty="0">
              <a:ea typeface="+mj-lt"/>
              <a:cs typeface="+mj-lt"/>
            </a:endParaRPr>
          </a:p>
        </p:txBody>
      </p:sp>
      <p:sp>
        <p:nvSpPr>
          <p:cNvPr id="8" name="Text Placeholder 7">
            <a:extLst>
              <a:ext uri="{FF2B5EF4-FFF2-40B4-BE49-F238E27FC236}">
                <a16:creationId xmlns:a16="http://schemas.microsoft.com/office/drawing/2014/main" id="{28073141-DDFC-B958-BFCE-58AFD13BA563}"/>
              </a:ext>
            </a:extLst>
          </p:cNvPr>
          <p:cNvSpPr>
            <a:spLocks noGrp="1"/>
          </p:cNvSpPr>
          <p:nvPr>
            <p:ph type="body" sz="quarter" idx="11"/>
          </p:nvPr>
        </p:nvSpPr>
        <p:spPr>
          <a:xfrm>
            <a:off x="9240405" y="4679509"/>
            <a:ext cx="2180659" cy="601408"/>
          </a:xfrm>
        </p:spPr>
        <p:txBody>
          <a:bodyPr>
            <a:noAutofit/>
          </a:bodyPr>
          <a:lstStyle/>
          <a:p>
            <a:r>
              <a:rPr lang="en-NZ" sz="1800" dirty="0">
                <a:latin typeface="Franklin Gothic Demi" panose="020B0703020102020204" pitchFamily="34" charset="0"/>
              </a:rPr>
              <a:t>Sarah Helm</a:t>
            </a:r>
            <a:br>
              <a:rPr lang="en-NZ" sz="1800" dirty="0">
                <a:latin typeface="Franklin Gothic Demi" panose="020B0703020102020204" pitchFamily="34" charset="0"/>
              </a:rPr>
            </a:br>
            <a:r>
              <a:rPr lang="en-NZ" sz="1800" dirty="0">
                <a:latin typeface="Franklin Gothic Demi" panose="020B0703020102020204" pitchFamily="34" charset="0"/>
              </a:rPr>
              <a:t>Gabrielle Colley</a:t>
            </a:r>
          </a:p>
        </p:txBody>
      </p:sp>
    </p:spTree>
    <p:extLst>
      <p:ext uri="{BB962C8B-B14F-4D97-AF65-F5344CB8AC3E}">
        <p14:creationId xmlns:p14="http://schemas.microsoft.com/office/powerpoint/2010/main" val="40601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descr="Picture Placeholder">
            <a:extLst>
              <a:ext uri="{FF2B5EF4-FFF2-40B4-BE49-F238E27FC236}">
                <a16:creationId xmlns:a16="http://schemas.microsoft.com/office/drawing/2014/main" id="{BB6BAB5E-56A9-4E78-8778-39484DAF3BCE}"/>
              </a:ext>
            </a:extLst>
          </p:cNvPr>
          <p:cNvGrpSpPr/>
          <p:nvPr/>
        </p:nvGrpSpPr>
        <p:grpSpPr>
          <a:xfrm>
            <a:off x="323999" y="323998"/>
            <a:ext cx="4320000" cy="6120000"/>
            <a:chOff x="180000" y="180000"/>
            <a:chExt cx="4330700" cy="6292683"/>
          </a:xfrm>
        </p:grpSpPr>
        <p:sp>
          <p:nvSpPr>
            <p:cNvPr id="20" name="Rectangle 6">
              <a:extLst>
                <a:ext uri="{FF2B5EF4-FFF2-40B4-BE49-F238E27FC236}">
                  <a16:creationId xmlns:a16="http://schemas.microsoft.com/office/drawing/2014/main" id="{68477B4D-D607-4B29-84FD-3A057814D551}"/>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Rectangle 6">
              <a:extLst>
                <a:ext uri="{FF2B5EF4-FFF2-40B4-BE49-F238E27FC236}">
                  <a16:creationId xmlns:a16="http://schemas.microsoft.com/office/drawing/2014/main" id="{1F9BFE96-C2A2-4D45-A2B9-0D865A368628}"/>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3" name="Title 2">
            <a:extLst>
              <a:ext uri="{FF2B5EF4-FFF2-40B4-BE49-F238E27FC236}">
                <a16:creationId xmlns:a16="http://schemas.microsoft.com/office/drawing/2014/main" id="{A9D2A798-EAD7-4A9E-8E13-92C8A6523B45}"/>
              </a:ext>
            </a:extLst>
          </p:cNvPr>
          <p:cNvSpPr>
            <a:spLocks noGrp="1"/>
          </p:cNvSpPr>
          <p:nvPr>
            <p:ph type="title"/>
          </p:nvPr>
        </p:nvSpPr>
        <p:spPr>
          <a:xfrm>
            <a:off x="323999" y="188309"/>
            <a:ext cx="6660100" cy="432000"/>
          </a:xfrm>
        </p:spPr>
        <p:txBody>
          <a:bodyPr/>
          <a:lstStyle/>
          <a:p>
            <a:r>
              <a:rPr lang="en-ZA" sz="3600" dirty="0"/>
              <a:t>Current State</a:t>
            </a:r>
          </a:p>
        </p:txBody>
      </p:sp>
      <p:sp>
        <p:nvSpPr>
          <p:cNvPr id="12" name="Text Placeholder 11">
            <a:extLst>
              <a:ext uri="{FF2B5EF4-FFF2-40B4-BE49-F238E27FC236}">
                <a16:creationId xmlns:a16="http://schemas.microsoft.com/office/drawing/2014/main" id="{A067C501-D3C5-44F0-981A-33DA8BDEE478}"/>
              </a:ext>
            </a:extLst>
          </p:cNvPr>
          <p:cNvSpPr>
            <a:spLocks noGrp="1"/>
          </p:cNvSpPr>
          <p:nvPr>
            <p:ph type="body" sz="quarter" idx="32"/>
          </p:nvPr>
        </p:nvSpPr>
        <p:spPr>
          <a:xfrm>
            <a:off x="323999" y="718038"/>
            <a:ext cx="5952551" cy="919288"/>
          </a:xfrm>
        </p:spPr>
        <p:txBody>
          <a:bodyPr/>
          <a:lstStyle/>
          <a:p>
            <a:r>
              <a:rPr lang="en-ZA" dirty="0"/>
              <a:t>It’s important to consider New Zealand’s current context and how widespread workplace drug and alcohol impairment is or is not: </a:t>
            </a:r>
            <a:endParaRPr lang="en-ZA" noProof="1"/>
          </a:p>
        </p:txBody>
      </p:sp>
      <p:pic>
        <p:nvPicPr>
          <p:cNvPr id="47" name="Picture Placeholder 21" descr="Question mark">
            <a:extLst>
              <a:ext uri="{FF2B5EF4-FFF2-40B4-BE49-F238E27FC236}">
                <a16:creationId xmlns:a16="http://schemas.microsoft.com/office/drawing/2014/main" id="{A26D9F01-4A78-1741-BD4B-121666D9E5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90527" y="2123594"/>
            <a:ext cx="517329" cy="517329"/>
          </a:xfrm>
          <a:prstGeom prst="rect">
            <a:avLst/>
          </a:prstGeom>
          <a:noFill/>
          <a:ln w="95250" cap="sq" cmpd="sng" algn="ctr">
            <a:noFill/>
            <a:prstDash val="solid"/>
            <a:miter lim="800000"/>
          </a:ln>
          <a:effectLst/>
        </p:spPr>
      </p:pic>
      <p:sp>
        <p:nvSpPr>
          <p:cNvPr id="6" name="Text Placeholder 5">
            <a:extLst>
              <a:ext uri="{FF2B5EF4-FFF2-40B4-BE49-F238E27FC236}">
                <a16:creationId xmlns:a16="http://schemas.microsoft.com/office/drawing/2014/main" id="{1EC6C5CD-54F6-47E9-8E7A-FA7BB7264AAE}"/>
              </a:ext>
            </a:extLst>
          </p:cNvPr>
          <p:cNvSpPr>
            <a:spLocks noGrp="1"/>
          </p:cNvSpPr>
          <p:nvPr>
            <p:ph type="body" sz="quarter" idx="35"/>
          </p:nvPr>
        </p:nvSpPr>
        <p:spPr>
          <a:xfrm>
            <a:off x="6410786" y="1207666"/>
            <a:ext cx="2042160" cy="431710"/>
          </a:xfrm>
        </p:spPr>
        <p:txBody>
          <a:bodyPr vert="horz" lIns="0" tIns="0" rIns="0" bIns="0" rtlCol="0">
            <a:noAutofit/>
          </a:bodyPr>
          <a:lstStyle/>
          <a:p>
            <a:pPr algn="ctr"/>
            <a:r>
              <a:rPr lang="en-ZA" b="1" dirty="0"/>
              <a:t>The scale of the ‘issue’ is unknown</a:t>
            </a:r>
          </a:p>
        </p:txBody>
      </p:sp>
      <p:sp>
        <p:nvSpPr>
          <p:cNvPr id="7" name="Text Placeholder 6">
            <a:extLst>
              <a:ext uri="{FF2B5EF4-FFF2-40B4-BE49-F238E27FC236}">
                <a16:creationId xmlns:a16="http://schemas.microsoft.com/office/drawing/2014/main" id="{110A51F8-6834-466B-82CC-026F0298D4CF}"/>
              </a:ext>
            </a:extLst>
          </p:cNvPr>
          <p:cNvSpPr>
            <a:spLocks noGrp="1"/>
          </p:cNvSpPr>
          <p:nvPr>
            <p:ph type="body" sz="quarter" idx="36"/>
          </p:nvPr>
        </p:nvSpPr>
        <p:spPr>
          <a:xfrm>
            <a:off x="6531740" y="1819246"/>
            <a:ext cx="1836253" cy="1126026"/>
          </a:xfrm>
        </p:spPr>
        <p:txBody>
          <a:bodyPr vert="horz" lIns="0" tIns="0" rIns="0" bIns="0" rtlCol="0">
            <a:noAutofit/>
          </a:bodyPr>
          <a:lstStyle/>
          <a:p>
            <a:pPr algn="ctr"/>
            <a:r>
              <a:rPr lang="en-ZA" dirty="0"/>
              <a:t>There is no data available on how many trades/construction employees get dismissed because of drug &amp; alcohol impairment or how many accidents occur because of it   </a:t>
            </a:r>
            <a:r>
              <a:rPr lang="en-ZA" noProof="1"/>
              <a:t> </a:t>
            </a:r>
          </a:p>
        </p:txBody>
      </p:sp>
      <p:sp>
        <p:nvSpPr>
          <p:cNvPr id="14" name="Text Placeholder 13">
            <a:extLst>
              <a:ext uri="{FF2B5EF4-FFF2-40B4-BE49-F238E27FC236}">
                <a16:creationId xmlns:a16="http://schemas.microsoft.com/office/drawing/2014/main" id="{EF2EF3F1-E8C0-4986-AEF2-7A4C6C331C23}"/>
              </a:ext>
            </a:extLst>
          </p:cNvPr>
          <p:cNvSpPr>
            <a:spLocks noGrp="1"/>
          </p:cNvSpPr>
          <p:nvPr>
            <p:ph type="body" sz="quarter" idx="46"/>
          </p:nvPr>
        </p:nvSpPr>
        <p:spPr>
          <a:xfrm>
            <a:off x="6609271" y="4049634"/>
            <a:ext cx="1645189" cy="2379577"/>
          </a:xfrm>
        </p:spPr>
        <p:txBody>
          <a:bodyPr vert="horz" lIns="0" tIns="0" rIns="0" bIns="0" rtlCol="0">
            <a:noAutofit/>
          </a:bodyPr>
          <a:lstStyle/>
          <a:p>
            <a:pPr algn="ctr"/>
            <a:r>
              <a:rPr lang="en-NZ" dirty="0"/>
              <a:t>ACC do not i</a:t>
            </a:r>
            <a:r>
              <a:rPr lang="en-NZ" sz="1400" b="0" i="0" dirty="0">
                <a:solidFill>
                  <a:srgbClr val="222222"/>
                </a:solidFill>
                <a:effectLst/>
              </a:rPr>
              <a:t>nquire for workplace injuries and how an accident happened, just that it did happen.</a:t>
            </a:r>
          </a:p>
          <a:p>
            <a:pPr algn="ctr"/>
            <a:r>
              <a:rPr lang="en-NZ" sz="1400" b="0" i="0" dirty="0">
                <a:solidFill>
                  <a:srgbClr val="222222"/>
                </a:solidFill>
                <a:effectLst/>
              </a:rPr>
              <a:t>They did a search of free text for various drug and alcohol words such as drunk, intoxicated, and some specific drug names</a:t>
            </a:r>
          </a:p>
          <a:p>
            <a:endParaRPr lang="en-ZA" noProof="1"/>
          </a:p>
        </p:txBody>
      </p:sp>
      <p:sp>
        <p:nvSpPr>
          <p:cNvPr id="8" name="Text Placeholder 7">
            <a:extLst>
              <a:ext uri="{FF2B5EF4-FFF2-40B4-BE49-F238E27FC236}">
                <a16:creationId xmlns:a16="http://schemas.microsoft.com/office/drawing/2014/main" id="{3F1438D8-4715-4E36-AB12-9B63E931B12B}"/>
              </a:ext>
            </a:extLst>
          </p:cNvPr>
          <p:cNvSpPr>
            <a:spLocks noGrp="1"/>
          </p:cNvSpPr>
          <p:nvPr>
            <p:ph type="body" sz="quarter" idx="37"/>
          </p:nvPr>
        </p:nvSpPr>
        <p:spPr>
          <a:xfrm>
            <a:off x="10061574" y="1272994"/>
            <a:ext cx="1519152" cy="304458"/>
          </a:xfrm>
        </p:spPr>
        <p:txBody>
          <a:bodyPr/>
          <a:lstStyle/>
          <a:p>
            <a:pPr algn="ctr"/>
            <a:r>
              <a:rPr lang="en-ZA" b="1" dirty="0"/>
              <a:t>Trades Union Lawyer: </a:t>
            </a:r>
          </a:p>
        </p:txBody>
      </p:sp>
      <p:sp>
        <p:nvSpPr>
          <p:cNvPr id="9" name="Text Placeholder 8">
            <a:extLst>
              <a:ext uri="{FF2B5EF4-FFF2-40B4-BE49-F238E27FC236}">
                <a16:creationId xmlns:a16="http://schemas.microsoft.com/office/drawing/2014/main" id="{C78451CB-94B6-41DA-90B3-95CAD1B0E7B0}"/>
              </a:ext>
            </a:extLst>
          </p:cNvPr>
          <p:cNvSpPr>
            <a:spLocks noGrp="1"/>
          </p:cNvSpPr>
          <p:nvPr>
            <p:ph type="body" sz="quarter" idx="38"/>
          </p:nvPr>
        </p:nvSpPr>
        <p:spPr>
          <a:xfrm>
            <a:off x="9982482" y="1771980"/>
            <a:ext cx="1695580" cy="1573742"/>
          </a:xfrm>
        </p:spPr>
        <p:txBody>
          <a:bodyPr/>
          <a:lstStyle/>
          <a:p>
            <a:pPr algn="ctr"/>
            <a:r>
              <a:rPr lang="en-NZ" i="1" noProof="1"/>
              <a:t>“The drug cases I’ve been involved in, which is quite a lot. </a:t>
            </a:r>
          </a:p>
          <a:p>
            <a:pPr algn="ctr"/>
            <a:r>
              <a:rPr lang="en-NZ" i="1" noProof="1"/>
              <a:t>Not all of them, but more than 95% which is a  vast majority of them, are for cannabis”</a:t>
            </a:r>
            <a:endParaRPr lang="en-ZA" i="1" noProof="1"/>
          </a:p>
        </p:txBody>
      </p:sp>
      <p:sp>
        <p:nvSpPr>
          <p:cNvPr id="15" name="Text Placeholder 14">
            <a:extLst>
              <a:ext uri="{FF2B5EF4-FFF2-40B4-BE49-F238E27FC236}">
                <a16:creationId xmlns:a16="http://schemas.microsoft.com/office/drawing/2014/main" id="{FC1DF979-98E1-4AC5-AD23-ED75468F559A}"/>
              </a:ext>
            </a:extLst>
          </p:cNvPr>
          <p:cNvSpPr>
            <a:spLocks noGrp="1"/>
          </p:cNvSpPr>
          <p:nvPr>
            <p:ph type="body" sz="quarter" idx="47"/>
          </p:nvPr>
        </p:nvSpPr>
        <p:spPr>
          <a:xfrm>
            <a:off x="10039731" y="3745270"/>
            <a:ext cx="1695578" cy="304458"/>
          </a:xfrm>
        </p:spPr>
        <p:txBody>
          <a:bodyPr vert="horz" lIns="0" tIns="0" rIns="0" bIns="0" rtlCol="0">
            <a:noAutofit/>
          </a:bodyPr>
          <a:lstStyle/>
          <a:p>
            <a:pPr algn="ctr"/>
            <a:r>
              <a:rPr lang="en-ZA" b="1" dirty="0"/>
              <a:t>Drug use Data</a:t>
            </a:r>
          </a:p>
        </p:txBody>
      </p:sp>
      <p:sp>
        <p:nvSpPr>
          <p:cNvPr id="16" name="Text Placeholder 15">
            <a:extLst>
              <a:ext uri="{FF2B5EF4-FFF2-40B4-BE49-F238E27FC236}">
                <a16:creationId xmlns:a16="http://schemas.microsoft.com/office/drawing/2014/main" id="{3BA9121E-0479-4A4D-8BA9-E4CE6BAB52D6}"/>
              </a:ext>
            </a:extLst>
          </p:cNvPr>
          <p:cNvSpPr>
            <a:spLocks noGrp="1"/>
          </p:cNvSpPr>
          <p:nvPr>
            <p:ph type="body" sz="quarter" idx="48"/>
          </p:nvPr>
        </p:nvSpPr>
        <p:spPr>
          <a:xfrm>
            <a:off x="10075733" y="4348308"/>
            <a:ext cx="1519153" cy="635171"/>
          </a:xfrm>
        </p:spPr>
        <p:txBody>
          <a:bodyPr/>
          <a:lstStyle/>
          <a:p>
            <a:pPr algn="ctr"/>
            <a:r>
              <a:rPr lang="en-ZA" noProof="1"/>
              <a:t>12% of 15+ Kiwis used cannabis in the past year. </a:t>
            </a:r>
          </a:p>
        </p:txBody>
      </p:sp>
      <p:sp>
        <p:nvSpPr>
          <p:cNvPr id="4" name="Footer Placeholder 3">
            <a:extLst>
              <a:ext uri="{FF2B5EF4-FFF2-40B4-BE49-F238E27FC236}">
                <a16:creationId xmlns:a16="http://schemas.microsoft.com/office/drawing/2014/main" id="{9DEFFB02-E0E1-473C-8DFD-6147A44007A5}"/>
              </a:ext>
            </a:extLst>
          </p:cNvPr>
          <p:cNvSpPr>
            <a:spLocks noGrp="1"/>
          </p:cNvSpPr>
          <p:nvPr>
            <p:ph type="ftr" sz="quarter" idx="10"/>
          </p:nvPr>
        </p:nvSpPr>
        <p:spPr/>
        <p:txBody>
          <a:bodyPr/>
          <a:lstStyle/>
          <a:p>
            <a:r>
              <a:rPr lang="en-ZA" dirty="0"/>
              <a:t>*Ministry of Health: Health Survey</a:t>
            </a:r>
          </a:p>
        </p:txBody>
      </p:sp>
      <p:sp>
        <p:nvSpPr>
          <p:cNvPr id="5" name="Slide Number Placeholder 4">
            <a:extLst>
              <a:ext uri="{FF2B5EF4-FFF2-40B4-BE49-F238E27FC236}">
                <a16:creationId xmlns:a16="http://schemas.microsoft.com/office/drawing/2014/main" id="{12CB0BC8-0F62-4186-A6C6-0B88B01D736F}"/>
              </a:ext>
            </a:extLst>
          </p:cNvPr>
          <p:cNvSpPr>
            <a:spLocks noGrp="1"/>
          </p:cNvSpPr>
          <p:nvPr>
            <p:ph type="sldNum" sz="quarter" idx="11"/>
          </p:nvPr>
        </p:nvSpPr>
        <p:spPr/>
        <p:txBody>
          <a:bodyPr/>
          <a:lstStyle/>
          <a:p>
            <a:fld id="{19B51A1E-902D-48AF-9020-955120F399B6}" type="slidenum">
              <a:rPr lang="en-ZA" smtClean="0"/>
              <a:pPr/>
              <a:t>10</a:t>
            </a:fld>
            <a:endParaRPr lang="en-ZA" dirty="0"/>
          </a:p>
        </p:txBody>
      </p:sp>
      <p:sp>
        <p:nvSpPr>
          <p:cNvPr id="24" name="Text Placeholder 5">
            <a:extLst>
              <a:ext uri="{FF2B5EF4-FFF2-40B4-BE49-F238E27FC236}">
                <a16:creationId xmlns:a16="http://schemas.microsoft.com/office/drawing/2014/main" id="{DFF5FAA2-D4E3-47E9-8E2F-942ED9AC3F45}"/>
              </a:ext>
            </a:extLst>
          </p:cNvPr>
          <p:cNvSpPr txBox="1">
            <a:spLocks/>
          </p:cNvSpPr>
          <p:nvPr/>
        </p:nvSpPr>
        <p:spPr>
          <a:xfrm>
            <a:off x="6626148" y="3622470"/>
            <a:ext cx="1645189" cy="39629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800"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ZA" b="1" dirty="0"/>
              <a:t>ACC Data </a:t>
            </a:r>
          </a:p>
        </p:txBody>
      </p:sp>
      <p:pic>
        <p:nvPicPr>
          <p:cNvPr id="25" name="Picture Placeholder 2" descr="Bug under magnifying glass">
            <a:extLst>
              <a:ext uri="{FF2B5EF4-FFF2-40B4-BE49-F238E27FC236}">
                <a16:creationId xmlns:a16="http://schemas.microsoft.com/office/drawing/2014/main" id="{31432C5B-3998-4104-A850-C0B4BAC082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1860" y="1423521"/>
            <a:ext cx="4415894" cy="4415894"/>
          </a:xfrm>
          <a:prstGeom prst="rect">
            <a:avLst/>
          </a:prstGeom>
          <a:noFill/>
          <a:ln w="95250" cap="sq" cmpd="sng" algn="ctr">
            <a:noFill/>
            <a:prstDash val="solid"/>
            <a:miter lim="800000"/>
          </a:ln>
          <a:effectLst/>
        </p:spPr>
      </p:pic>
      <p:pic>
        <p:nvPicPr>
          <p:cNvPr id="26" name="Graphic 25" descr="Checklist">
            <a:extLst>
              <a:ext uri="{FF2B5EF4-FFF2-40B4-BE49-F238E27FC236}">
                <a16:creationId xmlns:a16="http://schemas.microsoft.com/office/drawing/2014/main" id="{60494C55-6A2B-4237-BE2A-BFCC682568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37893" y="4004806"/>
            <a:ext cx="687003" cy="687003"/>
          </a:xfrm>
          <a:prstGeom prst="rect">
            <a:avLst/>
          </a:prstGeom>
        </p:spPr>
      </p:pic>
      <p:pic>
        <p:nvPicPr>
          <p:cNvPr id="27" name="Picture Placeholder 15" descr="Head with gears">
            <a:extLst>
              <a:ext uri="{FF2B5EF4-FFF2-40B4-BE49-F238E27FC236}">
                <a16:creationId xmlns:a16="http://schemas.microsoft.com/office/drawing/2014/main" id="{B86656A6-30AC-4618-876F-FEB22F94A2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154894" y="24717"/>
            <a:ext cx="509074" cy="509074"/>
          </a:xfrm>
          <a:prstGeom prst="rect">
            <a:avLst/>
          </a:prstGeom>
          <a:noFill/>
          <a:ln w="95250" cap="sq">
            <a:noFill/>
          </a:ln>
        </p:spPr>
      </p:pic>
      <p:sp>
        <p:nvSpPr>
          <p:cNvPr id="28" name="Text Placeholder 4">
            <a:extLst>
              <a:ext uri="{FF2B5EF4-FFF2-40B4-BE49-F238E27FC236}">
                <a16:creationId xmlns:a16="http://schemas.microsoft.com/office/drawing/2014/main" id="{6743F5E6-6420-4C21-A0A4-2A3C225A8211}"/>
              </a:ext>
            </a:extLst>
          </p:cNvPr>
          <p:cNvSpPr txBox="1">
            <a:spLocks/>
          </p:cNvSpPr>
          <p:nvPr/>
        </p:nvSpPr>
        <p:spPr>
          <a:xfrm>
            <a:off x="11597231" y="169989"/>
            <a:ext cx="698923" cy="21852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200" dirty="0">
                <a:solidFill>
                  <a:schemeClr val="bg2">
                    <a:lumMod val="50000"/>
                  </a:schemeClr>
                </a:solidFill>
              </a:rPr>
              <a:t>Analyse </a:t>
            </a:r>
          </a:p>
        </p:txBody>
      </p:sp>
    </p:spTree>
    <p:extLst>
      <p:ext uri="{BB962C8B-B14F-4D97-AF65-F5344CB8AC3E}">
        <p14:creationId xmlns:p14="http://schemas.microsoft.com/office/powerpoint/2010/main" val="2391441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821A-C065-4C9A-A138-F7EC9FCB22BC}"/>
              </a:ext>
            </a:extLst>
          </p:cNvPr>
          <p:cNvSpPr>
            <a:spLocks noGrp="1"/>
          </p:cNvSpPr>
          <p:nvPr>
            <p:ph type="title"/>
          </p:nvPr>
        </p:nvSpPr>
        <p:spPr/>
        <p:txBody>
          <a:bodyPr/>
          <a:lstStyle/>
          <a:p>
            <a:r>
              <a:rPr lang="en-ZA" dirty="0"/>
              <a:t>Questionnaire  Theme 1:  Absence of good frameworks  </a:t>
            </a:r>
          </a:p>
        </p:txBody>
      </p:sp>
      <p:sp>
        <p:nvSpPr>
          <p:cNvPr id="3" name="Text Placeholder 2">
            <a:extLst>
              <a:ext uri="{FF2B5EF4-FFF2-40B4-BE49-F238E27FC236}">
                <a16:creationId xmlns:a16="http://schemas.microsoft.com/office/drawing/2014/main" id="{DCCB03EA-B8C0-4F25-9BA2-268BFF7345B9}"/>
              </a:ext>
            </a:extLst>
          </p:cNvPr>
          <p:cNvSpPr>
            <a:spLocks noGrp="1"/>
          </p:cNvSpPr>
          <p:nvPr>
            <p:ph type="body" idx="1"/>
          </p:nvPr>
        </p:nvSpPr>
        <p:spPr>
          <a:xfrm>
            <a:off x="432000" y="1046456"/>
            <a:ext cx="5222350" cy="1007967"/>
          </a:xfrm>
        </p:spPr>
        <p:txBody>
          <a:bodyPr/>
          <a:lstStyle/>
          <a:p>
            <a:pPr algn="ctr"/>
            <a:r>
              <a:rPr lang="en-NZ" dirty="0"/>
              <a:t>All forms of impairment are grouped together and not managed succinctly </a:t>
            </a:r>
            <a:endParaRPr lang="en-ZA" dirty="0"/>
          </a:p>
        </p:txBody>
      </p:sp>
      <p:sp>
        <p:nvSpPr>
          <p:cNvPr id="4" name="Content Placeholder 3">
            <a:extLst>
              <a:ext uri="{FF2B5EF4-FFF2-40B4-BE49-F238E27FC236}">
                <a16:creationId xmlns:a16="http://schemas.microsoft.com/office/drawing/2014/main" id="{23E57B19-FD04-41F8-BAD3-71E46BBEA649}"/>
              </a:ext>
            </a:extLst>
          </p:cNvPr>
          <p:cNvSpPr>
            <a:spLocks noGrp="1"/>
          </p:cNvSpPr>
          <p:nvPr>
            <p:ph sz="half" idx="2"/>
          </p:nvPr>
        </p:nvSpPr>
        <p:spPr>
          <a:xfrm>
            <a:off x="408525" y="2236879"/>
            <a:ext cx="5472000" cy="1924513"/>
          </a:xfrm>
        </p:spPr>
        <p:txBody>
          <a:bodyPr/>
          <a:lstStyle/>
          <a:p>
            <a:r>
              <a:rPr lang="en-ZA" noProof="1"/>
              <a:t>It was indentifed and acknowledged that impairment is an umbrealla term used to group the varying types of impairment.</a:t>
            </a:r>
          </a:p>
          <a:p>
            <a:pPr marL="0" indent="0">
              <a:buNone/>
            </a:pPr>
            <a:endParaRPr lang="en-ZA" noProof="1"/>
          </a:p>
          <a:p>
            <a:r>
              <a:rPr lang="en-NZ" noProof="1"/>
              <a:t>Due to the lack of categorization within  impairment it makes managing the varying types of impairment difficult </a:t>
            </a:r>
          </a:p>
        </p:txBody>
      </p:sp>
      <p:sp>
        <p:nvSpPr>
          <p:cNvPr id="6" name="Slide Number Placeholder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600" b="1" i="0" u="none" strike="noStrike" kern="1200" cap="none" spc="0" normalizeH="0" baseline="0" noProof="0" smtClean="0">
                <a:ln>
                  <a:noFill/>
                </a:ln>
                <a:solidFill>
                  <a:prstClr val="black">
                    <a:lumMod val="75000"/>
                    <a:lumOff val="25000"/>
                  </a:prstClr>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ZA" sz="1600" b="1" i="0" u="none" strike="noStrike" kern="1200" cap="none" spc="0" normalizeH="0" baseline="0" noProof="0" dirty="0">
              <a:ln>
                <a:noFill/>
              </a:ln>
              <a:solidFill>
                <a:prstClr val="black">
                  <a:lumMod val="75000"/>
                  <a:lumOff val="25000"/>
                </a:prstClr>
              </a:solidFill>
              <a:effectLst/>
              <a:uLnTx/>
              <a:uFillTx/>
              <a:latin typeface="Cambria" panose="02040503050406030204"/>
              <a:ea typeface="+mn-ea"/>
              <a:cs typeface="+mn-cs"/>
            </a:endParaRPr>
          </a:p>
        </p:txBody>
      </p:sp>
      <p:sp>
        <p:nvSpPr>
          <p:cNvPr id="9" name="Text Placeholder 2">
            <a:extLst>
              <a:ext uri="{FF2B5EF4-FFF2-40B4-BE49-F238E27FC236}">
                <a16:creationId xmlns:a16="http://schemas.microsoft.com/office/drawing/2014/main" id="{53713AAC-7638-4955-98D7-EEA862666243}"/>
              </a:ext>
            </a:extLst>
          </p:cNvPr>
          <p:cNvSpPr txBox="1">
            <a:spLocks/>
          </p:cNvSpPr>
          <p:nvPr/>
        </p:nvSpPr>
        <p:spPr>
          <a:xfrm>
            <a:off x="6537651" y="1022631"/>
            <a:ext cx="5472000" cy="1004022"/>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2400" b="1"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Clr>
                <a:schemeClr val="accent1"/>
              </a:buClr>
              <a:buFont typeface="Wingdings" panose="05000000000000000000" pitchFamily="2" charset="2"/>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Clr>
                <a:schemeClr val="accent1"/>
              </a:buClr>
              <a:buFont typeface="Wingdings" panose="05000000000000000000" pitchFamily="2" charset="2"/>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Clr>
                <a:schemeClr val="accent1"/>
              </a:buClr>
              <a:buFont typeface="Wingdings" panose="05000000000000000000" pitchFamily="2" charset="2"/>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100"/>
              </a:buClr>
              <a:buSzTx/>
              <a:buFont typeface="Calibri" panose="020F0502020204030204" pitchFamily="34" charset="0"/>
              <a:buNone/>
              <a:tabLst/>
              <a:defRPr/>
            </a:pPr>
            <a:r>
              <a:rPr lang="en-NZ" dirty="0">
                <a:solidFill>
                  <a:prstClr val="black">
                    <a:lumMod val="75000"/>
                    <a:lumOff val="25000"/>
                  </a:prstClr>
                </a:solidFill>
                <a:latin typeface="Calibri" panose="020F0502020204030204"/>
              </a:rPr>
              <a:t>What participants said:</a:t>
            </a:r>
            <a:endParaRPr kumimoji="0" lang="en-ZA" sz="2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
                <a:srgbClr val="FF6100"/>
              </a:buClr>
              <a:buSzTx/>
              <a:buFont typeface="Calibri" panose="020F0502020204030204" pitchFamily="34" charset="0"/>
              <a:buNone/>
              <a:tabLst/>
              <a:defRPr/>
            </a:pPr>
            <a:endParaRPr kumimoji="0" lang="en-ZA" sz="2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8" name="Picture Placeholder 15" descr="Head with gears">
            <a:extLst>
              <a:ext uri="{FF2B5EF4-FFF2-40B4-BE49-F238E27FC236}">
                <a16:creationId xmlns:a16="http://schemas.microsoft.com/office/drawing/2014/main" id="{D01A5A13-ECFD-49C9-9A89-7EFE293372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54894" y="24717"/>
            <a:ext cx="509074" cy="509074"/>
          </a:xfrm>
          <a:prstGeom prst="rect">
            <a:avLst/>
          </a:prstGeom>
          <a:noFill/>
          <a:ln w="95250" cap="sq">
            <a:noFill/>
          </a:ln>
        </p:spPr>
      </p:pic>
      <p:sp>
        <p:nvSpPr>
          <p:cNvPr id="10" name="Text Placeholder 4">
            <a:extLst>
              <a:ext uri="{FF2B5EF4-FFF2-40B4-BE49-F238E27FC236}">
                <a16:creationId xmlns:a16="http://schemas.microsoft.com/office/drawing/2014/main" id="{CC1FAC98-7E46-4446-B233-9A49426AE5E4}"/>
              </a:ext>
            </a:extLst>
          </p:cNvPr>
          <p:cNvSpPr txBox="1">
            <a:spLocks/>
          </p:cNvSpPr>
          <p:nvPr/>
        </p:nvSpPr>
        <p:spPr>
          <a:xfrm>
            <a:off x="11597231" y="169989"/>
            <a:ext cx="698923" cy="21852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200" dirty="0">
                <a:solidFill>
                  <a:schemeClr val="bg2">
                    <a:lumMod val="50000"/>
                  </a:schemeClr>
                </a:solidFill>
              </a:rPr>
              <a:t>Analyse </a:t>
            </a:r>
          </a:p>
        </p:txBody>
      </p:sp>
      <p:sp>
        <p:nvSpPr>
          <p:cNvPr id="5" name="Speech Bubble: Rectangle 4">
            <a:extLst>
              <a:ext uri="{FF2B5EF4-FFF2-40B4-BE49-F238E27FC236}">
                <a16:creationId xmlns:a16="http://schemas.microsoft.com/office/drawing/2014/main" id="{25660BC3-0032-4567-BD15-C1E2B10C7217}"/>
              </a:ext>
            </a:extLst>
          </p:cNvPr>
          <p:cNvSpPr/>
          <p:nvPr/>
        </p:nvSpPr>
        <p:spPr>
          <a:xfrm>
            <a:off x="6990002" y="1498113"/>
            <a:ext cx="5019649" cy="1311671"/>
          </a:xfrm>
          <a:prstGeom prst="wedgeRectCallou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NZ" sz="1600" dirty="0">
                <a:effectLst/>
                <a:latin typeface="Calibri" panose="020F0502020204030204" pitchFamily="34" charset="0"/>
                <a:ea typeface="Calibri" panose="020F0502020204030204" pitchFamily="34" charset="0"/>
                <a:cs typeface="Times New Roman" panose="02020603050405020304" pitchFamily="18" charset="0"/>
              </a:rPr>
              <a:t>So the absence of good frameworks that let us understand the different approaches to how we can understand and therefore manage impairment is a problem. </a:t>
            </a:r>
          </a:p>
          <a:p>
            <a:pPr algn="ctr"/>
            <a:endParaRPr lang="en-NZ" dirty="0"/>
          </a:p>
        </p:txBody>
      </p:sp>
      <p:sp>
        <p:nvSpPr>
          <p:cNvPr id="13" name="Speech Bubble: Rectangle 12">
            <a:extLst>
              <a:ext uri="{FF2B5EF4-FFF2-40B4-BE49-F238E27FC236}">
                <a16:creationId xmlns:a16="http://schemas.microsoft.com/office/drawing/2014/main" id="{DB3FA096-9806-4136-83CE-C0B8C032AB1D}"/>
              </a:ext>
            </a:extLst>
          </p:cNvPr>
          <p:cNvSpPr/>
          <p:nvPr/>
        </p:nvSpPr>
        <p:spPr>
          <a:xfrm>
            <a:off x="6389782" y="3105332"/>
            <a:ext cx="5019649" cy="2730038"/>
          </a:xfrm>
          <a:prstGeom prst="wedgeRectCallout">
            <a:avLst/>
          </a:prstGeom>
          <a:ln w="76200"/>
        </p:spPr>
        <p:style>
          <a:lnRef idx="2">
            <a:schemeClr val="accent1"/>
          </a:lnRef>
          <a:fillRef idx="1">
            <a:schemeClr val="lt1"/>
          </a:fillRef>
          <a:effectRef idx="0">
            <a:schemeClr val="accent1"/>
          </a:effectRef>
          <a:fontRef idx="minor">
            <a:schemeClr val="dk1"/>
          </a:fontRef>
        </p:style>
        <p:txBody>
          <a:bodyPr rtlCol="0" anchor="ctr"/>
          <a:lstStyle/>
          <a:p>
            <a:r>
              <a:rPr lang="en-NZ" sz="1600" dirty="0">
                <a:latin typeface="Calibri" panose="020F0502020204030204" pitchFamily="34" charset="0"/>
                <a:ea typeface="Calibri" panose="020F0502020204030204" pitchFamily="34" charset="0"/>
                <a:cs typeface="Times New Roman" panose="02020603050405020304" pitchFamily="18" charset="0"/>
              </a:rPr>
              <a:t>W</a:t>
            </a:r>
            <a:r>
              <a:rPr lang="en-NZ" sz="1600" dirty="0">
                <a:effectLst/>
                <a:latin typeface="Calibri" panose="020F0502020204030204" pitchFamily="34" charset="0"/>
                <a:ea typeface="Calibri" panose="020F0502020204030204" pitchFamily="34" charset="0"/>
                <a:cs typeface="Times New Roman" panose="02020603050405020304" pitchFamily="18" charset="0"/>
              </a:rPr>
              <a:t>e haven’t got a very useful and agreed set of standards in a global sense. There is psychosocial impairment, there is substance induced impairment , there is a bunch of these impairment elements and because we have not really lifted the conversation to, or we are clear around what we mean by impairment, what do we mean by different causes of impairment, how do we understand how to manage those different levels of impairment and types of impairment. </a:t>
            </a:r>
            <a:endParaRPr lang="en-NZ" sz="1600" dirty="0"/>
          </a:p>
          <a:p>
            <a:pPr algn="ctr"/>
            <a:endParaRPr lang="en-NZ" dirty="0"/>
          </a:p>
        </p:txBody>
      </p:sp>
      <p:sp>
        <p:nvSpPr>
          <p:cNvPr id="11" name="Speech Bubble: Rectangle 10">
            <a:extLst>
              <a:ext uri="{FF2B5EF4-FFF2-40B4-BE49-F238E27FC236}">
                <a16:creationId xmlns:a16="http://schemas.microsoft.com/office/drawing/2014/main" id="{BFD67D98-12D4-4279-A8AC-930C2ECB14DC}"/>
              </a:ext>
            </a:extLst>
          </p:cNvPr>
          <p:cNvSpPr/>
          <p:nvPr/>
        </p:nvSpPr>
        <p:spPr>
          <a:xfrm>
            <a:off x="634701" y="4687492"/>
            <a:ext cx="5019649" cy="1311671"/>
          </a:xfrm>
          <a:prstGeom prst="wedgeRectCallou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NZ" sz="1600" dirty="0"/>
              <a:t>There seems to be no real way to managing any of those other hazards, mental fatigued or trauma, or very few that are effective ways to manage those.</a:t>
            </a:r>
          </a:p>
        </p:txBody>
      </p:sp>
    </p:spTree>
    <p:extLst>
      <p:ext uri="{BB962C8B-B14F-4D97-AF65-F5344CB8AC3E}">
        <p14:creationId xmlns:p14="http://schemas.microsoft.com/office/powerpoint/2010/main" val="3765689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821A-C065-4C9A-A138-F7EC9FCB22BC}"/>
              </a:ext>
            </a:extLst>
          </p:cNvPr>
          <p:cNvSpPr>
            <a:spLocks noGrp="1"/>
          </p:cNvSpPr>
          <p:nvPr>
            <p:ph type="title"/>
          </p:nvPr>
        </p:nvSpPr>
        <p:spPr/>
        <p:txBody>
          <a:bodyPr/>
          <a:lstStyle/>
          <a:p>
            <a:r>
              <a:rPr lang="en-ZA" dirty="0"/>
              <a:t>Questionnaire  Theme 1:  Absence of law development </a:t>
            </a:r>
          </a:p>
        </p:txBody>
      </p:sp>
      <p:sp>
        <p:nvSpPr>
          <p:cNvPr id="3" name="Text Placeholder 2">
            <a:extLst>
              <a:ext uri="{FF2B5EF4-FFF2-40B4-BE49-F238E27FC236}">
                <a16:creationId xmlns:a16="http://schemas.microsoft.com/office/drawing/2014/main" id="{DCCB03EA-B8C0-4F25-9BA2-268BFF7345B9}"/>
              </a:ext>
            </a:extLst>
          </p:cNvPr>
          <p:cNvSpPr>
            <a:spLocks noGrp="1"/>
          </p:cNvSpPr>
          <p:nvPr>
            <p:ph type="body" idx="1"/>
          </p:nvPr>
        </p:nvSpPr>
        <p:spPr>
          <a:xfrm>
            <a:off x="432000" y="1046456"/>
            <a:ext cx="5222350" cy="1007967"/>
          </a:xfrm>
        </p:spPr>
        <p:txBody>
          <a:bodyPr/>
          <a:lstStyle/>
          <a:p>
            <a:r>
              <a:rPr lang="en-NZ" dirty="0"/>
              <a:t>Law changes are slow to happen</a:t>
            </a:r>
            <a:endParaRPr lang="en-ZA" dirty="0"/>
          </a:p>
        </p:txBody>
      </p:sp>
      <p:sp>
        <p:nvSpPr>
          <p:cNvPr id="4" name="Content Placeholder 3">
            <a:extLst>
              <a:ext uri="{FF2B5EF4-FFF2-40B4-BE49-F238E27FC236}">
                <a16:creationId xmlns:a16="http://schemas.microsoft.com/office/drawing/2014/main" id="{23E57B19-FD04-41F8-BAD3-71E46BBEA649}"/>
              </a:ext>
            </a:extLst>
          </p:cNvPr>
          <p:cNvSpPr>
            <a:spLocks noGrp="1"/>
          </p:cNvSpPr>
          <p:nvPr>
            <p:ph sz="half" idx="2"/>
          </p:nvPr>
        </p:nvSpPr>
        <p:spPr>
          <a:xfrm>
            <a:off x="182350" y="1562702"/>
            <a:ext cx="5761250" cy="5016044"/>
          </a:xfrm>
        </p:spPr>
        <p:txBody>
          <a:bodyPr/>
          <a:lstStyle/>
          <a:p>
            <a:pPr algn="just"/>
            <a:r>
              <a:rPr lang="en-NZ" noProof="1"/>
              <a:t>Feeding into this theme is the law that sits above the framework</a:t>
            </a:r>
          </a:p>
          <a:p>
            <a:pPr algn="just"/>
            <a:r>
              <a:rPr lang="en-NZ" noProof="1"/>
              <a:t>More cases of drug and alcohol impairment needs to be put in front of judges to advance the law – the issue is that individuals cannot afford to fund these cases </a:t>
            </a:r>
          </a:p>
          <a:p>
            <a:pPr algn="just"/>
            <a:r>
              <a:rPr lang="en-NZ" noProof="1"/>
              <a:t>There have been several cases (2012 Goodman Food Company, 2009 Parker &amp; Silverfern) where judges acknowledge the impingement of employee’s freedom’s drug &amp; alcohol testing has – extract from Goodman Food trial: </a:t>
            </a:r>
          </a:p>
          <a:p>
            <a:pPr algn="ctr"/>
            <a:r>
              <a:rPr lang="en-NZ" b="0" i="1" dirty="0">
                <a:solidFill>
                  <a:srgbClr val="222222"/>
                </a:solidFill>
                <a:effectLst/>
              </a:rPr>
              <a:t>“The employer has a legitimate right (and indeed obligation) to try and eliminate the risk that employees might come to work impaired by drugs or alcohol such that they could pose a risk to health or safety. Beyond that the employer has no right to dictate what drugs or alcohol its employees take in their own time. Indeed, it would be unjust and unreasonable to do so</a:t>
            </a:r>
            <a:r>
              <a:rPr lang="en-NZ" b="0" i="1" noProof="1">
                <a:solidFill>
                  <a:srgbClr val="222222"/>
                </a:solidFill>
                <a:effectLst/>
              </a:rPr>
              <a:t>”</a:t>
            </a:r>
            <a:endParaRPr lang="en-NZ" i="1" noProof="1"/>
          </a:p>
        </p:txBody>
      </p:sp>
      <p:sp>
        <p:nvSpPr>
          <p:cNvPr id="6" name="Slide Number Placeholder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600" b="1" i="0" u="none" strike="noStrike" kern="1200" cap="none" spc="0" normalizeH="0" baseline="0" noProof="0" smtClean="0">
                <a:ln>
                  <a:noFill/>
                </a:ln>
                <a:solidFill>
                  <a:prstClr val="black">
                    <a:lumMod val="75000"/>
                    <a:lumOff val="25000"/>
                  </a:prstClr>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ZA" sz="1600" b="1" i="0" u="none" strike="noStrike" kern="1200" cap="none" spc="0" normalizeH="0" baseline="0" noProof="0" dirty="0">
              <a:ln>
                <a:noFill/>
              </a:ln>
              <a:solidFill>
                <a:prstClr val="black">
                  <a:lumMod val="75000"/>
                  <a:lumOff val="25000"/>
                </a:prstClr>
              </a:solidFill>
              <a:effectLst/>
              <a:uLnTx/>
              <a:uFillTx/>
              <a:latin typeface="Cambria" panose="02040503050406030204"/>
              <a:ea typeface="+mn-ea"/>
              <a:cs typeface="+mn-cs"/>
            </a:endParaRPr>
          </a:p>
        </p:txBody>
      </p:sp>
      <p:sp>
        <p:nvSpPr>
          <p:cNvPr id="9" name="Text Placeholder 2">
            <a:extLst>
              <a:ext uri="{FF2B5EF4-FFF2-40B4-BE49-F238E27FC236}">
                <a16:creationId xmlns:a16="http://schemas.microsoft.com/office/drawing/2014/main" id="{53713AAC-7638-4955-98D7-EEA862666243}"/>
              </a:ext>
            </a:extLst>
          </p:cNvPr>
          <p:cNvSpPr txBox="1">
            <a:spLocks/>
          </p:cNvSpPr>
          <p:nvPr/>
        </p:nvSpPr>
        <p:spPr>
          <a:xfrm>
            <a:off x="6537651" y="1022631"/>
            <a:ext cx="5472000" cy="1004022"/>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2400" b="1"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Clr>
                <a:schemeClr val="accent1"/>
              </a:buClr>
              <a:buFont typeface="Wingdings" panose="05000000000000000000" pitchFamily="2" charset="2"/>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Clr>
                <a:schemeClr val="accent1"/>
              </a:buClr>
              <a:buFont typeface="Wingdings" panose="05000000000000000000" pitchFamily="2" charset="2"/>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Clr>
                <a:schemeClr val="accent1"/>
              </a:buClr>
              <a:buFont typeface="Wingdings" panose="05000000000000000000" pitchFamily="2" charset="2"/>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6100"/>
              </a:buClr>
              <a:buSzTx/>
              <a:buFont typeface="Calibri" panose="020F0502020204030204" pitchFamily="34" charset="0"/>
              <a:buNone/>
              <a:tabLst/>
              <a:defRPr/>
            </a:pPr>
            <a:r>
              <a:rPr lang="en-NZ" dirty="0">
                <a:solidFill>
                  <a:prstClr val="black">
                    <a:lumMod val="75000"/>
                    <a:lumOff val="25000"/>
                  </a:prstClr>
                </a:solidFill>
                <a:latin typeface="Calibri" panose="020F0502020204030204"/>
              </a:rPr>
              <a:t>What participants said:</a:t>
            </a:r>
            <a:endParaRPr kumimoji="0" lang="en-ZA" sz="2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
                <a:srgbClr val="FF6100"/>
              </a:buClr>
              <a:buSzTx/>
              <a:buFont typeface="Calibri" panose="020F0502020204030204" pitchFamily="34" charset="0"/>
              <a:buNone/>
              <a:tabLst/>
              <a:defRPr/>
            </a:pPr>
            <a:endParaRPr kumimoji="0" lang="en-ZA" sz="24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8" name="Picture Placeholder 15" descr="Head with gears">
            <a:extLst>
              <a:ext uri="{FF2B5EF4-FFF2-40B4-BE49-F238E27FC236}">
                <a16:creationId xmlns:a16="http://schemas.microsoft.com/office/drawing/2014/main" id="{D01A5A13-ECFD-49C9-9A89-7EFE293372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54894" y="24717"/>
            <a:ext cx="509074" cy="509074"/>
          </a:xfrm>
          <a:prstGeom prst="rect">
            <a:avLst/>
          </a:prstGeom>
          <a:noFill/>
          <a:ln w="95250" cap="sq">
            <a:noFill/>
          </a:ln>
        </p:spPr>
      </p:pic>
      <p:sp>
        <p:nvSpPr>
          <p:cNvPr id="10" name="Text Placeholder 4">
            <a:extLst>
              <a:ext uri="{FF2B5EF4-FFF2-40B4-BE49-F238E27FC236}">
                <a16:creationId xmlns:a16="http://schemas.microsoft.com/office/drawing/2014/main" id="{CC1FAC98-7E46-4446-B233-9A49426AE5E4}"/>
              </a:ext>
            </a:extLst>
          </p:cNvPr>
          <p:cNvSpPr txBox="1">
            <a:spLocks/>
          </p:cNvSpPr>
          <p:nvPr/>
        </p:nvSpPr>
        <p:spPr>
          <a:xfrm>
            <a:off x="11597231" y="169989"/>
            <a:ext cx="698923" cy="21852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200" dirty="0">
                <a:solidFill>
                  <a:schemeClr val="bg2">
                    <a:lumMod val="50000"/>
                  </a:schemeClr>
                </a:solidFill>
              </a:rPr>
              <a:t>Analyse </a:t>
            </a:r>
          </a:p>
        </p:txBody>
      </p:sp>
      <p:sp>
        <p:nvSpPr>
          <p:cNvPr id="13" name="Speech Bubble: Rectangle 12">
            <a:extLst>
              <a:ext uri="{FF2B5EF4-FFF2-40B4-BE49-F238E27FC236}">
                <a16:creationId xmlns:a16="http://schemas.microsoft.com/office/drawing/2014/main" id="{DB3FA096-9806-4136-83CE-C0B8C032AB1D}"/>
              </a:ext>
            </a:extLst>
          </p:cNvPr>
          <p:cNvSpPr/>
          <p:nvPr/>
        </p:nvSpPr>
        <p:spPr>
          <a:xfrm>
            <a:off x="6389782" y="1498114"/>
            <a:ext cx="5556911" cy="4337256"/>
          </a:xfrm>
          <a:prstGeom prst="wedgeRectCallou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just"/>
            <a:r>
              <a:rPr lang="en-NZ" sz="1400" dirty="0"/>
              <a:t>There have been some developments but the developments in NZ law at this point probably as great as you might imagine. Its partly because we are a small jurisdiction , partly because the union movement is probably not as big and that workers on their own cannot resource these cases. Particularly by the time you get into the court you are talking $20k a day and costs the other side if you loose, let alone organising your own representation. A lot of these cases are not worth a hell of a lot of money, Even if you win them there is a dismissal cases. So the economics don't make sense, unless your trying to advance the law – often, not always. </a:t>
            </a:r>
          </a:p>
          <a:p>
            <a:pPr algn="just"/>
            <a:endParaRPr lang="en-NZ" sz="1400" dirty="0"/>
          </a:p>
          <a:p>
            <a:pPr algn="just"/>
            <a:r>
              <a:rPr lang="en-NZ" sz="1400" b="1" dirty="0"/>
              <a:t>The court is quite open about the fact, that they want to see more cases come through, particular in certain areas. </a:t>
            </a:r>
            <a:r>
              <a:rPr lang="en-NZ" sz="1400" dirty="0"/>
              <a:t>I think judges sometimes get frustrated that, they cannot develop the law, until the set of facts presents themselves of course, because that is their role to comment on. Make decision based on the facts that come before them. Which does feed in, well if we are not getting sufficient legal development through case law, then there is a question about should the government be more pro-active in that space?</a:t>
            </a:r>
          </a:p>
        </p:txBody>
      </p:sp>
    </p:spTree>
    <p:extLst>
      <p:ext uri="{BB962C8B-B14F-4D97-AF65-F5344CB8AC3E}">
        <p14:creationId xmlns:p14="http://schemas.microsoft.com/office/powerpoint/2010/main" val="510746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821A-C065-4C9A-A138-F7EC9FCB22BC}"/>
              </a:ext>
            </a:extLst>
          </p:cNvPr>
          <p:cNvSpPr>
            <a:spLocks noGrp="1"/>
          </p:cNvSpPr>
          <p:nvPr>
            <p:ph type="title"/>
          </p:nvPr>
        </p:nvSpPr>
        <p:spPr>
          <a:xfrm>
            <a:off x="432000" y="432000"/>
            <a:ext cx="8838609" cy="432000"/>
          </a:xfrm>
        </p:spPr>
        <p:txBody>
          <a:bodyPr/>
          <a:lstStyle/>
          <a:p>
            <a:r>
              <a:rPr lang="en-ZA" dirty="0"/>
              <a:t>Questionnaire  Theme 2: Workplace Culture &amp; Values  </a:t>
            </a:r>
          </a:p>
        </p:txBody>
      </p:sp>
      <p:sp>
        <p:nvSpPr>
          <p:cNvPr id="3" name="Text Placeholder 2">
            <a:extLst>
              <a:ext uri="{FF2B5EF4-FFF2-40B4-BE49-F238E27FC236}">
                <a16:creationId xmlns:a16="http://schemas.microsoft.com/office/drawing/2014/main" id="{DCCB03EA-B8C0-4F25-9BA2-268BFF7345B9}"/>
              </a:ext>
            </a:extLst>
          </p:cNvPr>
          <p:cNvSpPr>
            <a:spLocks noGrp="1"/>
          </p:cNvSpPr>
          <p:nvPr>
            <p:ph type="body" idx="1"/>
          </p:nvPr>
        </p:nvSpPr>
        <p:spPr>
          <a:xfrm>
            <a:off x="432001" y="1585939"/>
            <a:ext cx="5222350" cy="594553"/>
          </a:xfrm>
        </p:spPr>
        <p:txBody>
          <a:bodyPr/>
          <a:lstStyle/>
          <a:p>
            <a:r>
              <a:rPr lang="en-NZ" dirty="0"/>
              <a:t>Drug testing is about catching people out </a:t>
            </a:r>
            <a:endParaRPr lang="en-ZA" dirty="0"/>
          </a:p>
        </p:txBody>
      </p:sp>
      <p:sp>
        <p:nvSpPr>
          <p:cNvPr id="4" name="Content Placeholder 3">
            <a:extLst>
              <a:ext uri="{FF2B5EF4-FFF2-40B4-BE49-F238E27FC236}">
                <a16:creationId xmlns:a16="http://schemas.microsoft.com/office/drawing/2014/main" id="{23E57B19-FD04-41F8-BAD3-71E46BBEA649}"/>
              </a:ext>
            </a:extLst>
          </p:cNvPr>
          <p:cNvSpPr>
            <a:spLocks noGrp="1"/>
          </p:cNvSpPr>
          <p:nvPr>
            <p:ph sz="half" idx="2"/>
          </p:nvPr>
        </p:nvSpPr>
        <p:spPr>
          <a:xfrm>
            <a:off x="432000" y="2690510"/>
            <a:ext cx="4773297" cy="2369170"/>
          </a:xfrm>
        </p:spPr>
        <p:txBody>
          <a:bodyPr/>
          <a:lstStyle/>
          <a:p>
            <a:r>
              <a:rPr lang="en-ZA" noProof="1"/>
              <a:t>All participants identifed that a culture shift is required from catching people out to creating an environment where people feel safe to step forward and say they are not okay to work.  </a:t>
            </a:r>
          </a:p>
          <a:p>
            <a:r>
              <a:rPr lang="en-ZA" noProof="1"/>
              <a:t>It was noted that this is a long term soltuon and sits with management to initate the change </a:t>
            </a:r>
          </a:p>
          <a:p>
            <a:pPr marL="0" indent="0">
              <a:buNone/>
            </a:pPr>
            <a:endParaRPr lang="en-ZA" noProof="1"/>
          </a:p>
          <a:p>
            <a:endParaRPr lang="en-ZA" noProof="1"/>
          </a:p>
          <a:p>
            <a:endParaRPr lang="en-ZA" noProof="1"/>
          </a:p>
        </p:txBody>
      </p:sp>
      <p:sp>
        <p:nvSpPr>
          <p:cNvPr id="6" name="Slide Number Placeholder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600" b="1" i="0" u="none" strike="noStrike" kern="1200" cap="none" spc="0" normalizeH="0" baseline="0" noProof="0" smtClean="0">
                <a:ln>
                  <a:noFill/>
                </a:ln>
                <a:solidFill>
                  <a:prstClr val="black">
                    <a:lumMod val="75000"/>
                    <a:lumOff val="25000"/>
                  </a:prstClr>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ZA" sz="1600" b="1" i="0" u="none" strike="noStrike" kern="1200" cap="none" spc="0" normalizeH="0" baseline="0" noProof="0" dirty="0">
              <a:ln>
                <a:noFill/>
              </a:ln>
              <a:solidFill>
                <a:prstClr val="black">
                  <a:lumMod val="75000"/>
                  <a:lumOff val="25000"/>
                </a:prstClr>
              </a:solidFill>
              <a:effectLst/>
              <a:uLnTx/>
              <a:uFillTx/>
              <a:latin typeface="Cambria" panose="02040503050406030204"/>
              <a:ea typeface="+mn-ea"/>
              <a:cs typeface="+mn-cs"/>
            </a:endParaRPr>
          </a:p>
        </p:txBody>
      </p:sp>
      <p:sp>
        <p:nvSpPr>
          <p:cNvPr id="8" name="Speech Bubble: Rectangle 7">
            <a:extLst>
              <a:ext uri="{FF2B5EF4-FFF2-40B4-BE49-F238E27FC236}">
                <a16:creationId xmlns:a16="http://schemas.microsoft.com/office/drawing/2014/main" id="{6599D0D8-86AC-4D6C-9F0E-B17A5CAB35D3}"/>
              </a:ext>
            </a:extLst>
          </p:cNvPr>
          <p:cNvSpPr/>
          <p:nvPr/>
        </p:nvSpPr>
        <p:spPr>
          <a:xfrm>
            <a:off x="8956013" y="876825"/>
            <a:ext cx="2990679" cy="1311671"/>
          </a:xfrm>
          <a:prstGeom prst="wedgeRectCallou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NZ" sz="1600" dirty="0">
                <a:solidFill>
                  <a:srgbClr val="000000"/>
                </a:solidFill>
                <a:effectLst/>
                <a:ea typeface="Calibri" panose="020F0502020204030204" pitchFamily="34" charset="0"/>
              </a:rPr>
              <a:t>Positive culture shift – where people feel like they are safe</a:t>
            </a:r>
            <a:endParaRPr lang="en-NZ" sz="1600" dirty="0"/>
          </a:p>
        </p:txBody>
      </p:sp>
      <p:sp>
        <p:nvSpPr>
          <p:cNvPr id="11" name="Speech Bubble: Rectangle 10">
            <a:extLst>
              <a:ext uri="{FF2B5EF4-FFF2-40B4-BE49-F238E27FC236}">
                <a16:creationId xmlns:a16="http://schemas.microsoft.com/office/drawing/2014/main" id="{856945ED-9F29-4AA4-84D9-7D631D21226C}"/>
              </a:ext>
            </a:extLst>
          </p:cNvPr>
          <p:cNvSpPr/>
          <p:nvPr/>
        </p:nvSpPr>
        <p:spPr>
          <a:xfrm>
            <a:off x="6243863" y="2487500"/>
            <a:ext cx="5824197" cy="1889083"/>
          </a:xfrm>
          <a:prstGeom prst="wedgeRectCallout">
            <a:avLst/>
          </a:prstGeom>
          <a:ln w="76200"/>
        </p:spPr>
        <p:style>
          <a:lnRef idx="2">
            <a:schemeClr val="accent1"/>
          </a:lnRef>
          <a:fillRef idx="1">
            <a:schemeClr val="lt1"/>
          </a:fillRef>
          <a:effectRef idx="0">
            <a:schemeClr val="accent1"/>
          </a:effectRef>
          <a:fontRef idx="minor">
            <a:schemeClr val="dk1"/>
          </a:fontRef>
        </p:style>
        <p:txBody>
          <a:bodyPr rtlCol="0" anchor="ctr"/>
          <a:lstStyle/>
          <a:p>
            <a:pPr marR="0" lvl="0" algn="ctr">
              <a:lnSpc>
                <a:spcPct val="107000"/>
              </a:lnSpc>
              <a:spcBef>
                <a:spcPts val="0"/>
              </a:spcBef>
              <a:spcAft>
                <a:spcPts val="800"/>
              </a:spcAft>
            </a:pPr>
            <a:r>
              <a:rPr lang="en-NZ" sz="1600" dirty="0">
                <a:effectLst/>
                <a:latin typeface="Calibri" panose="020F0502020204030204" pitchFamily="34" charset="0"/>
                <a:ea typeface="Calibri" panose="020F0502020204030204" pitchFamily="34" charset="0"/>
                <a:cs typeface="Times New Roman" panose="02020603050405020304" pitchFamily="18" charset="0"/>
              </a:rPr>
              <a:t>I think there is still, maybe a </a:t>
            </a:r>
            <a:r>
              <a:rPr lang="en-NZ" sz="1600" b="1" dirty="0">
                <a:effectLst/>
                <a:latin typeface="Calibri" panose="020F0502020204030204" pitchFamily="34" charset="0"/>
                <a:ea typeface="Calibri" panose="020F0502020204030204" pitchFamily="34" charset="0"/>
                <a:cs typeface="Times New Roman" panose="02020603050405020304" pitchFamily="18" charset="0"/>
              </a:rPr>
              <a:t>workplace values issue</a:t>
            </a:r>
            <a:r>
              <a:rPr lang="en-NZ" sz="1600" dirty="0">
                <a:effectLst/>
                <a:latin typeface="Calibri" panose="020F0502020204030204" pitchFamily="34" charset="0"/>
                <a:ea typeface="Calibri" panose="020F0502020204030204" pitchFamily="34" charset="0"/>
                <a:cs typeface="Times New Roman" panose="02020603050405020304" pitchFamily="18" charset="0"/>
              </a:rPr>
              <a:t> where it is seen as much as a moral failing in some cases as it a compliance issue and that it sits in a sanction type mindset. Sits in a punitive space that actually doing that is wrong and that there should be consequences for it being wrong. </a:t>
            </a:r>
          </a:p>
        </p:txBody>
      </p:sp>
      <p:sp>
        <p:nvSpPr>
          <p:cNvPr id="12" name="Speech Bubble: Rectangle 11">
            <a:extLst>
              <a:ext uri="{FF2B5EF4-FFF2-40B4-BE49-F238E27FC236}">
                <a16:creationId xmlns:a16="http://schemas.microsoft.com/office/drawing/2014/main" id="{5FEEFDC9-DE1B-462B-97E3-A04E39D049CD}"/>
              </a:ext>
            </a:extLst>
          </p:cNvPr>
          <p:cNvSpPr/>
          <p:nvPr/>
        </p:nvSpPr>
        <p:spPr>
          <a:xfrm>
            <a:off x="6243863" y="4721548"/>
            <a:ext cx="3931920" cy="1666507"/>
          </a:xfrm>
          <a:prstGeom prst="wedgeRectCallou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NZ" sz="1600" dirty="0"/>
              <a:t>If you have a culture that is looking after people and supporting people, um and not taking the biggest, hardest stick possible then you may find more effective way of managing impairment.</a:t>
            </a:r>
          </a:p>
        </p:txBody>
      </p:sp>
      <p:pic>
        <p:nvPicPr>
          <p:cNvPr id="13" name="Picture Placeholder 15" descr="Head with gears">
            <a:extLst>
              <a:ext uri="{FF2B5EF4-FFF2-40B4-BE49-F238E27FC236}">
                <a16:creationId xmlns:a16="http://schemas.microsoft.com/office/drawing/2014/main" id="{304F8278-1362-411F-B0C3-3B1F4F83E3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54894" y="24717"/>
            <a:ext cx="509074" cy="509074"/>
          </a:xfrm>
          <a:prstGeom prst="rect">
            <a:avLst/>
          </a:prstGeom>
          <a:noFill/>
          <a:ln w="95250" cap="sq">
            <a:noFill/>
          </a:ln>
        </p:spPr>
      </p:pic>
      <p:sp>
        <p:nvSpPr>
          <p:cNvPr id="14" name="Text Placeholder 4">
            <a:extLst>
              <a:ext uri="{FF2B5EF4-FFF2-40B4-BE49-F238E27FC236}">
                <a16:creationId xmlns:a16="http://schemas.microsoft.com/office/drawing/2014/main" id="{9B78B333-72EE-44AD-B0B6-F0C37F527C13}"/>
              </a:ext>
            </a:extLst>
          </p:cNvPr>
          <p:cNvSpPr txBox="1">
            <a:spLocks/>
          </p:cNvSpPr>
          <p:nvPr/>
        </p:nvSpPr>
        <p:spPr>
          <a:xfrm>
            <a:off x="11597231" y="169989"/>
            <a:ext cx="698923" cy="21852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200" dirty="0">
                <a:solidFill>
                  <a:schemeClr val="bg2">
                    <a:lumMod val="50000"/>
                  </a:schemeClr>
                </a:solidFill>
              </a:rPr>
              <a:t>Analyse </a:t>
            </a:r>
          </a:p>
        </p:txBody>
      </p:sp>
    </p:spTree>
    <p:extLst>
      <p:ext uri="{BB962C8B-B14F-4D97-AF65-F5344CB8AC3E}">
        <p14:creationId xmlns:p14="http://schemas.microsoft.com/office/powerpoint/2010/main" val="247817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821A-C065-4C9A-A138-F7EC9FCB22BC}"/>
              </a:ext>
            </a:extLst>
          </p:cNvPr>
          <p:cNvSpPr>
            <a:spLocks noGrp="1"/>
          </p:cNvSpPr>
          <p:nvPr>
            <p:ph type="title"/>
          </p:nvPr>
        </p:nvSpPr>
        <p:spPr>
          <a:xfrm>
            <a:off x="432000" y="432000"/>
            <a:ext cx="8838609" cy="432000"/>
          </a:xfrm>
        </p:spPr>
        <p:txBody>
          <a:bodyPr/>
          <a:lstStyle/>
          <a:p>
            <a:r>
              <a:rPr lang="en-ZA" dirty="0"/>
              <a:t>Questionnaire  Theme 3: Education </a:t>
            </a:r>
          </a:p>
        </p:txBody>
      </p:sp>
      <p:sp>
        <p:nvSpPr>
          <p:cNvPr id="3" name="Text Placeholder 2">
            <a:extLst>
              <a:ext uri="{FF2B5EF4-FFF2-40B4-BE49-F238E27FC236}">
                <a16:creationId xmlns:a16="http://schemas.microsoft.com/office/drawing/2014/main" id="{DCCB03EA-B8C0-4F25-9BA2-268BFF7345B9}"/>
              </a:ext>
            </a:extLst>
          </p:cNvPr>
          <p:cNvSpPr>
            <a:spLocks noGrp="1"/>
          </p:cNvSpPr>
          <p:nvPr>
            <p:ph type="body" idx="1"/>
          </p:nvPr>
        </p:nvSpPr>
        <p:spPr>
          <a:xfrm>
            <a:off x="432001" y="1585939"/>
            <a:ext cx="5222350" cy="594553"/>
          </a:xfrm>
        </p:spPr>
        <p:txBody>
          <a:bodyPr/>
          <a:lstStyle/>
          <a:p>
            <a:pPr algn="ctr"/>
            <a:r>
              <a:rPr lang="en-NZ" dirty="0"/>
              <a:t>Educate the industry on impairment testing &amp; companies that carry them out </a:t>
            </a:r>
            <a:endParaRPr lang="en-ZA" dirty="0"/>
          </a:p>
        </p:txBody>
      </p:sp>
      <p:sp>
        <p:nvSpPr>
          <p:cNvPr id="4" name="Content Placeholder 3">
            <a:extLst>
              <a:ext uri="{FF2B5EF4-FFF2-40B4-BE49-F238E27FC236}">
                <a16:creationId xmlns:a16="http://schemas.microsoft.com/office/drawing/2014/main" id="{23E57B19-FD04-41F8-BAD3-71E46BBEA649}"/>
              </a:ext>
            </a:extLst>
          </p:cNvPr>
          <p:cNvSpPr>
            <a:spLocks noGrp="1"/>
          </p:cNvSpPr>
          <p:nvPr>
            <p:ph sz="half" idx="2"/>
          </p:nvPr>
        </p:nvSpPr>
        <p:spPr>
          <a:xfrm>
            <a:off x="432000" y="2538110"/>
            <a:ext cx="4773297" cy="2369170"/>
          </a:xfrm>
        </p:spPr>
        <p:txBody>
          <a:bodyPr/>
          <a:lstStyle/>
          <a:p>
            <a:endParaRPr lang="en-ZA" noProof="1"/>
          </a:p>
          <a:p>
            <a:r>
              <a:rPr lang="en-ZA" noProof="1"/>
              <a:t>It was reiterated that tetsing companies have a capital investment which causes a conflict of interest </a:t>
            </a:r>
          </a:p>
          <a:p>
            <a:r>
              <a:rPr lang="en-ZA" noProof="1"/>
              <a:t>It was acknowledged that companies may not always be getting good advice on impairment testing due to this conflict </a:t>
            </a:r>
          </a:p>
          <a:p>
            <a:pPr marL="0" indent="0">
              <a:buNone/>
            </a:pPr>
            <a:endParaRPr lang="en-ZA" noProof="1"/>
          </a:p>
          <a:p>
            <a:endParaRPr lang="en-ZA" noProof="1"/>
          </a:p>
          <a:p>
            <a:endParaRPr lang="en-ZA" noProof="1"/>
          </a:p>
        </p:txBody>
      </p:sp>
      <p:sp>
        <p:nvSpPr>
          <p:cNvPr id="6" name="Slide Number Placeholder 5">
            <a:extLst>
              <a:ext uri="{FF2B5EF4-FFF2-40B4-BE49-F238E27FC236}">
                <a16:creationId xmlns:a16="http://schemas.microsoft.com/office/drawing/2014/main" id="{CFC0563A-8A2A-4D32-9011-6B5BDB1912B6}"/>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600" b="1" i="0" u="none" strike="noStrike" kern="1200" cap="none" spc="0" normalizeH="0" baseline="0" noProof="0" smtClean="0">
                <a:ln>
                  <a:noFill/>
                </a:ln>
                <a:solidFill>
                  <a:prstClr val="black">
                    <a:lumMod val="75000"/>
                    <a:lumOff val="25000"/>
                  </a:prstClr>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ZA" sz="1600" b="1" i="0" u="none" strike="noStrike" kern="1200" cap="none" spc="0" normalizeH="0" baseline="0" noProof="0" dirty="0">
              <a:ln>
                <a:noFill/>
              </a:ln>
              <a:solidFill>
                <a:prstClr val="black">
                  <a:lumMod val="75000"/>
                  <a:lumOff val="25000"/>
                </a:prstClr>
              </a:solidFill>
              <a:effectLst/>
              <a:uLnTx/>
              <a:uFillTx/>
              <a:latin typeface="Cambria" panose="02040503050406030204"/>
              <a:ea typeface="+mn-ea"/>
              <a:cs typeface="+mn-cs"/>
            </a:endParaRPr>
          </a:p>
        </p:txBody>
      </p:sp>
      <p:sp>
        <p:nvSpPr>
          <p:cNvPr id="11" name="Speech Bubble: Rectangle 10">
            <a:extLst>
              <a:ext uri="{FF2B5EF4-FFF2-40B4-BE49-F238E27FC236}">
                <a16:creationId xmlns:a16="http://schemas.microsoft.com/office/drawing/2014/main" id="{856945ED-9F29-4AA4-84D9-7D631D21226C}"/>
              </a:ext>
            </a:extLst>
          </p:cNvPr>
          <p:cNvSpPr/>
          <p:nvPr/>
        </p:nvSpPr>
        <p:spPr>
          <a:xfrm>
            <a:off x="6243863" y="1120478"/>
            <a:ext cx="5824197" cy="1889083"/>
          </a:xfrm>
          <a:prstGeom prst="wedgeRectCallout">
            <a:avLst/>
          </a:prstGeom>
          <a:ln w="76200"/>
        </p:spPr>
        <p:style>
          <a:lnRef idx="2">
            <a:schemeClr val="accent1"/>
          </a:lnRef>
          <a:fillRef idx="1">
            <a:schemeClr val="lt1"/>
          </a:fillRef>
          <a:effectRef idx="0">
            <a:schemeClr val="accent1"/>
          </a:effectRef>
          <a:fontRef idx="minor">
            <a:schemeClr val="dk1"/>
          </a:fontRef>
        </p:style>
        <p:txBody>
          <a:bodyPr rtlCol="0" anchor="ctr"/>
          <a:lstStyle/>
          <a:p>
            <a:pPr marR="0" lvl="0" algn="ctr">
              <a:lnSpc>
                <a:spcPct val="107000"/>
              </a:lnSpc>
              <a:spcBef>
                <a:spcPts val="0"/>
              </a:spcBef>
              <a:spcAft>
                <a:spcPts val="800"/>
              </a:spcAft>
            </a:pPr>
            <a:r>
              <a:rPr lang="en-AU" sz="1600" dirty="0">
                <a:effectLst/>
                <a:ea typeface="Cambria" panose="02040503050406030204" pitchFamily="18" charset="0"/>
                <a:cs typeface="Times New Roman" panose="02020603050405020304" pitchFamily="18" charset="0"/>
              </a:rPr>
              <a:t>The agencies tend to be both the testers and the people who assist and develop the policy, like one stop shop. The problem is that they have capital investment, in urine tests and they do, you know, just from a pure business perspective. If you have a capital investment, you don’t really want to give it away, a device that renders your investment obsolete. </a:t>
            </a:r>
            <a:endParaRPr lang="en-NZ" sz="1600" dirty="0">
              <a:effectLst/>
              <a:ea typeface="Calibri" panose="020F0502020204030204" pitchFamily="34" charset="0"/>
              <a:cs typeface="Times New Roman" panose="02020603050405020304" pitchFamily="18" charset="0"/>
            </a:endParaRPr>
          </a:p>
        </p:txBody>
      </p:sp>
      <p:sp>
        <p:nvSpPr>
          <p:cNvPr id="12" name="Speech Bubble: Rectangle 11">
            <a:extLst>
              <a:ext uri="{FF2B5EF4-FFF2-40B4-BE49-F238E27FC236}">
                <a16:creationId xmlns:a16="http://schemas.microsoft.com/office/drawing/2014/main" id="{5FEEFDC9-DE1B-462B-97E3-A04E39D049CD}"/>
              </a:ext>
            </a:extLst>
          </p:cNvPr>
          <p:cNvSpPr/>
          <p:nvPr/>
        </p:nvSpPr>
        <p:spPr>
          <a:xfrm>
            <a:off x="8717280" y="3596249"/>
            <a:ext cx="3350780" cy="2280387"/>
          </a:xfrm>
          <a:prstGeom prst="wedgeRectCallou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AU" sz="1600" dirty="0">
                <a:ea typeface="Cambria" panose="02040503050406030204" pitchFamily="18" charset="0"/>
                <a:cs typeface="Times New Roman" panose="02020603050405020304" pitchFamily="18" charset="0"/>
              </a:rPr>
              <a:t>T</a:t>
            </a:r>
            <a:r>
              <a:rPr lang="en-AU" sz="1600" dirty="0">
                <a:effectLst/>
                <a:ea typeface="Cambria" panose="02040503050406030204" pitchFamily="18" charset="0"/>
                <a:cs typeface="Times New Roman" panose="02020603050405020304" pitchFamily="18" charset="0"/>
              </a:rPr>
              <a:t>hey are not always getting Good advice. Well, they are getting advice that is painted, wider anti-drug views. Which of course, some of the employers actually have themselves</a:t>
            </a:r>
            <a:endParaRPr lang="en-NZ" sz="1600" dirty="0"/>
          </a:p>
        </p:txBody>
      </p:sp>
      <p:pic>
        <p:nvPicPr>
          <p:cNvPr id="13" name="Picture Placeholder 15" descr="Head with gears">
            <a:extLst>
              <a:ext uri="{FF2B5EF4-FFF2-40B4-BE49-F238E27FC236}">
                <a16:creationId xmlns:a16="http://schemas.microsoft.com/office/drawing/2014/main" id="{304F8278-1362-411F-B0C3-3B1F4F83E3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54894" y="24717"/>
            <a:ext cx="509074" cy="509074"/>
          </a:xfrm>
          <a:prstGeom prst="rect">
            <a:avLst/>
          </a:prstGeom>
          <a:noFill/>
          <a:ln w="95250" cap="sq">
            <a:noFill/>
          </a:ln>
        </p:spPr>
      </p:pic>
      <p:sp>
        <p:nvSpPr>
          <p:cNvPr id="14" name="Text Placeholder 4">
            <a:extLst>
              <a:ext uri="{FF2B5EF4-FFF2-40B4-BE49-F238E27FC236}">
                <a16:creationId xmlns:a16="http://schemas.microsoft.com/office/drawing/2014/main" id="{9B78B333-72EE-44AD-B0B6-F0C37F527C13}"/>
              </a:ext>
            </a:extLst>
          </p:cNvPr>
          <p:cNvSpPr txBox="1">
            <a:spLocks/>
          </p:cNvSpPr>
          <p:nvPr/>
        </p:nvSpPr>
        <p:spPr>
          <a:xfrm>
            <a:off x="11597231" y="169989"/>
            <a:ext cx="698923" cy="21852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200" dirty="0">
                <a:solidFill>
                  <a:schemeClr val="bg2">
                    <a:lumMod val="50000"/>
                  </a:schemeClr>
                </a:solidFill>
              </a:rPr>
              <a:t>Analyse </a:t>
            </a:r>
          </a:p>
        </p:txBody>
      </p:sp>
      <p:sp>
        <p:nvSpPr>
          <p:cNvPr id="5" name="Speech Bubble: Rectangle 4">
            <a:extLst>
              <a:ext uri="{FF2B5EF4-FFF2-40B4-BE49-F238E27FC236}">
                <a16:creationId xmlns:a16="http://schemas.microsoft.com/office/drawing/2014/main" id="{D06B3F02-26BA-3A6B-EACE-7C9A9E74CDF6}"/>
              </a:ext>
            </a:extLst>
          </p:cNvPr>
          <p:cNvSpPr/>
          <p:nvPr/>
        </p:nvSpPr>
        <p:spPr>
          <a:xfrm>
            <a:off x="6243863" y="3596249"/>
            <a:ext cx="2252925" cy="2280387"/>
          </a:xfrm>
          <a:prstGeom prst="wedgeRectCallou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NZ" sz="1600" dirty="0">
                <a:effectLst/>
                <a:latin typeface="Calibri" panose="020F0502020204030204" pitchFamily="34" charset="0"/>
                <a:ea typeface="Calibri" panose="020F0502020204030204" pitchFamily="34" charset="0"/>
                <a:cs typeface="Times New Roman" panose="02020603050405020304" pitchFamily="18" charset="0"/>
              </a:rPr>
              <a:t>You’ve got a whole lot of drug detection firms that are currently making their money out of urine-based testing </a:t>
            </a:r>
            <a:endParaRPr lang="en-ZA" sz="1600" noProof="1"/>
          </a:p>
        </p:txBody>
      </p:sp>
    </p:spTree>
    <p:extLst>
      <p:ext uri="{BB962C8B-B14F-4D97-AF65-F5344CB8AC3E}">
        <p14:creationId xmlns:p14="http://schemas.microsoft.com/office/powerpoint/2010/main" val="3007176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8BC0DD-63B7-4597-9A0D-AFD9372243E4}"/>
              </a:ext>
            </a:extLst>
          </p:cNvPr>
          <p:cNvSpPr>
            <a:spLocks noGrp="1"/>
          </p:cNvSpPr>
          <p:nvPr>
            <p:ph type="title"/>
          </p:nvPr>
        </p:nvSpPr>
        <p:spPr>
          <a:xfrm>
            <a:off x="489477" y="374493"/>
            <a:ext cx="3961445" cy="432000"/>
          </a:xfrm>
        </p:spPr>
        <p:txBody>
          <a:bodyPr/>
          <a:lstStyle/>
          <a:p>
            <a:r>
              <a:rPr lang="en-ZA" sz="3600" b="1" dirty="0"/>
              <a:t>Recommendations</a:t>
            </a:r>
            <a:endParaRPr lang="en-ZA" sz="3600" dirty="0"/>
          </a:p>
        </p:txBody>
      </p:sp>
      <p:sp>
        <p:nvSpPr>
          <p:cNvPr id="4" name="Slide Number Placeholder 3">
            <a:extLst>
              <a:ext uri="{FF2B5EF4-FFF2-40B4-BE49-F238E27FC236}">
                <a16:creationId xmlns:a16="http://schemas.microsoft.com/office/drawing/2014/main" id="{7314EF13-6714-4D25-9365-6F3B5EA805C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600" b="1" i="0" u="none" strike="noStrike" kern="1200" cap="none" spc="0" normalizeH="0" baseline="0" noProof="0" smtClean="0">
                <a:ln>
                  <a:noFill/>
                </a:ln>
                <a:solidFill>
                  <a:prstClr val="black">
                    <a:lumMod val="75000"/>
                    <a:lumOff val="25000"/>
                  </a:prstClr>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ZA" sz="1600" b="1" i="0" u="none" strike="noStrike" kern="1200" cap="none" spc="0" normalizeH="0" baseline="0" noProof="0" dirty="0">
              <a:ln>
                <a:noFill/>
              </a:ln>
              <a:solidFill>
                <a:prstClr val="black">
                  <a:lumMod val="75000"/>
                  <a:lumOff val="25000"/>
                </a:prstClr>
              </a:solidFill>
              <a:effectLst/>
              <a:uLnTx/>
              <a:uFillTx/>
              <a:latin typeface="Cambria" panose="02040503050406030204"/>
              <a:ea typeface="+mn-ea"/>
              <a:cs typeface="+mn-cs"/>
            </a:endParaRPr>
          </a:p>
        </p:txBody>
      </p:sp>
      <p:sp>
        <p:nvSpPr>
          <p:cNvPr id="3" name="Content Placeholder 2">
            <a:extLst>
              <a:ext uri="{FF2B5EF4-FFF2-40B4-BE49-F238E27FC236}">
                <a16:creationId xmlns:a16="http://schemas.microsoft.com/office/drawing/2014/main" id="{46F3FAAD-3533-4254-8878-00AFC4F2CA55}"/>
              </a:ext>
            </a:extLst>
          </p:cNvPr>
          <p:cNvSpPr>
            <a:spLocks noGrp="1"/>
          </p:cNvSpPr>
          <p:nvPr>
            <p:ph type="body" sz="quarter" idx="35"/>
          </p:nvPr>
        </p:nvSpPr>
        <p:spPr>
          <a:xfrm>
            <a:off x="5111900" y="3964840"/>
            <a:ext cx="1980000" cy="432000"/>
          </a:xfrm>
        </p:spPr>
        <p:txBody>
          <a:bodyPr/>
          <a:lstStyle/>
          <a:p>
            <a:r>
              <a:rPr lang="en-ZA" noProof="1"/>
              <a:t>More interviews </a:t>
            </a:r>
          </a:p>
        </p:txBody>
      </p:sp>
      <p:sp>
        <p:nvSpPr>
          <p:cNvPr id="29" name="Text Placeholder 28">
            <a:extLst>
              <a:ext uri="{FF2B5EF4-FFF2-40B4-BE49-F238E27FC236}">
                <a16:creationId xmlns:a16="http://schemas.microsoft.com/office/drawing/2014/main" id="{F3A12111-B712-41C8-A9DB-3623FA5D2016}"/>
              </a:ext>
            </a:extLst>
          </p:cNvPr>
          <p:cNvSpPr>
            <a:spLocks noGrp="1"/>
          </p:cNvSpPr>
          <p:nvPr>
            <p:ph type="body" sz="quarter" idx="36"/>
          </p:nvPr>
        </p:nvSpPr>
        <p:spPr>
          <a:xfrm>
            <a:off x="5111900" y="4473905"/>
            <a:ext cx="1980000" cy="1757731"/>
          </a:xfrm>
        </p:spPr>
        <p:txBody>
          <a:bodyPr/>
          <a:lstStyle/>
          <a:p>
            <a:r>
              <a:rPr lang="en-NZ" dirty="0"/>
              <a:t>More interviews are required with Trades Employers, especially both smaller business + larger companies. Interviews were difficult to generate as the response rate was so low. Contacts who did not respond could be contacted again   </a:t>
            </a:r>
          </a:p>
        </p:txBody>
      </p:sp>
      <p:sp>
        <p:nvSpPr>
          <p:cNvPr id="11" name="Text Placeholder 10">
            <a:extLst>
              <a:ext uri="{FF2B5EF4-FFF2-40B4-BE49-F238E27FC236}">
                <a16:creationId xmlns:a16="http://schemas.microsoft.com/office/drawing/2014/main" id="{2C4BDF3E-67A1-44DF-A765-302A92ABE85A}"/>
              </a:ext>
            </a:extLst>
          </p:cNvPr>
          <p:cNvSpPr>
            <a:spLocks noGrp="1"/>
          </p:cNvSpPr>
          <p:nvPr>
            <p:ph type="body" sz="quarter" idx="37"/>
          </p:nvPr>
        </p:nvSpPr>
        <p:spPr>
          <a:xfrm>
            <a:off x="7451950" y="3964840"/>
            <a:ext cx="1980000" cy="432000"/>
          </a:xfrm>
        </p:spPr>
        <p:txBody>
          <a:bodyPr/>
          <a:lstStyle/>
          <a:p>
            <a:r>
              <a:rPr lang="en-US" dirty="0"/>
              <a:t>Get the unions involved </a:t>
            </a:r>
            <a:endParaRPr lang="en-NZ" dirty="0"/>
          </a:p>
        </p:txBody>
      </p:sp>
      <p:sp>
        <p:nvSpPr>
          <p:cNvPr id="30" name="Text Placeholder 29">
            <a:extLst>
              <a:ext uri="{FF2B5EF4-FFF2-40B4-BE49-F238E27FC236}">
                <a16:creationId xmlns:a16="http://schemas.microsoft.com/office/drawing/2014/main" id="{EC6EC18D-4384-48A1-88AC-5525FF7C7D84}"/>
              </a:ext>
            </a:extLst>
          </p:cNvPr>
          <p:cNvSpPr>
            <a:spLocks noGrp="1"/>
          </p:cNvSpPr>
          <p:nvPr>
            <p:ph type="body" sz="quarter" idx="38"/>
          </p:nvPr>
        </p:nvSpPr>
        <p:spPr>
          <a:xfrm>
            <a:off x="7451950" y="4547465"/>
            <a:ext cx="1980000" cy="1062687"/>
          </a:xfrm>
        </p:spPr>
        <p:txBody>
          <a:bodyPr/>
          <a:lstStyle/>
          <a:p>
            <a:r>
              <a:rPr lang="en-NZ" dirty="0"/>
              <a:t>It is recommended branch out to union leaders within the sector. Diary workers union contact provided </a:t>
            </a:r>
            <a:r>
              <a:rPr lang="en-NZ" b="0" i="0" dirty="0">
                <a:solidFill>
                  <a:srgbClr val="1155CC"/>
                </a:solidFill>
                <a:effectLst/>
                <a:hlinkClick r:id="rId3"/>
              </a:rPr>
              <a:t>mark@dwu.nz</a:t>
            </a:r>
            <a:r>
              <a:rPr lang="en-NZ" b="0" i="0" dirty="0">
                <a:solidFill>
                  <a:srgbClr val="1155CC"/>
                </a:solidFill>
                <a:effectLst/>
              </a:rPr>
              <a:t> </a:t>
            </a:r>
            <a:endParaRPr lang="en-NZ" dirty="0"/>
          </a:p>
        </p:txBody>
      </p:sp>
      <p:sp>
        <p:nvSpPr>
          <p:cNvPr id="16" name="Text Placeholder 15">
            <a:extLst>
              <a:ext uri="{FF2B5EF4-FFF2-40B4-BE49-F238E27FC236}">
                <a16:creationId xmlns:a16="http://schemas.microsoft.com/office/drawing/2014/main" id="{08CDBD57-ACD0-4763-91BE-7604D97582DB}"/>
              </a:ext>
            </a:extLst>
          </p:cNvPr>
          <p:cNvSpPr>
            <a:spLocks noGrp="1"/>
          </p:cNvSpPr>
          <p:nvPr>
            <p:ph type="body" sz="quarter" idx="39"/>
          </p:nvPr>
        </p:nvSpPr>
        <p:spPr>
          <a:xfrm>
            <a:off x="9792000" y="3964840"/>
            <a:ext cx="1980000" cy="432000"/>
          </a:xfrm>
        </p:spPr>
        <p:txBody>
          <a:bodyPr/>
          <a:lstStyle/>
          <a:p>
            <a:r>
              <a:rPr lang="en-ZA" noProof="1"/>
              <a:t>Talk to Fonterra </a:t>
            </a:r>
          </a:p>
          <a:p>
            <a:endParaRPr lang="en-NZ" dirty="0"/>
          </a:p>
        </p:txBody>
      </p:sp>
      <p:sp>
        <p:nvSpPr>
          <p:cNvPr id="31" name="Text Placeholder 30">
            <a:extLst>
              <a:ext uri="{FF2B5EF4-FFF2-40B4-BE49-F238E27FC236}">
                <a16:creationId xmlns:a16="http://schemas.microsoft.com/office/drawing/2014/main" id="{30EB2F70-13BE-439E-BC02-CD02EFC84DEC}"/>
              </a:ext>
            </a:extLst>
          </p:cNvPr>
          <p:cNvSpPr>
            <a:spLocks noGrp="1"/>
          </p:cNvSpPr>
          <p:nvPr>
            <p:ph type="body" sz="quarter" idx="40"/>
          </p:nvPr>
        </p:nvSpPr>
        <p:spPr>
          <a:xfrm>
            <a:off x="9792000" y="4495090"/>
            <a:ext cx="1980000" cy="720000"/>
          </a:xfrm>
        </p:spPr>
        <p:txBody>
          <a:bodyPr/>
          <a:lstStyle/>
          <a:p>
            <a:r>
              <a:rPr lang="en-NZ" dirty="0"/>
              <a:t>Fonterra has now implemented saliva testing (most NZ companies use urine) – discuss how this was implemented &amp; how they use it &amp; any benefits</a:t>
            </a:r>
          </a:p>
        </p:txBody>
      </p:sp>
      <p:sp>
        <p:nvSpPr>
          <p:cNvPr id="12" name="AutoShape 4" descr="Logo">
            <a:extLst>
              <a:ext uri="{FF2B5EF4-FFF2-40B4-BE49-F238E27FC236}">
                <a16:creationId xmlns:a16="http://schemas.microsoft.com/office/drawing/2014/main" id="{8B0C3613-E12A-4DE9-953E-7E3867D7B026}"/>
              </a:ext>
            </a:extLst>
          </p:cNvPr>
          <p:cNvSpPr>
            <a:spLocks noChangeAspect="1" noChangeArrowheads="1"/>
          </p:cNvSpPr>
          <p:nvPr/>
        </p:nvSpPr>
        <p:spPr bwMode="auto">
          <a:xfrm>
            <a:off x="5943600" y="351006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itle 5">
            <a:extLst>
              <a:ext uri="{FF2B5EF4-FFF2-40B4-BE49-F238E27FC236}">
                <a16:creationId xmlns:a16="http://schemas.microsoft.com/office/drawing/2014/main" id="{706BCCEE-D281-49F9-989C-E19618698C8B}"/>
              </a:ext>
            </a:extLst>
          </p:cNvPr>
          <p:cNvSpPr txBox="1">
            <a:spLocks/>
          </p:cNvSpPr>
          <p:nvPr/>
        </p:nvSpPr>
        <p:spPr>
          <a:xfrm>
            <a:off x="5111900" y="1451806"/>
            <a:ext cx="66601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3200" b="0" i="0" u="none" strike="noStrike" kern="1200" cap="none" spc="-100" normalizeH="0" baseline="0" noProof="0" dirty="0">
                <a:ln>
                  <a:noFill/>
                </a:ln>
                <a:solidFill>
                  <a:prstClr val="black">
                    <a:lumMod val="75000"/>
                    <a:lumOff val="25000"/>
                  </a:prstClr>
                </a:solidFill>
                <a:effectLst/>
                <a:uLnTx/>
                <a:uFillTx/>
                <a:latin typeface="Cambria" panose="02040503050406030204"/>
                <a:ea typeface="+mj-ea"/>
                <a:cs typeface="+mj-cs"/>
              </a:rPr>
              <a:t>“Reach out wider”</a:t>
            </a:r>
          </a:p>
        </p:txBody>
      </p:sp>
      <p:pic>
        <p:nvPicPr>
          <p:cNvPr id="21" name="Graphic 20" descr="Team">
            <a:extLst>
              <a:ext uri="{FF2B5EF4-FFF2-40B4-BE49-F238E27FC236}">
                <a16:creationId xmlns:a16="http://schemas.microsoft.com/office/drawing/2014/main" id="{914216B6-5B41-4EF7-855E-C9ADF9ED5C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2498" y="2763682"/>
            <a:ext cx="687003" cy="687003"/>
          </a:xfrm>
          <a:prstGeom prst="rect">
            <a:avLst/>
          </a:prstGeom>
        </p:spPr>
      </p:pic>
      <p:pic>
        <p:nvPicPr>
          <p:cNvPr id="5" name="Picture Placeholder 4" descr="Shape&#10;&#10;Description automatically generated with low confidence">
            <a:extLst>
              <a:ext uri="{FF2B5EF4-FFF2-40B4-BE49-F238E27FC236}">
                <a16:creationId xmlns:a16="http://schemas.microsoft.com/office/drawing/2014/main" id="{73369908-AE7C-4AF0-A34D-435A28EF87EA}"/>
              </a:ext>
            </a:extLst>
          </p:cNvPr>
          <p:cNvPicPr>
            <a:picLocks noGrp="1" noChangeAspect="1"/>
          </p:cNvPicPr>
          <p:nvPr>
            <p:ph type="pic" sz="quarter" idx="45"/>
          </p:nvPr>
        </p:nvPicPr>
        <p:blipFill>
          <a:blip r:embed="rId6">
            <a:extLst>
              <a:ext uri="{28A0092B-C50C-407E-A947-70E740481C1C}">
                <a14:useLocalDpi xmlns:a14="http://schemas.microsoft.com/office/drawing/2010/main" val="0"/>
              </a:ext>
            </a:extLst>
          </a:blip>
          <a:srcRect/>
          <a:stretch>
            <a:fillRect/>
          </a:stretch>
        </p:blipFill>
        <p:spPr>
          <a:xfrm>
            <a:off x="10424459" y="2754360"/>
            <a:ext cx="755703" cy="755703"/>
          </a:xfrm>
        </p:spPr>
      </p:pic>
      <p:pic>
        <p:nvPicPr>
          <p:cNvPr id="28" name="Graphic 27" descr="Construction worker">
            <a:extLst>
              <a:ext uri="{FF2B5EF4-FFF2-40B4-BE49-F238E27FC236}">
                <a16:creationId xmlns:a16="http://schemas.microsoft.com/office/drawing/2014/main" id="{4775613D-B818-4B46-AB4D-EED77A7B28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64098" y="2671704"/>
            <a:ext cx="755703" cy="755703"/>
          </a:xfrm>
          <a:prstGeom prst="rect">
            <a:avLst/>
          </a:prstGeom>
        </p:spPr>
      </p:pic>
      <p:pic>
        <p:nvPicPr>
          <p:cNvPr id="17" name="Picture Placeholder 17" descr="Circular flowchart">
            <a:extLst>
              <a:ext uri="{FF2B5EF4-FFF2-40B4-BE49-F238E27FC236}">
                <a16:creationId xmlns:a16="http://schemas.microsoft.com/office/drawing/2014/main" id="{13E40B4A-F611-48C6-AB19-2B7AF13BF3E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606196" y="-17831"/>
            <a:ext cx="585804" cy="585804"/>
          </a:xfrm>
          <a:prstGeom prst="rect">
            <a:avLst/>
          </a:prstGeom>
          <a:noFill/>
          <a:ln w="95250" cap="sq">
            <a:noFill/>
          </a:ln>
        </p:spPr>
      </p:pic>
      <p:pic>
        <p:nvPicPr>
          <p:cNvPr id="42" name="Picture 41" descr="Icon&#10;&#10;Description automatically generated">
            <a:extLst>
              <a:ext uri="{FF2B5EF4-FFF2-40B4-BE49-F238E27FC236}">
                <a16:creationId xmlns:a16="http://schemas.microsoft.com/office/drawing/2014/main" id="{084F30AF-AEF1-4AF6-B729-2235AA0B3C0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7037" y="1281556"/>
            <a:ext cx="4703259" cy="4457015"/>
          </a:xfrm>
          <a:prstGeom prst="rect">
            <a:avLst/>
          </a:prstGeom>
        </p:spPr>
      </p:pic>
    </p:spTree>
    <p:extLst>
      <p:ext uri="{BB962C8B-B14F-4D97-AF65-F5344CB8AC3E}">
        <p14:creationId xmlns:p14="http://schemas.microsoft.com/office/powerpoint/2010/main" val="2908703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8BC0DD-63B7-4597-9A0D-AFD9372243E4}"/>
              </a:ext>
            </a:extLst>
          </p:cNvPr>
          <p:cNvSpPr>
            <a:spLocks noGrp="1"/>
          </p:cNvSpPr>
          <p:nvPr>
            <p:ph type="title"/>
          </p:nvPr>
        </p:nvSpPr>
        <p:spPr>
          <a:xfrm>
            <a:off x="489477" y="374493"/>
            <a:ext cx="3961445" cy="432000"/>
          </a:xfrm>
        </p:spPr>
        <p:txBody>
          <a:bodyPr/>
          <a:lstStyle/>
          <a:p>
            <a:r>
              <a:rPr lang="en-ZA" sz="3600" b="1" dirty="0"/>
              <a:t>Recommendations</a:t>
            </a:r>
            <a:endParaRPr lang="en-ZA" sz="3600" dirty="0"/>
          </a:p>
        </p:txBody>
      </p:sp>
      <p:sp>
        <p:nvSpPr>
          <p:cNvPr id="4" name="Slide Number Placeholder 3">
            <a:extLst>
              <a:ext uri="{FF2B5EF4-FFF2-40B4-BE49-F238E27FC236}">
                <a16:creationId xmlns:a16="http://schemas.microsoft.com/office/drawing/2014/main" id="{7314EF13-6714-4D25-9365-6F3B5EA805C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600" b="1" i="0" u="none" strike="noStrike" kern="1200" cap="none" spc="0" normalizeH="0" baseline="0" noProof="0" smtClean="0">
                <a:ln>
                  <a:noFill/>
                </a:ln>
                <a:solidFill>
                  <a:prstClr val="black">
                    <a:lumMod val="75000"/>
                    <a:lumOff val="25000"/>
                  </a:prstClr>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ZA" sz="1600" b="1" i="0" u="none" strike="noStrike" kern="1200" cap="none" spc="0" normalizeH="0" baseline="0" noProof="0" dirty="0">
              <a:ln>
                <a:noFill/>
              </a:ln>
              <a:solidFill>
                <a:prstClr val="black">
                  <a:lumMod val="75000"/>
                  <a:lumOff val="25000"/>
                </a:prstClr>
              </a:solidFill>
              <a:effectLst/>
              <a:uLnTx/>
              <a:uFillTx/>
              <a:latin typeface="Cambria" panose="02040503050406030204"/>
              <a:ea typeface="+mn-ea"/>
              <a:cs typeface="+mn-cs"/>
            </a:endParaRPr>
          </a:p>
        </p:txBody>
      </p:sp>
      <p:sp>
        <p:nvSpPr>
          <p:cNvPr id="3" name="Content Placeholder 2">
            <a:extLst>
              <a:ext uri="{FF2B5EF4-FFF2-40B4-BE49-F238E27FC236}">
                <a16:creationId xmlns:a16="http://schemas.microsoft.com/office/drawing/2014/main" id="{46F3FAAD-3533-4254-8878-00AFC4F2CA55}"/>
              </a:ext>
            </a:extLst>
          </p:cNvPr>
          <p:cNvSpPr>
            <a:spLocks noGrp="1"/>
          </p:cNvSpPr>
          <p:nvPr>
            <p:ph type="body" sz="quarter" idx="35"/>
          </p:nvPr>
        </p:nvSpPr>
        <p:spPr>
          <a:xfrm>
            <a:off x="5111900" y="3964840"/>
            <a:ext cx="1980000" cy="432000"/>
          </a:xfrm>
        </p:spPr>
        <p:txBody>
          <a:bodyPr/>
          <a:lstStyle/>
          <a:p>
            <a:r>
              <a:rPr lang="en-ZA" noProof="1"/>
              <a:t>Conduct a POC</a:t>
            </a:r>
          </a:p>
        </p:txBody>
      </p:sp>
      <p:sp>
        <p:nvSpPr>
          <p:cNvPr id="29" name="Text Placeholder 28">
            <a:extLst>
              <a:ext uri="{FF2B5EF4-FFF2-40B4-BE49-F238E27FC236}">
                <a16:creationId xmlns:a16="http://schemas.microsoft.com/office/drawing/2014/main" id="{F3A12111-B712-41C8-A9DB-3623FA5D2016}"/>
              </a:ext>
            </a:extLst>
          </p:cNvPr>
          <p:cNvSpPr>
            <a:spLocks noGrp="1"/>
          </p:cNvSpPr>
          <p:nvPr>
            <p:ph type="body" sz="quarter" idx="36"/>
          </p:nvPr>
        </p:nvSpPr>
        <p:spPr>
          <a:xfrm>
            <a:off x="5111900" y="4546815"/>
            <a:ext cx="1980000" cy="1757731"/>
          </a:xfrm>
        </p:spPr>
        <p:txBody>
          <a:bodyPr/>
          <a:lstStyle/>
          <a:p>
            <a:r>
              <a:rPr lang="en-NZ" dirty="0"/>
              <a:t>Donna Wilson at </a:t>
            </a:r>
            <a:r>
              <a:rPr lang="en-NZ" sz="1400" dirty="0">
                <a:latin typeface="+mn-lt"/>
              </a:rPr>
              <a:t>McConnell Dowell Constructions LTD</a:t>
            </a:r>
            <a:r>
              <a:rPr lang="en-NZ" dirty="0"/>
              <a:t> advised she would like to trail the Alert-metre </a:t>
            </a:r>
          </a:p>
        </p:txBody>
      </p:sp>
      <p:sp>
        <p:nvSpPr>
          <p:cNvPr id="11" name="Text Placeholder 10">
            <a:extLst>
              <a:ext uri="{FF2B5EF4-FFF2-40B4-BE49-F238E27FC236}">
                <a16:creationId xmlns:a16="http://schemas.microsoft.com/office/drawing/2014/main" id="{2C4BDF3E-67A1-44DF-A765-302A92ABE85A}"/>
              </a:ext>
            </a:extLst>
          </p:cNvPr>
          <p:cNvSpPr>
            <a:spLocks noGrp="1"/>
          </p:cNvSpPr>
          <p:nvPr>
            <p:ph type="body" sz="quarter" idx="37"/>
          </p:nvPr>
        </p:nvSpPr>
        <p:spPr>
          <a:xfrm>
            <a:off x="7451950" y="3964840"/>
            <a:ext cx="1980000" cy="432000"/>
          </a:xfrm>
        </p:spPr>
        <p:txBody>
          <a:bodyPr/>
          <a:lstStyle/>
          <a:p>
            <a:r>
              <a:rPr lang="en-ZA" noProof="1"/>
              <a:t>Additional tool for Wellbeing </a:t>
            </a:r>
          </a:p>
        </p:txBody>
      </p:sp>
      <p:sp>
        <p:nvSpPr>
          <p:cNvPr id="30" name="Text Placeholder 29">
            <a:extLst>
              <a:ext uri="{FF2B5EF4-FFF2-40B4-BE49-F238E27FC236}">
                <a16:creationId xmlns:a16="http://schemas.microsoft.com/office/drawing/2014/main" id="{EC6EC18D-4384-48A1-88AC-5525FF7C7D84}"/>
              </a:ext>
            </a:extLst>
          </p:cNvPr>
          <p:cNvSpPr>
            <a:spLocks noGrp="1"/>
          </p:cNvSpPr>
          <p:nvPr>
            <p:ph type="body" sz="quarter" idx="38"/>
          </p:nvPr>
        </p:nvSpPr>
        <p:spPr>
          <a:xfrm>
            <a:off x="7451950" y="4448289"/>
            <a:ext cx="1980000" cy="2341749"/>
          </a:xfrm>
        </p:spPr>
        <p:txBody>
          <a:bodyPr/>
          <a:lstStyle/>
          <a:p>
            <a:r>
              <a:rPr lang="en-NZ" dirty="0"/>
              <a:t>Introduce the Alert meter as a supplementary tool for impairment  opposed to a substitute for drug and alcohol testing. Frame it from a well-being perspective. Look at high incidents periods e.g. Christmas &amp; implement the tool as a supplementary tool during these high-incident periods </a:t>
            </a:r>
          </a:p>
          <a:p>
            <a:r>
              <a:rPr lang="en-NZ" dirty="0"/>
              <a:t> </a:t>
            </a:r>
          </a:p>
        </p:txBody>
      </p:sp>
      <p:sp>
        <p:nvSpPr>
          <p:cNvPr id="16" name="Text Placeholder 15">
            <a:extLst>
              <a:ext uri="{FF2B5EF4-FFF2-40B4-BE49-F238E27FC236}">
                <a16:creationId xmlns:a16="http://schemas.microsoft.com/office/drawing/2014/main" id="{08CDBD57-ACD0-4763-91BE-7604D97582DB}"/>
              </a:ext>
            </a:extLst>
          </p:cNvPr>
          <p:cNvSpPr>
            <a:spLocks noGrp="1"/>
          </p:cNvSpPr>
          <p:nvPr>
            <p:ph type="body" sz="quarter" idx="39"/>
          </p:nvPr>
        </p:nvSpPr>
        <p:spPr>
          <a:xfrm>
            <a:off x="9792000" y="3964840"/>
            <a:ext cx="1980000" cy="432000"/>
          </a:xfrm>
        </p:spPr>
        <p:txBody>
          <a:bodyPr/>
          <a:lstStyle/>
          <a:p>
            <a:r>
              <a:rPr lang="en-US" dirty="0"/>
              <a:t>Alert-</a:t>
            </a:r>
            <a:r>
              <a:rPr lang="en-US" dirty="0" err="1"/>
              <a:t>metre</a:t>
            </a:r>
            <a:r>
              <a:rPr lang="en-US" dirty="0"/>
              <a:t> framing </a:t>
            </a:r>
            <a:endParaRPr lang="en-NZ" dirty="0"/>
          </a:p>
          <a:p>
            <a:endParaRPr lang="en-NZ" dirty="0"/>
          </a:p>
        </p:txBody>
      </p:sp>
      <p:sp>
        <p:nvSpPr>
          <p:cNvPr id="31" name="Text Placeholder 30">
            <a:extLst>
              <a:ext uri="{FF2B5EF4-FFF2-40B4-BE49-F238E27FC236}">
                <a16:creationId xmlns:a16="http://schemas.microsoft.com/office/drawing/2014/main" id="{30EB2F70-13BE-439E-BC02-CD02EFC84DEC}"/>
              </a:ext>
            </a:extLst>
          </p:cNvPr>
          <p:cNvSpPr>
            <a:spLocks noGrp="1"/>
          </p:cNvSpPr>
          <p:nvPr>
            <p:ph type="body" sz="quarter" idx="40"/>
          </p:nvPr>
        </p:nvSpPr>
        <p:spPr>
          <a:xfrm>
            <a:off x="9792000" y="4547466"/>
            <a:ext cx="1980000" cy="720000"/>
          </a:xfrm>
        </p:spPr>
        <p:txBody>
          <a:bodyPr/>
          <a:lstStyle/>
          <a:p>
            <a:r>
              <a:rPr lang="en-NZ" dirty="0"/>
              <a:t>Alert-metre tests for varying forms of impairment – trial the application as testing for fatigue / stress. </a:t>
            </a:r>
          </a:p>
          <a:p>
            <a:endParaRPr lang="en-NZ" dirty="0"/>
          </a:p>
        </p:txBody>
      </p:sp>
      <p:sp>
        <p:nvSpPr>
          <p:cNvPr id="12" name="AutoShape 4" descr="Logo">
            <a:extLst>
              <a:ext uri="{FF2B5EF4-FFF2-40B4-BE49-F238E27FC236}">
                <a16:creationId xmlns:a16="http://schemas.microsoft.com/office/drawing/2014/main" id="{8B0C3613-E12A-4DE9-953E-7E3867D7B026}"/>
              </a:ext>
            </a:extLst>
          </p:cNvPr>
          <p:cNvSpPr>
            <a:spLocks noChangeAspect="1" noChangeArrowheads="1"/>
          </p:cNvSpPr>
          <p:nvPr/>
        </p:nvSpPr>
        <p:spPr bwMode="auto">
          <a:xfrm>
            <a:off x="5943600" y="351006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itle 5">
            <a:extLst>
              <a:ext uri="{FF2B5EF4-FFF2-40B4-BE49-F238E27FC236}">
                <a16:creationId xmlns:a16="http://schemas.microsoft.com/office/drawing/2014/main" id="{706BCCEE-D281-49F9-989C-E19618698C8B}"/>
              </a:ext>
            </a:extLst>
          </p:cNvPr>
          <p:cNvSpPr txBox="1">
            <a:spLocks/>
          </p:cNvSpPr>
          <p:nvPr/>
        </p:nvSpPr>
        <p:spPr>
          <a:xfrm>
            <a:off x="5111900" y="1451806"/>
            <a:ext cx="66601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3200" b="0" i="0" u="none" strike="noStrike" kern="1200" cap="none" spc="-100" normalizeH="0" baseline="0" noProof="0" dirty="0">
                <a:ln>
                  <a:noFill/>
                </a:ln>
                <a:solidFill>
                  <a:prstClr val="black">
                    <a:lumMod val="75000"/>
                    <a:lumOff val="25000"/>
                  </a:prstClr>
                </a:solidFill>
                <a:effectLst/>
                <a:uLnTx/>
                <a:uFillTx/>
                <a:latin typeface="Cambria" panose="02040503050406030204"/>
                <a:ea typeface="+mj-ea"/>
                <a:cs typeface="+mj-cs"/>
              </a:rPr>
              <a:t>“Alert-metre”</a:t>
            </a:r>
          </a:p>
        </p:txBody>
      </p:sp>
      <p:pic>
        <p:nvPicPr>
          <p:cNvPr id="21" name="Graphic 20" descr="Team">
            <a:extLst>
              <a:ext uri="{FF2B5EF4-FFF2-40B4-BE49-F238E27FC236}">
                <a16:creationId xmlns:a16="http://schemas.microsoft.com/office/drawing/2014/main" id="{914216B6-5B41-4EF7-855E-C9ADF9ED5C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2498" y="2763682"/>
            <a:ext cx="687003" cy="687003"/>
          </a:xfrm>
          <a:prstGeom prst="rect">
            <a:avLst/>
          </a:prstGeom>
        </p:spPr>
      </p:pic>
      <p:pic>
        <p:nvPicPr>
          <p:cNvPr id="5" name="Picture Placeholder 4" descr="Icon&#10;&#10;Description automatically generated">
            <a:extLst>
              <a:ext uri="{FF2B5EF4-FFF2-40B4-BE49-F238E27FC236}">
                <a16:creationId xmlns:a16="http://schemas.microsoft.com/office/drawing/2014/main" id="{F84D19AF-90B5-4FAE-96AC-D21CE54EDC04}"/>
              </a:ext>
            </a:extLst>
          </p:cNvPr>
          <p:cNvPicPr>
            <a:picLocks noGrp="1" noChangeAspect="1"/>
          </p:cNvPicPr>
          <p:nvPr>
            <p:ph type="pic" sz="quarter" idx="45"/>
          </p:nvPr>
        </p:nvPicPr>
        <p:blipFill>
          <a:blip r:embed="rId5">
            <a:extLst>
              <a:ext uri="{28A0092B-C50C-407E-A947-70E740481C1C}">
                <a14:useLocalDpi xmlns:a14="http://schemas.microsoft.com/office/drawing/2010/main" val="0"/>
              </a:ext>
            </a:extLst>
          </a:blip>
          <a:srcRect t="10714" b="10714"/>
          <a:stretch>
            <a:fillRect/>
          </a:stretch>
        </p:blipFill>
        <p:spPr>
          <a:xfrm>
            <a:off x="10382033" y="2663020"/>
            <a:ext cx="799934" cy="799934"/>
          </a:xfrm>
        </p:spPr>
      </p:pic>
      <p:pic>
        <p:nvPicPr>
          <p:cNvPr id="17" name="Graphic 16" descr="Classroom">
            <a:extLst>
              <a:ext uri="{FF2B5EF4-FFF2-40B4-BE49-F238E27FC236}">
                <a16:creationId xmlns:a16="http://schemas.microsoft.com/office/drawing/2014/main" id="{0FDEEFCB-AF2F-4ED9-BAAB-F4EA6BC5F4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98448" y="2719486"/>
            <a:ext cx="687003" cy="687003"/>
          </a:xfrm>
          <a:prstGeom prst="rect">
            <a:avLst/>
          </a:prstGeom>
        </p:spPr>
      </p:pic>
      <p:pic>
        <p:nvPicPr>
          <p:cNvPr id="18" name="Picture Placeholder 17" descr="Circular flowchart">
            <a:extLst>
              <a:ext uri="{FF2B5EF4-FFF2-40B4-BE49-F238E27FC236}">
                <a16:creationId xmlns:a16="http://schemas.microsoft.com/office/drawing/2014/main" id="{CB2E4817-C8D2-4BE6-A7A6-D5CDCB6E56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06196" y="-42388"/>
            <a:ext cx="585804" cy="585804"/>
          </a:xfrm>
          <a:prstGeom prst="rect">
            <a:avLst/>
          </a:prstGeom>
          <a:noFill/>
          <a:ln w="95250" cap="sq">
            <a:noFill/>
          </a:ln>
        </p:spPr>
      </p:pic>
      <p:pic>
        <p:nvPicPr>
          <p:cNvPr id="7" name="Picture 6" descr="Shape&#10;&#10;Description automatically generated with low confidence">
            <a:extLst>
              <a:ext uri="{FF2B5EF4-FFF2-40B4-BE49-F238E27FC236}">
                <a16:creationId xmlns:a16="http://schemas.microsoft.com/office/drawing/2014/main" id="{DEAB9081-BCB2-4A63-8FAF-D33CCEDFE2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1620" y="1451806"/>
            <a:ext cx="4214271" cy="4214271"/>
          </a:xfrm>
          <a:prstGeom prst="rect">
            <a:avLst/>
          </a:prstGeom>
        </p:spPr>
      </p:pic>
    </p:spTree>
    <p:extLst>
      <p:ext uri="{BB962C8B-B14F-4D97-AF65-F5344CB8AC3E}">
        <p14:creationId xmlns:p14="http://schemas.microsoft.com/office/powerpoint/2010/main" val="1140859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8BC0DD-63B7-4597-9A0D-AFD9372243E4}"/>
              </a:ext>
            </a:extLst>
          </p:cNvPr>
          <p:cNvSpPr>
            <a:spLocks noGrp="1"/>
          </p:cNvSpPr>
          <p:nvPr>
            <p:ph type="title"/>
          </p:nvPr>
        </p:nvSpPr>
        <p:spPr>
          <a:xfrm>
            <a:off x="489477" y="374493"/>
            <a:ext cx="3961445" cy="432000"/>
          </a:xfrm>
        </p:spPr>
        <p:txBody>
          <a:bodyPr/>
          <a:lstStyle/>
          <a:p>
            <a:r>
              <a:rPr lang="en-ZA" sz="3600" b="1" dirty="0"/>
              <a:t>Recommendations</a:t>
            </a:r>
            <a:endParaRPr lang="en-ZA" sz="3600" dirty="0"/>
          </a:p>
        </p:txBody>
      </p:sp>
      <p:sp>
        <p:nvSpPr>
          <p:cNvPr id="4" name="Slide Number Placeholder 3">
            <a:extLst>
              <a:ext uri="{FF2B5EF4-FFF2-40B4-BE49-F238E27FC236}">
                <a16:creationId xmlns:a16="http://schemas.microsoft.com/office/drawing/2014/main" id="{7314EF13-6714-4D25-9365-6F3B5EA805C2}"/>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600" b="1" i="0" u="none" strike="noStrike" kern="1200" cap="none" spc="0" normalizeH="0" baseline="0" noProof="0" smtClean="0">
                <a:ln>
                  <a:noFill/>
                </a:ln>
                <a:solidFill>
                  <a:prstClr val="black">
                    <a:lumMod val="75000"/>
                    <a:lumOff val="25000"/>
                  </a:prstClr>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ZA" sz="1600" b="1" i="0" u="none" strike="noStrike" kern="1200" cap="none" spc="0" normalizeH="0" baseline="0" noProof="0" dirty="0">
              <a:ln>
                <a:noFill/>
              </a:ln>
              <a:solidFill>
                <a:prstClr val="black">
                  <a:lumMod val="75000"/>
                  <a:lumOff val="25000"/>
                </a:prstClr>
              </a:solidFill>
              <a:effectLst/>
              <a:uLnTx/>
              <a:uFillTx/>
              <a:latin typeface="Cambria" panose="02040503050406030204"/>
              <a:ea typeface="+mn-ea"/>
              <a:cs typeface="+mn-cs"/>
            </a:endParaRPr>
          </a:p>
        </p:txBody>
      </p:sp>
      <p:sp>
        <p:nvSpPr>
          <p:cNvPr id="3" name="Content Placeholder 2">
            <a:extLst>
              <a:ext uri="{FF2B5EF4-FFF2-40B4-BE49-F238E27FC236}">
                <a16:creationId xmlns:a16="http://schemas.microsoft.com/office/drawing/2014/main" id="{46F3FAAD-3533-4254-8878-00AFC4F2CA55}"/>
              </a:ext>
            </a:extLst>
          </p:cNvPr>
          <p:cNvSpPr>
            <a:spLocks noGrp="1"/>
          </p:cNvSpPr>
          <p:nvPr>
            <p:ph type="body" sz="quarter" idx="35"/>
          </p:nvPr>
        </p:nvSpPr>
        <p:spPr>
          <a:xfrm>
            <a:off x="5111900" y="3964840"/>
            <a:ext cx="1980000" cy="432000"/>
          </a:xfrm>
        </p:spPr>
        <p:txBody>
          <a:bodyPr/>
          <a:lstStyle/>
          <a:p>
            <a:r>
              <a:rPr lang="en-ZA" noProof="1"/>
              <a:t>Work with Trade Union Laywers  </a:t>
            </a:r>
          </a:p>
        </p:txBody>
      </p:sp>
      <p:sp>
        <p:nvSpPr>
          <p:cNvPr id="29" name="Text Placeholder 28">
            <a:extLst>
              <a:ext uri="{FF2B5EF4-FFF2-40B4-BE49-F238E27FC236}">
                <a16:creationId xmlns:a16="http://schemas.microsoft.com/office/drawing/2014/main" id="{F3A12111-B712-41C8-A9DB-3623FA5D2016}"/>
              </a:ext>
            </a:extLst>
          </p:cNvPr>
          <p:cNvSpPr>
            <a:spLocks noGrp="1"/>
          </p:cNvSpPr>
          <p:nvPr>
            <p:ph type="body" sz="quarter" idx="36"/>
          </p:nvPr>
        </p:nvSpPr>
        <p:spPr>
          <a:xfrm>
            <a:off x="5111900" y="4638452"/>
            <a:ext cx="1980000" cy="1757731"/>
          </a:xfrm>
        </p:spPr>
        <p:txBody>
          <a:bodyPr/>
          <a:lstStyle/>
          <a:p>
            <a:pPr algn="just"/>
            <a:r>
              <a:rPr lang="en-NZ" dirty="0"/>
              <a:t>Investigate the scale of previous cases to collate better and accurate data. ACC data has been investigated however did not yield any significant results apart from stress related claims are the most    </a:t>
            </a:r>
          </a:p>
        </p:txBody>
      </p:sp>
      <p:sp>
        <p:nvSpPr>
          <p:cNvPr id="11" name="Text Placeholder 10">
            <a:extLst>
              <a:ext uri="{FF2B5EF4-FFF2-40B4-BE49-F238E27FC236}">
                <a16:creationId xmlns:a16="http://schemas.microsoft.com/office/drawing/2014/main" id="{2C4BDF3E-67A1-44DF-A765-302A92ABE85A}"/>
              </a:ext>
            </a:extLst>
          </p:cNvPr>
          <p:cNvSpPr>
            <a:spLocks noGrp="1"/>
          </p:cNvSpPr>
          <p:nvPr>
            <p:ph type="body" sz="quarter" idx="37"/>
          </p:nvPr>
        </p:nvSpPr>
        <p:spPr>
          <a:xfrm>
            <a:off x="7451950" y="3964840"/>
            <a:ext cx="1980000" cy="432000"/>
          </a:xfrm>
        </p:spPr>
        <p:txBody>
          <a:bodyPr/>
          <a:lstStyle/>
          <a:p>
            <a:r>
              <a:rPr lang="en-ZA" noProof="1"/>
              <a:t>Educate the industry </a:t>
            </a:r>
          </a:p>
          <a:p>
            <a:endParaRPr lang="en-ZA" noProof="1"/>
          </a:p>
        </p:txBody>
      </p:sp>
      <p:sp>
        <p:nvSpPr>
          <p:cNvPr id="30" name="Text Placeholder 29">
            <a:extLst>
              <a:ext uri="{FF2B5EF4-FFF2-40B4-BE49-F238E27FC236}">
                <a16:creationId xmlns:a16="http://schemas.microsoft.com/office/drawing/2014/main" id="{EC6EC18D-4384-48A1-88AC-5525FF7C7D84}"/>
              </a:ext>
            </a:extLst>
          </p:cNvPr>
          <p:cNvSpPr>
            <a:spLocks noGrp="1"/>
          </p:cNvSpPr>
          <p:nvPr>
            <p:ph type="body" sz="quarter" idx="38"/>
          </p:nvPr>
        </p:nvSpPr>
        <p:spPr>
          <a:xfrm>
            <a:off x="7631975" y="4328360"/>
            <a:ext cx="1980000" cy="2341749"/>
          </a:xfrm>
        </p:spPr>
        <p:txBody>
          <a:bodyPr/>
          <a:lstStyle/>
          <a:p>
            <a:r>
              <a:rPr lang="en-NZ" dirty="0"/>
              <a:t> </a:t>
            </a:r>
          </a:p>
        </p:txBody>
      </p:sp>
      <p:sp>
        <p:nvSpPr>
          <p:cNvPr id="16" name="Text Placeholder 15">
            <a:extLst>
              <a:ext uri="{FF2B5EF4-FFF2-40B4-BE49-F238E27FC236}">
                <a16:creationId xmlns:a16="http://schemas.microsoft.com/office/drawing/2014/main" id="{08CDBD57-ACD0-4763-91BE-7604D97582DB}"/>
              </a:ext>
            </a:extLst>
          </p:cNvPr>
          <p:cNvSpPr>
            <a:spLocks noGrp="1"/>
          </p:cNvSpPr>
          <p:nvPr>
            <p:ph type="body" sz="quarter" idx="39"/>
          </p:nvPr>
        </p:nvSpPr>
        <p:spPr>
          <a:xfrm>
            <a:off x="9792000" y="3964840"/>
            <a:ext cx="1980000" cy="432000"/>
          </a:xfrm>
        </p:spPr>
        <p:txBody>
          <a:bodyPr/>
          <a:lstStyle/>
          <a:p>
            <a:r>
              <a:rPr lang="en-NZ" dirty="0"/>
              <a:t>Work with Patrick Gower? </a:t>
            </a:r>
          </a:p>
          <a:p>
            <a:endParaRPr lang="en-NZ" dirty="0"/>
          </a:p>
        </p:txBody>
      </p:sp>
      <p:sp>
        <p:nvSpPr>
          <p:cNvPr id="31" name="Text Placeholder 30">
            <a:extLst>
              <a:ext uri="{FF2B5EF4-FFF2-40B4-BE49-F238E27FC236}">
                <a16:creationId xmlns:a16="http://schemas.microsoft.com/office/drawing/2014/main" id="{30EB2F70-13BE-439E-BC02-CD02EFC84DEC}"/>
              </a:ext>
            </a:extLst>
          </p:cNvPr>
          <p:cNvSpPr>
            <a:spLocks noGrp="1"/>
          </p:cNvSpPr>
          <p:nvPr>
            <p:ph type="body" sz="quarter" idx="40"/>
          </p:nvPr>
        </p:nvSpPr>
        <p:spPr>
          <a:xfrm>
            <a:off x="7540703" y="4638452"/>
            <a:ext cx="1980000" cy="720000"/>
          </a:xfrm>
        </p:spPr>
        <p:txBody>
          <a:bodyPr/>
          <a:lstStyle/>
          <a:p>
            <a:r>
              <a:rPr lang="en-NZ" dirty="0"/>
              <a:t>It has been flagged that workplaces are obtaining their information from the urine screening agencies and therefore have a reluctance to change to oral testing – take the learnings form Fonterra &amp; start to target other big industries e.g. Silver Fern Farms   </a:t>
            </a:r>
          </a:p>
        </p:txBody>
      </p:sp>
      <p:sp>
        <p:nvSpPr>
          <p:cNvPr id="12" name="AutoShape 4" descr="Logo">
            <a:extLst>
              <a:ext uri="{FF2B5EF4-FFF2-40B4-BE49-F238E27FC236}">
                <a16:creationId xmlns:a16="http://schemas.microsoft.com/office/drawing/2014/main" id="{8B0C3613-E12A-4DE9-953E-7E3867D7B026}"/>
              </a:ext>
            </a:extLst>
          </p:cNvPr>
          <p:cNvSpPr>
            <a:spLocks noChangeAspect="1" noChangeArrowheads="1"/>
          </p:cNvSpPr>
          <p:nvPr/>
        </p:nvSpPr>
        <p:spPr bwMode="auto">
          <a:xfrm>
            <a:off x="5943600" y="351006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Title 5">
            <a:extLst>
              <a:ext uri="{FF2B5EF4-FFF2-40B4-BE49-F238E27FC236}">
                <a16:creationId xmlns:a16="http://schemas.microsoft.com/office/drawing/2014/main" id="{706BCCEE-D281-49F9-989C-E19618698C8B}"/>
              </a:ext>
            </a:extLst>
          </p:cNvPr>
          <p:cNvSpPr txBox="1">
            <a:spLocks/>
          </p:cNvSpPr>
          <p:nvPr/>
        </p:nvSpPr>
        <p:spPr>
          <a:xfrm>
            <a:off x="5111900" y="1101767"/>
            <a:ext cx="6660100" cy="100290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3200" b="0" i="0" u="none" strike="noStrike" kern="1200" cap="none" spc="-100" normalizeH="0" baseline="0" noProof="0" dirty="0">
                <a:ln>
                  <a:noFill/>
                </a:ln>
                <a:solidFill>
                  <a:prstClr val="black">
                    <a:lumMod val="75000"/>
                    <a:lumOff val="25000"/>
                  </a:prstClr>
                </a:solidFill>
                <a:effectLst/>
                <a:uLnTx/>
                <a:uFillTx/>
                <a:latin typeface="Cambria" panose="02040503050406030204"/>
                <a:ea typeface="+mj-ea"/>
                <a:cs typeface="+mj-cs"/>
              </a:rPr>
              <a:t>“</a:t>
            </a:r>
            <a:r>
              <a:rPr lang="en-ZA" dirty="0">
                <a:solidFill>
                  <a:prstClr val="black">
                    <a:lumMod val="75000"/>
                    <a:lumOff val="25000"/>
                  </a:prstClr>
                </a:solidFill>
                <a:latin typeface="Cambria" panose="02040503050406030204"/>
              </a:rPr>
              <a:t>Collate Data &amp; investigate the Scale &amp; Educate </a:t>
            </a:r>
            <a:r>
              <a:rPr kumimoji="0" lang="en-ZA" sz="3200" b="0" i="0" u="none" strike="noStrike" kern="1200" cap="none" spc="-100" normalizeH="0" baseline="0" noProof="0" dirty="0">
                <a:ln>
                  <a:noFill/>
                </a:ln>
                <a:solidFill>
                  <a:prstClr val="black">
                    <a:lumMod val="75000"/>
                    <a:lumOff val="25000"/>
                  </a:prstClr>
                </a:solidFill>
                <a:effectLst/>
                <a:uLnTx/>
                <a:uFillTx/>
                <a:latin typeface="Cambria" panose="02040503050406030204"/>
                <a:ea typeface="+mj-ea"/>
                <a:cs typeface="+mj-cs"/>
              </a:rPr>
              <a:t>”</a:t>
            </a:r>
          </a:p>
        </p:txBody>
      </p:sp>
      <p:pic>
        <p:nvPicPr>
          <p:cNvPr id="17" name="Graphic 16" descr="Classroom">
            <a:extLst>
              <a:ext uri="{FF2B5EF4-FFF2-40B4-BE49-F238E27FC236}">
                <a16:creationId xmlns:a16="http://schemas.microsoft.com/office/drawing/2014/main" id="{0FDEEFCB-AF2F-4ED9-BAAB-F4EA6BC5F4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98448" y="2719486"/>
            <a:ext cx="687003" cy="687003"/>
          </a:xfrm>
          <a:prstGeom prst="rect">
            <a:avLst/>
          </a:prstGeom>
        </p:spPr>
      </p:pic>
      <p:pic>
        <p:nvPicPr>
          <p:cNvPr id="18" name="Picture Placeholder 17" descr="Circular flowchart">
            <a:extLst>
              <a:ext uri="{FF2B5EF4-FFF2-40B4-BE49-F238E27FC236}">
                <a16:creationId xmlns:a16="http://schemas.microsoft.com/office/drawing/2014/main" id="{CB2E4817-C8D2-4BE6-A7A6-D5CDCB6E56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06196" y="-42388"/>
            <a:ext cx="585804" cy="585804"/>
          </a:xfrm>
          <a:prstGeom prst="rect">
            <a:avLst/>
          </a:prstGeom>
          <a:noFill/>
          <a:ln w="95250" cap="sq">
            <a:noFill/>
          </a:ln>
        </p:spPr>
      </p:pic>
      <p:pic>
        <p:nvPicPr>
          <p:cNvPr id="19" name="Picture Placeholder 17" descr="Eyes">
            <a:extLst>
              <a:ext uri="{FF2B5EF4-FFF2-40B4-BE49-F238E27FC236}">
                <a16:creationId xmlns:a16="http://schemas.microsoft.com/office/drawing/2014/main" id="{751EBD24-7AE4-4A21-93A3-DD1991BEFCAB}"/>
              </a:ext>
            </a:extLst>
          </p:cNvPr>
          <p:cNvPicPr>
            <a:picLocks noChangeAspect="1"/>
          </p:cNvPicPr>
          <p:nvPr/>
        </p:nvPicPr>
        <p:blipFill>
          <a:blip r:embed="rId7">
            <a:extLst>
              <a:ext uri="{96DAC541-7B7A-43D3-8B79-37D633B846F1}">
                <asvg:svgBlip xmlns:asvg="http://schemas.microsoft.com/office/drawing/2016/SVG/main" r:embed="rId8"/>
              </a:ext>
            </a:extLst>
          </a:blip>
          <a:srcRect/>
          <a:stretch>
            <a:fillRect/>
          </a:stretch>
        </p:blipFill>
        <p:spPr>
          <a:xfrm>
            <a:off x="5358000" y="2413852"/>
            <a:ext cx="1476000" cy="1476000"/>
          </a:xfrm>
          <a:prstGeom prst="rect">
            <a:avLst/>
          </a:prstGeom>
          <a:noFill/>
          <a:ln w="95250" cap="sq" cmpd="sng" algn="ctr">
            <a:noFill/>
            <a:prstDash val="solid"/>
            <a:miter lim="800000"/>
          </a:ln>
          <a:effectLst/>
        </p:spPr>
      </p:pic>
      <p:pic>
        <p:nvPicPr>
          <p:cNvPr id="20" name="Graphic 19" descr="Checklist">
            <a:extLst>
              <a:ext uri="{FF2B5EF4-FFF2-40B4-BE49-F238E27FC236}">
                <a16:creationId xmlns:a16="http://schemas.microsoft.com/office/drawing/2014/main" id="{F439C0E8-774D-41D7-ABD0-41A6681834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4885" y="1451806"/>
            <a:ext cx="4201415" cy="4201415"/>
          </a:xfrm>
          <a:prstGeom prst="rect">
            <a:avLst/>
          </a:prstGeom>
        </p:spPr>
      </p:pic>
      <p:sp>
        <p:nvSpPr>
          <p:cNvPr id="22" name="Text Placeholder 30">
            <a:extLst>
              <a:ext uri="{FF2B5EF4-FFF2-40B4-BE49-F238E27FC236}">
                <a16:creationId xmlns:a16="http://schemas.microsoft.com/office/drawing/2014/main" id="{B41DDE02-3EEB-4300-A72A-6E219A072F83}"/>
              </a:ext>
            </a:extLst>
          </p:cNvPr>
          <p:cNvSpPr txBox="1">
            <a:spLocks/>
          </p:cNvSpPr>
          <p:nvPr/>
        </p:nvSpPr>
        <p:spPr>
          <a:xfrm>
            <a:off x="9775318" y="4591184"/>
            <a:ext cx="1980000" cy="72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Clr>
                <a:schemeClr val="accent1"/>
              </a:buClr>
              <a:buFont typeface="Calibri" panose="020F050202020403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Patrick Gower is an investigative journalist who explores drug and alcohol issues in NZ   </a:t>
            </a:r>
          </a:p>
        </p:txBody>
      </p:sp>
      <p:pic>
        <p:nvPicPr>
          <p:cNvPr id="23" name="Picture Placeholder 27" descr="Moustache face with no fill">
            <a:extLst>
              <a:ext uri="{FF2B5EF4-FFF2-40B4-BE49-F238E27FC236}">
                <a16:creationId xmlns:a16="http://schemas.microsoft.com/office/drawing/2014/main" id="{0513D0C1-C524-4C3C-80DD-820C0204F73F}"/>
              </a:ext>
            </a:extLst>
          </p:cNvPr>
          <p:cNvPicPr>
            <a:picLocks noChangeAspect="1"/>
          </p:cNvPicPr>
          <p:nvPr/>
        </p:nvPicPr>
        <p:blipFill>
          <a:blip r:embed="rId11">
            <a:extLst>
              <a:ext uri="{96DAC541-7B7A-43D3-8B79-37D633B846F1}">
                <asvg:svgBlip xmlns:asvg="http://schemas.microsoft.com/office/drawing/2016/SVG/main" r:embed="rId12"/>
              </a:ext>
            </a:extLst>
          </a:blip>
          <a:srcRect/>
          <a:stretch>
            <a:fillRect/>
          </a:stretch>
        </p:blipFill>
        <p:spPr>
          <a:xfrm>
            <a:off x="10472632" y="2707154"/>
            <a:ext cx="802910" cy="802910"/>
          </a:xfrm>
          <a:prstGeom prst="rect">
            <a:avLst/>
          </a:prstGeom>
        </p:spPr>
      </p:pic>
    </p:spTree>
    <p:extLst>
      <p:ext uri="{BB962C8B-B14F-4D97-AF65-F5344CB8AC3E}">
        <p14:creationId xmlns:p14="http://schemas.microsoft.com/office/powerpoint/2010/main" val="3445498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7937F-4DCC-6548-F316-066D977AEC44}"/>
              </a:ext>
            </a:extLst>
          </p:cNvPr>
          <p:cNvSpPr>
            <a:spLocks noGrp="1"/>
          </p:cNvSpPr>
          <p:nvPr>
            <p:ph type="title"/>
          </p:nvPr>
        </p:nvSpPr>
        <p:spPr>
          <a:xfrm>
            <a:off x="849549" y="1948132"/>
            <a:ext cx="10515600" cy="2961735"/>
          </a:xfrm>
        </p:spPr>
        <p:txBody>
          <a:bodyPr>
            <a:normAutofit/>
          </a:bodyPr>
          <a:lstStyle/>
          <a:p>
            <a:pPr algn="ctr"/>
            <a:r>
              <a:rPr lang="en-NZ" dirty="0">
                <a:latin typeface="Franklin Gothic Heavy" panose="020B0903020102020204" pitchFamily="34" charset="0"/>
              </a:rPr>
              <a:t>Thank you</a:t>
            </a:r>
          </a:p>
        </p:txBody>
      </p:sp>
      <p:sp>
        <p:nvSpPr>
          <p:cNvPr id="3" name="Content Placeholder 2">
            <a:extLst>
              <a:ext uri="{FF2B5EF4-FFF2-40B4-BE49-F238E27FC236}">
                <a16:creationId xmlns:a16="http://schemas.microsoft.com/office/drawing/2014/main" id="{6E300EF9-5FBA-0C89-F850-E3E10CBDB884}"/>
              </a:ext>
            </a:extLst>
          </p:cNvPr>
          <p:cNvSpPr>
            <a:spLocks noGrp="1"/>
          </p:cNvSpPr>
          <p:nvPr>
            <p:ph idx="1"/>
          </p:nvPr>
        </p:nvSpPr>
        <p:spPr/>
        <p:txBody>
          <a:bodyPr vert="horz" lIns="91440" tIns="45720" rIns="91440" bIns="45720" rtlCol="0" anchor="t">
            <a:normAutofit/>
          </a:bodyPr>
          <a:lstStyle/>
          <a:p>
            <a:pPr marL="457200" lvl="1" indent="0">
              <a:buClr>
                <a:srgbClr val="FF6100"/>
              </a:buClr>
              <a:buNone/>
            </a:pPr>
            <a:endParaRPr lang="en-NZ" dirty="0">
              <a:ea typeface="+mn-lt"/>
              <a:cs typeface="+mn-lt"/>
            </a:endParaRPr>
          </a:p>
          <a:p>
            <a:pPr lvl="1">
              <a:buClr>
                <a:srgbClr val="FF6100"/>
              </a:buClr>
            </a:pPr>
            <a:endParaRPr lang="en-NZ" dirty="0">
              <a:ea typeface="+mn-lt"/>
              <a:cs typeface="+mn-lt"/>
            </a:endParaRPr>
          </a:p>
          <a:p>
            <a:pPr>
              <a:buClr>
                <a:srgbClr val="FF6100"/>
              </a:buClr>
            </a:pPr>
            <a:endParaRPr lang="en-US" dirty="0"/>
          </a:p>
          <a:p>
            <a:pPr>
              <a:tabLst>
                <a:tab pos="7450138" algn="l"/>
              </a:tabLst>
            </a:pPr>
            <a:endParaRPr lang="en-NZ" dirty="0"/>
          </a:p>
        </p:txBody>
      </p:sp>
    </p:spTree>
    <p:extLst>
      <p:ext uri="{BB962C8B-B14F-4D97-AF65-F5344CB8AC3E}">
        <p14:creationId xmlns:p14="http://schemas.microsoft.com/office/powerpoint/2010/main" val="2856048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7937F-4DCC-6548-F316-066D977AEC44}"/>
              </a:ext>
            </a:extLst>
          </p:cNvPr>
          <p:cNvSpPr>
            <a:spLocks noGrp="1"/>
          </p:cNvSpPr>
          <p:nvPr>
            <p:ph type="title"/>
          </p:nvPr>
        </p:nvSpPr>
        <p:spPr/>
        <p:txBody>
          <a:bodyPr>
            <a:normAutofit fontScale="90000"/>
          </a:bodyPr>
          <a:lstStyle/>
          <a:p>
            <a:r>
              <a:rPr lang="en-NZ" dirty="0">
                <a:latin typeface="Franklin Gothic Heavy" panose="020B0903020102020204" pitchFamily="34" charset="0"/>
              </a:rPr>
              <a:t>Why is the NZ Drug Foundation interested in improving workplace testing?</a:t>
            </a:r>
          </a:p>
        </p:txBody>
      </p:sp>
      <p:sp>
        <p:nvSpPr>
          <p:cNvPr id="3" name="Content Placeholder 2">
            <a:extLst>
              <a:ext uri="{FF2B5EF4-FFF2-40B4-BE49-F238E27FC236}">
                <a16:creationId xmlns:a16="http://schemas.microsoft.com/office/drawing/2014/main" id="{6E300EF9-5FBA-0C89-F850-E3E10CBDB884}"/>
              </a:ext>
            </a:extLst>
          </p:cNvPr>
          <p:cNvSpPr>
            <a:spLocks noGrp="1"/>
          </p:cNvSpPr>
          <p:nvPr>
            <p:ph idx="1"/>
          </p:nvPr>
        </p:nvSpPr>
        <p:spPr/>
        <p:txBody>
          <a:bodyPr vert="horz" lIns="91440" tIns="45720" rIns="91440" bIns="45720" rtlCol="0" anchor="t">
            <a:normAutofit/>
          </a:bodyPr>
          <a:lstStyle/>
          <a:p>
            <a:pPr>
              <a:buClr>
                <a:srgbClr val="FF6100"/>
              </a:buClr>
            </a:pPr>
            <a:r>
              <a:rPr lang="en-NZ" dirty="0">
                <a:ea typeface="+mn-lt"/>
                <a:cs typeface="+mn-lt"/>
              </a:rPr>
              <a:t>Keeping people in employment (and </a:t>
            </a:r>
            <a:r>
              <a:rPr lang="en-NZ" dirty="0" err="1">
                <a:ea typeface="+mn-lt"/>
                <a:cs typeface="+mn-lt"/>
              </a:rPr>
              <a:t>eduction</a:t>
            </a:r>
            <a:r>
              <a:rPr lang="en-NZ" dirty="0">
                <a:ea typeface="+mn-lt"/>
                <a:cs typeface="+mn-lt"/>
              </a:rPr>
              <a:t>). The harm of a job loss is usually far greater than the harm from drug use</a:t>
            </a:r>
          </a:p>
          <a:p>
            <a:pPr>
              <a:buClr>
                <a:srgbClr val="FF6100"/>
              </a:buClr>
            </a:pPr>
            <a:r>
              <a:rPr lang="en-NZ" dirty="0">
                <a:ea typeface="+mn-lt"/>
                <a:cs typeface="+mn-lt"/>
              </a:rPr>
              <a:t>Preventing injury and accidents</a:t>
            </a:r>
          </a:p>
          <a:p>
            <a:pPr>
              <a:buClr>
                <a:srgbClr val="FF6100"/>
              </a:buClr>
            </a:pPr>
            <a:r>
              <a:rPr lang="en-NZ" dirty="0">
                <a:ea typeface="+mn-lt"/>
                <a:cs typeface="+mn-lt"/>
              </a:rPr>
              <a:t>Current approach:</a:t>
            </a:r>
          </a:p>
          <a:p>
            <a:pPr lvl="1">
              <a:buClr>
                <a:srgbClr val="FF6100"/>
              </a:buClr>
            </a:pPr>
            <a:r>
              <a:rPr lang="en-NZ" dirty="0">
                <a:ea typeface="+mn-lt"/>
                <a:cs typeface="+mn-lt"/>
              </a:rPr>
              <a:t>Is ineffective, measuring presence of a drug not impairment</a:t>
            </a:r>
          </a:p>
          <a:p>
            <a:pPr lvl="1">
              <a:buClr>
                <a:srgbClr val="FF6100"/>
              </a:buClr>
            </a:pPr>
            <a:r>
              <a:rPr lang="en-NZ" dirty="0">
                <a:ea typeface="+mn-lt"/>
                <a:cs typeface="+mn-lt"/>
              </a:rPr>
              <a:t>Creates perverse incentives to use more harmful drugs</a:t>
            </a:r>
          </a:p>
          <a:p>
            <a:pPr lvl="1">
              <a:buClr>
                <a:srgbClr val="FF6100"/>
              </a:buClr>
            </a:pPr>
            <a:r>
              <a:rPr lang="en-NZ" dirty="0">
                <a:ea typeface="+mn-lt"/>
                <a:cs typeface="+mn-lt"/>
              </a:rPr>
              <a:t>Is implemented inconsistently</a:t>
            </a:r>
          </a:p>
          <a:p>
            <a:pPr lvl="1">
              <a:buClr>
                <a:srgbClr val="FF6100"/>
              </a:buClr>
            </a:pPr>
            <a:r>
              <a:rPr lang="en-NZ" dirty="0">
                <a:ea typeface="+mn-lt"/>
                <a:cs typeface="+mn-lt"/>
              </a:rPr>
              <a:t>Relies on substances being illegal, which will likely change in coming years</a:t>
            </a:r>
          </a:p>
          <a:p>
            <a:pPr marL="457200" lvl="1" indent="0">
              <a:buClr>
                <a:srgbClr val="FF6100"/>
              </a:buClr>
              <a:buNone/>
            </a:pPr>
            <a:endParaRPr lang="en-NZ" dirty="0">
              <a:ea typeface="+mn-lt"/>
              <a:cs typeface="+mn-lt"/>
            </a:endParaRPr>
          </a:p>
          <a:p>
            <a:pPr lvl="1">
              <a:buClr>
                <a:srgbClr val="FF6100"/>
              </a:buClr>
            </a:pPr>
            <a:endParaRPr lang="en-NZ" dirty="0">
              <a:ea typeface="+mn-lt"/>
              <a:cs typeface="+mn-lt"/>
            </a:endParaRPr>
          </a:p>
          <a:p>
            <a:pPr>
              <a:buClr>
                <a:srgbClr val="FF6100"/>
              </a:buClr>
            </a:pPr>
            <a:endParaRPr lang="en-US" dirty="0"/>
          </a:p>
          <a:p>
            <a:pPr>
              <a:tabLst>
                <a:tab pos="7450138" algn="l"/>
              </a:tabLst>
            </a:pPr>
            <a:endParaRPr lang="en-NZ" dirty="0"/>
          </a:p>
        </p:txBody>
      </p:sp>
    </p:spTree>
    <p:extLst>
      <p:ext uri="{BB962C8B-B14F-4D97-AF65-F5344CB8AC3E}">
        <p14:creationId xmlns:p14="http://schemas.microsoft.com/office/powerpoint/2010/main" val="66438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7937F-4DCC-6548-F316-066D977AEC44}"/>
              </a:ext>
            </a:extLst>
          </p:cNvPr>
          <p:cNvSpPr>
            <a:spLocks noGrp="1"/>
          </p:cNvSpPr>
          <p:nvPr>
            <p:ph type="title"/>
          </p:nvPr>
        </p:nvSpPr>
        <p:spPr/>
        <p:txBody>
          <a:bodyPr>
            <a:normAutofit/>
          </a:bodyPr>
          <a:lstStyle/>
          <a:p>
            <a:r>
              <a:rPr lang="en-NZ" dirty="0">
                <a:latin typeface="Franklin Gothic Heavy" panose="020B0903020102020204" pitchFamily="34" charset="0"/>
              </a:rPr>
              <a:t>What are we doing?</a:t>
            </a:r>
          </a:p>
        </p:txBody>
      </p:sp>
      <p:sp>
        <p:nvSpPr>
          <p:cNvPr id="3" name="Content Placeholder 2">
            <a:extLst>
              <a:ext uri="{FF2B5EF4-FFF2-40B4-BE49-F238E27FC236}">
                <a16:creationId xmlns:a16="http://schemas.microsoft.com/office/drawing/2014/main" id="{6E300EF9-5FBA-0C89-F850-E3E10CBDB884}"/>
              </a:ext>
            </a:extLst>
          </p:cNvPr>
          <p:cNvSpPr>
            <a:spLocks noGrp="1"/>
          </p:cNvSpPr>
          <p:nvPr>
            <p:ph idx="1"/>
          </p:nvPr>
        </p:nvSpPr>
        <p:spPr/>
        <p:txBody>
          <a:bodyPr vert="horz" lIns="91440" tIns="45720" rIns="91440" bIns="45720" rtlCol="0" anchor="t">
            <a:normAutofit/>
          </a:bodyPr>
          <a:lstStyle/>
          <a:p>
            <a:pPr>
              <a:buClr>
                <a:srgbClr val="FF6100"/>
              </a:buClr>
            </a:pPr>
            <a:r>
              <a:rPr lang="en-NZ" dirty="0">
                <a:ea typeface="+mn-lt"/>
                <a:cs typeface="+mn-lt"/>
              </a:rPr>
              <a:t>Trialling an impairment tool</a:t>
            </a:r>
          </a:p>
          <a:p>
            <a:pPr>
              <a:buClr>
                <a:srgbClr val="FF6100"/>
              </a:buClr>
            </a:pPr>
            <a:r>
              <a:rPr lang="en-NZ" dirty="0">
                <a:ea typeface="+mn-lt"/>
                <a:cs typeface="+mn-lt"/>
              </a:rPr>
              <a:t>Working with 5 employers over the next 2 years</a:t>
            </a:r>
          </a:p>
          <a:p>
            <a:pPr>
              <a:buClr>
                <a:srgbClr val="FF6100"/>
              </a:buClr>
            </a:pPr>
            <a:r>
              <a:rPr lang="en-NZ" dirty="0">
                <a:ea typeface="+mn-lt"/>
                <a:cs typeface="+mn-lt"/>
              </a:rPr>
              <a:t>OIAs to </a:t>
            </a:r>
            <a:r>
              <a:rPr lang="en-NZ" dirty="0" err="1">
                <a:ea typeface="+mn-lt"/>
                <a:cs typeface="+mn-lt"/>
              </a:rPr>
              <a:t>Worksafe</a:t>
            </a:r>
            <a:r>
              <a:rPr lang="en-NZ" dirty="0">
                <a:ea typeface="+mn-lt"/>
                <a:cs typeface="+mn-lt"/>
              </a:rPr>
              <a:t> and ACC – don’t keep a record of cause.</a:t>
            </a:r>
          </a:p>
          <a:p>
            <a:pPr>
              <a:buClr>
                <a:srgbClr val="FF6100"/>
              </a:buClr>
            </a:pPr>
            <a:r>
              <a:rPr lang="en-NZ" dirty="0">
                <a:ea typeface="+mn-lt"/>
                <a:cs typeface="+mn-lt"/>
              </a:rPr>
              <a:t>Developing our own best practice workplace policy</a:t>
            </a:r>
          </a:p>
          <a:p>
            <a:pPr marL="457200" lvl="1" indent="0">
              <a:buClr>
                <a:srgbClr val="FF6100"/>
              </a:buClr>
              <a:buNone/>
            </a:pPr>
            <a:endParaRPr lang="en-NZ" dirty="0">
              <a:ea typeface="+mn-lt"/>
              <a:cs typeface="+mn-lt"/>
            </a:endParaRPr>
          </a:p>
          <a:p>
            <a:pPr lvl="1">
              <a:buClr>
                <a:srgbClr val="FF6100"/>
              </a:buClr>
            </a:pPr>
            <a:endParaRPr lang="en-NZ" dirty="0">
              <a:ea typeface="+mn-lt"/>
              <a:cs typeface="+mn-lt"/>
            </a:endParaRPr>
          </a:p>
          <a:p>
            <a:pPr>
              <a:buClr>
                <a:srgbClr val="FF6100"/>
              </a:buClr>
            </a:pPr>
            <a:endParaRPr lang="en-US" dirty="0"/>
          </a:p>
          <a:p>
            <a:pPr>
              <a:tabLst>
                <a:tab pos="7450138" algn="l"/>
              </a:tabLst>
            </a:pPr>
            <a:endParaRPr lang="en-NZ" dirty="0"/>
          </a:p>
        </p:txBody>
      </p:sp>
    </p:spTree>
    <p:extLst>
      <p:ext uri="{BB962C8B-B14F-4D97-AF65-F5344CB8AC3E}">
        <p14:creationId xmlns:p14="http://schemas.microsoft.com/office/powerpoint/2010/main" val="245211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indoor&#10;&#10;Description automatically generated">
            <a:extLst>
              <a:ext uri="{FF2B5EF4-FFF2-40B4-BE49-F238E27FC236}">
                <a16:creationId xmlns:a16="http://schemas.microsoft.com/office/drawing/2014/main" id="{EA638DAC-6F1E-4E29-A0A4-803E25EC0838}"/>
              </a:ext>
            </a:extLst>
          </p:cNvPr>
          <p:cNvPicPr>
            <a:picLocks noChangeAspect="1"/>
          </p:cNvPicPr>
          <p:nvPr/>
        </p:nvPicPr>
        <p:blipFill rotWithShape="1">
          <a:blip r:embed="rId2">
            <a:extLst>
              <a:ext uri="{28A0092B-C50C-407E-A947-70E740481C1C}">
                <a14:useLocalDpi xmlns:a14="http://schemas.microsoft.com/office/drawing/2010/main" val="0"/>
              </a:ext>
            </a:extLst>
          </a:blip>
          <a:srcRect l="8128" t="277" r="1457"/>
          <a:stretch/>
        </p:blipFill>
        <p:spPr>
          <a:xfrm>
            <a:off x="20" y="10"/>
            <a:ext cx="12191981" cy="6857990"/>
          </a:xfrm>
          <a:prstGeom prst="rect">
            <a:avLst/>
          </a:prstGeom>
        </p:spPr>
      </p:pic>
      <p:sp>
        <p:nvSpPr>
          <p:cNvPr id="14" name="Rectangle 1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F69C64-AECB-4FE2-9F68-F3AB53D205B2}"/>
              </a:ext>
            </a:extLst>
          </p:cNvPr>
          <p:cNvSpPr>
            <a:spLocks noGrp="1"/>
          </p:cNvSpPr>
          <p:nvPr>
            <p:ph type="ctrTitle"/>
          </p:nvPr>
        </p:nvSpPr>
        <p:spPr>
          <a:xfrm>
            <a:off x="404553" y="3091928"/>
            <a:ext cx="9078562" cy="2387600"/>
          </a:xfrm>
        </p:spPr>
        <p:txBody>
          <a:bodyPr>
            <a:normAutofit/>
          </a:bodyPr>
          <a:lstStyle/>
          <a:p>
            <a:pPr algn="l"/>
            <a:r>
              <a:rPr lang="en-NZ" sz="5600"/>
              <a:t>How is impairment managed by Trades employers</a:t>
            </a:r>
            <a:endParaRPr lang="en-NZ" sz="5600" dirty="0"/>
          </a:p>
        </p:txBody>
      </p:sp>
      <p:sp>
        <p:nvSpPr>
          <p:cNvPr id="16" name="Rectangle: Rounded Corners 1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5DA641C-A04A-4C56-A1D3-B48B86CDB8B1}"/>
              </a:ext>
            </a:extLst>
          </p:cNvPr>
          <p:cNvSpPr>
            <a:spLocks noGrp="1"/>
          </p:cNvSpPr>
          <p:nvPr>
            <p:ph type="subTitle" idx="1"/>
          </p:nvPr>
        </p:nvSpPr>
        <p:spPr>
          <a:xfrm>
            <a:off x="404553" y="5624945"/>
            <a:ext cx="9078562" cy="592975"/>
          </a:xfrm>
        </p:spPr>
        <p:txBody>
          <a:bodyPr anchor="ctr">
            <a:normAutofit/>
          </a:bodyPr>
          <a:lstStyle/>
          <a:p>
            <a:pPr algn="l"/>
            <a:r>
              <a:rPr lang="en-NZ"/>
              <a:t>Insights and recommendations </a:t>
            </a:r>
            <a:endParaRPr lang="en-NZ" dirty="0"/>
          </a:p>
        </p:txBody>
      </p:sp>
    </p:spTree>
    <p:extLst>
      <p:ext uri="{BB962C8B-B14F-4D97-AF65-F5344CB8AC3E}">
        <p14:creationId xmlns:p14="http://schemas.microsoft.com/office/powerpoint/2010/main" val="344609845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53BED-6A69-4119-905D-269B79DD60F8}"/>
              </a:ext>
            </a:extLst>
          </p:cNvPr>
          <p:cNvSpPr>
            <a:spLocks noGrp="1"/>
          </p:cNvSpPr>
          <p:nvPr>
            <p:ph type="title"/>
          </p:nvPr>
        </p:nvSpPr>
        <p:spPr>
          <a:xfrm>
            <a:off x="161411" y="110771"/>
            <a:ext cx="6523594" cy="790832"/>
          </a:xfrm>
        </p:spPr>
        <p:txBody>
          <a:bodyPr/>
          <a:lstStyle/>
          <a:p>
            <a:r>
              <a:rPr lang="en-NZ" dirty="0">
                <a:latin typeface="Cambria" panose="02040503050406030204" pitchFamily="18" charset="0"/>
                <a:ea typeface="Cambria" panose="02040503050406030204" pitchFamily="18" charset="0"/>
              </a:rPr>
              <a:t>Background &amp; Problem  </a:t>
            </a:r>
          </a:p>
        </p:txBody>
      </p:sp>
      <p:sp>
        <p:nvSpPr>
          <p:cNvPr id="3" name="Content Placeholder 2">
            <a:extLst>
              <a:ext uri="{FF2B5EF4-FFF2-40B4-BE49-F238E27FC236}">
                <a16:creationId xmlns:a16="http://schemas.microsoft.com/office/drawing/2014/main" id="{3D11CEB8-CE5A-4C0B-9F84-784FD865AAA2}"/>
              </a:ext>
            </a:extLst>
          </p:cNvPr>
          <p:cNvSpPr>
            <a:spLocks noGrp="1"/>
          </p:cNvSpPr>
          <p:nvPr>
            <p:ph idx="1"/>
          </p:nvPr>
        </p:nvSpPr>
        <p:spPr>
          <a:xfrm>
            <a:off x="161411" y="858354"/>
            <a:ext cx="6614605" cy="5595367"/>
          </a:xfrm>
        </p:spPr>
        <p:txBody>
          <a:bodyPr>
            <a:noAutofit/>
          </a:bodyPr>
          <a:lstStyle/>
          <a:p>
            <a:pPr marL="0" indent="0" algn="just">
              <a:buNone/>
            </a:pPr>
            <a:r>
              <a:rPr lang="en-NZ" sz="1400" dirty="0"/>
              <a:t>Due to the high level of workplace fatalities and injuries in New Zealand the Health and Safety at Work Act 2015 (HSWA) was implemented. Under this Act all businesses have a primary duty of care to employee’s health and safety at work and need to take all “reasonably practicable” steps to ensure it. To do so, business/employers need to protect employees against harm to their safety, welfare and health by eliminating and minimizing risks (</a:t>
            </a:r>
            <a:r>
              <a:rPr lang="en-NZ" sz="1400" dirty="0" err="1"/>
              <a:t>Worksafe</a:t>
            </a:r>
            <a:r>
              <a:rPr lang="en-NZ" sz="1400" dirty="0"/>
              <a:t>, 2022). Minimizing risks involve controlling hazards that an employee maybe exposed too that could cause harm. A hazard is defined as in the Health and Safety at Work Act (2015):</a:t>
            </a:r>
          </a:p>
          <a:p>
            <a:pPr marL="0" indent="0" algn="just">
              <a:buNone/>
            </a:pPr>
            <a:endParaRPr lang="en-NZ" sz="1400" dirty="0"/>
          </a:p>
          <a:p>
            <a:pPr marL="0" indent="0" algn="just">
              <a:buNone/>
            </a:pPr>
            <a:r>
              <a:rPr lang="en-NZ" sz="1400" i="1" dirty="0"/>
              <a:t>“Include[</a:t>
            </a:r>
            <a:r>
              <a:rPr lang="en-NZ" sz="1400" i="1" dirty="0" err="1"/>
              <a:t>ing</a:t>
            </a:r>
            <a:r>
              <a:rPr lang="en-NZ" sz="1400" i="1" dirty="0"/>
              <a:t>] a person’s behaviour where that behaviour has the potential to cause death, injury, or illness to a person (whether or not that behaviour results from physical or mental fatigue, drugs, alcohol, traumatic shock, or another temporary condition that affects a person’s behaviour).”</a:t>
            </a:r>
          </a:p>
          <a:p>
            <a:pPr marL="0" indent="0" algn="just">
              <a:buNone/>
            </a:pPr>
            <a:endParaRPr lang="en-NZ" sz="1400" i="1" dirty="0"/>
          </a:p>
          <a:p>
            <a:pPr marL="0" indent="0" algn="just">
              <a:buNone/>
            </a:pPr>
            <a:r>
              <a:rPr lang="en-NZ" sz="1400" dirty="0"/>
              <a:t>The underpinning is that workplace drug testing can improve safety and productivity by reducing the risk of accidents and incidents caused by alcohol and drugs, however workplace drug testing has become increasing commonplace and widespread for the management of impairment, without  any conclusive evidence of its benefits.  </a:t>
            </a:r>
          </a:p>
          <a:p>
            <a:pPr marL="0" indent="0" algn="just">
              <a:buNone/>
            </a:pPr>
            <a:endParaRPr lang="en-NZ" sz="1400" i="1" dirty="0"/>
          </a:p>
          <a:p>
            <a:pPr marL="0" indent="0" algn="just">
              <a:buNone/>
            </a:pPr>
            <a:r>
              <a:rPr lang="en-NZ" sz="1400" dirty="0"/>
              <a:t>Drug testing is a very blunt tool in testing for impairment, or ability to do the job that the employee has been hired for. Unlike a breath test for alcohol, drug testing can detect previous drug use, but not current impairment. A positive test could indicate that an employee has smoked cannabis, or taken other drugs, sometime in the past month. Not only this but drug testing can be seen as contributing towards structured racism. </a:t>
            </a:r>
            <a:endParaRPr lang="en-NZ" sz="1400" i="1" dirty="0"/>
          </a:p>
        </p:txBody>
      </p:sp>
      <p:graphicFrame>
        <p:nvGraphicFramePr>
          <p:cNvPr id="7" name="Diagram 6">
            <a:extLst>
              <a:ext uri="{FF2B5EF4-FFF2-40B4-BE49-F238E27FC236}">
                <a16:creationId xmlns:a16="http://schemas.microsoft.com/office/drawing/2014/main" id="{50684269-9868-4173-9E5D-30362AEC13AD}"/>
              </a:ext>
            </a:extLst>
          </p:cNvPr>
          <p:cNvGraphicFramePr/>
          <p:nvPr>
            <p:extLst>
              <p:ext uri="{D42A27DB-BD31-4B8C-83A1-F6EECF244321}">
                <p14:modId xmlns:p14="http://schemas.microsoft.com/office/powerpoint/2010/main" val="422451584"/>
              </p:ext>
            </p:extLst>
          </p:nvPr>
        </p:nvGraphicFramePr>
        <p:xfrm>
          <a:off x="6975389" y="901603"/>
          <a:ext cx="5156046" cy="4689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4933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53BED-6A69-4119-905D-269B79DD60F8}"/>
              </a:ext>
            </a:extLst>
          </p:cNvPr>
          <p:cNvSpPr>
            <a:spLocks noGrp="1"/>
          </p:cNvSpPr>
          <p:nvPr>
            <p:ph type="title"/>
          </p:nvPr>
        </p:nvSpPr>
        <p:spPr>
          <a:xfrm>
            <a:off x="234988" y="337131"/>
            <a:ext cx="11722024" cy="1476000"/>
          </a:xfrm>
        </p:spPr>
        <p:txBody>
          <a:bodyPr>
            <a:normAutofit fontScale="90000"/>
          </a:bodyPr>
          <a:lstStyle/>
          <a:p>
            <a:r>
              <a:rPr lang="en-NZ" dirty="0">
                <a:latin typeface="Cambria" panose="02040503050406030204" pitchFamily="18" charset="0"/>
                <a:ea typeface="Cambria" panose="02040503050406030204" pitchFamily="18" charset="0"/>
              </a:rPr>
              <a:t>Scope Approach</a:t>
            </a:r>
            <a:br>
              <a:rPr lang="en-NZ" dirty="0">
                <a:latin typeface="Cambria" panose="02040503050406030204" pitchFamily="18" charset="0"/>
                <a:ea typeface="Cambria" panose="02040503050406030204" pitchFamily="18" charset="0"/>
              </a:rPr>
            </a:br>
            <a:br>
              <a:rPr lang="en-NZ" dirty="0"/>
            </a:br>
            <a:r>
              <a:rPr lang="en-NZ" sz="2000" dirty="0"/>
              <a:t>The NZ Drug Foundation provided guidance and feedback on the approach that was taken below to further investigate how impairment is managed in the trades industry within New Zealand </a:t>
            </a:r>
            <a:endParaRPr lang="en-NZ" sz="1300" dirty="0"/>
          </a:p>
        </p:txBody>
      </p:sp>
      <p:sp>
        <p:nvSpPr>
          <p:cNvPr id="4" name="Text Placeholder 4">
            <a:extLst>
              <a:ext uri="{FF2B5EF4-FFF2-40B4-BE49-F238E27FC236}">
                <a16:creationId xmlns:a16="http://schemas.microsoft.com/office/drawing/2014/main" id="{25C53238-0AB8-434D-9F7B-FDEED0E3DD42}"/>
              </a:ext>
            </a:extLst>
          </p:cNvPr>
          <p:cNvSpPr txBox="1">
            <a:spLocks/>
          </p:cNvSpPr>
          <p:nvPr/>
        </p:nvSpPr>
        <p:spPr>
          <a:xfrm>
            <a:off x="2771850" y="3971432"/>
            <a:ext cx="1980000" cy="36000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t>Insight</a:t>
            </a:r>
          </a:p>
        </p:txBody>
      </p:sp>
      <p:sp>
        <p:nvSpPr>
          <p:cNvPr id="5" name="Text Placeholder 5">
            <a:extLst>
              <a:ext uri="{FF2B5EF4-FFF2-40B4-BE49-F238E27FC236}">
                <a16:creationId xmlns:a16="http://schemas.microsoft.com/office/drawing/2014/main" id="{D36A0EFC-CBAC-46DD-9A40-394AD7BC9E1C}"/>
              </a:ext>
            </a:extLst>
          </p:cNvPr>
          <p:cNvSpPr txBox="1">
            <a:spLocks/>
          </p:cNvSpPr>
          <p:nvPr/>
        </p:nvSpPr>
        <p:spPr>
          <a:xfrm>
            <a:off x="2771850" y="4605832"/>
            <a:ext cx="1980000" cy="720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NZ" sz="1300" noProof="1"/>
              <a:t>Interview key industry contacts and trades employers on the management of workplace impairment</a:t>
            </a:r>
            <a:endParaRPr lang="en-ZA" sz="1300" noProof="1"/>
          </a:p>
        </p:txBody>
      </p:sp>
      <p:sp>
        <p:nvSpPr>
          <p:cNvPr id="6" name="Text Placeholder 6">
            <a:extLst>
              <a:ext uri="{FF2B5EF4-FFF2-40B4-BE49-F238E27FC236}">
                <a16:creationId xmlns:a16="http://schemas.microsoft.com/office/drawing/2014/main" id="{513A844D-5F66-438E-8432-4BAC0A6F6ED0}"/>
              </a:ext>
            </a:extLst>
          </p:cNvPr>
          <p:cNvSpPr txBox="1">
            <a:spLocks/>
          </p:cNvSpPr>
          <p:nvPr/>
        </p:nvSpPr>
        <p:spPr>
          <a:xfrm>
            <a:off x="5111900" y="3971432"/>
            <a:ext cx="1980000" cy="36000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t>Analyse </a:t>
            </a:r>
          </a:p>
        </p:txBody>
      </p:sp>
      <p:sp>
        <p:nvSpPr>
          <p:cNvPr id="7" name="Text Placeholder 7">
            <a:extLst>
              <a:ext uri="{FF2B5EF4-FFF2-40B4-BE49-F238E27FC236}">
                <a16:creationId xmlns:a16="http://schemas.microsoft.com/office/drawing/2014/main" id="{4C360361-EFDB-420B-A0C9-18B6C9934F5A}"/>
              </a:ext>
            </a:extLst>
          </p:cNvPr>
          <p:cNvSpPr txBox="1">
            <a:spLocks/>
          </p:cNvSpPr>
          <p:nvPr/>
        </p:nvSpPr>
        <p:spPr>
          <a:xfrm>
            <a:off x="5111900" y="4605832"/>
            <a:ext cx="1980000" cy="72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NZ" sz="1300" noProof="1"/>
              <a:t>Pull out key theme’s and insights from the interviews </a:t>
            </a:r>
            <a:endParaRPr lang="en-ZA" sz="1300" noProof="1"/>
          </a:p>
        </p:txBody>
      </p:sp>
      <p:sp>
        <p:nvSpPr>
          <p:cNvPr id="8" name="Text Placeholder 8">
            <a:extLst>
              <a:ext uri="{FF2B5EF4-FFF2-40B4-BE49-F238E27FC236}">
                <a16:creationId xmlns:a16="http://schemas.microsoft.com/office/drawing/2014/main" id="{9831AA5F-0479-4E88-A369-0B1CDC8A947D}"/>
              </a:ext>
            </a:extLst>
          </p:cNvPr>
          <p:cNvSpPr txBox="1">
            <a:spLocks/>
          </p:cNvSpPr>
          <p:nvPr/>
        </p:nvSpPr>
        <p:spPr>
          <a:xfrm>
            <a:off x="7451950" y="3971432"/>
            <a:ext cx="2501418" cy="569676"/>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400" dirty="0"/>
              <a:t>Recommendations</a:t>
            </a:r>
          </a:p>
        </p:txBody>
      </p:sp>
      <p:sp>
        <p:nvSpPr>
          <p:cNvPr id="9" name="Text Placeholder 9">
            <a:extLst>
              <a:ext uri="{FF2B5EF4-FFF2-40B4-BE49-F238E27FC236}">
                <a16:creationId xmlns:a16="http://schemas.microsoft.com/office/drawing/2014/main" id="{F54A34E2-1123-4854-9959-C7F09E7F26AB}"/>
              </a:ext>
            </a:extLst>
          </p:cNvPr>
          <p:cNvSpPr txBox="1">
            <a:spLocks/>
          </p:cNvSpPr>
          <p:nvPr/>
        </p:nvSpPr>
        <p:spPr>
          <a:xfrm>
            <a:off x="7451949" y="4605832"/>
            <a:ext cx="2557023" cy="72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ZA" sz="1400" noProof="1"/>
              <a:t>Provide recommendations on next steps </a:t>
            </a:r>
          </a:p>
        </p:txBody>
      </p:sp>
      <p:pic>
        <p:nvPicPr>
          <p:cNvPr id="10" name="Picture Placeholder 11" descr="Pie chart">
            <a:extLst>
              <a:ext uri="{FF2B5EF4-FFF2-40B4-BE49-F238E27FC236}">
                <a16:creationId xmlns:a16="http://schemas.microsoft.com/office/drawing/2014/main" id="{A9382805-FDBA-4D56-AC8B-628033E961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23850" y="1981486"/>
            <a:ext cx="1476000" cy="1476000"/>
          </a:xfrm>
          <a:prstGeom prst="rect">
            <a:avLst/>
          </a:prstGeom>
          <a:noFill/>
          <a:ln w="95250" cap="sq">
            <a:noFill/>
          </a:ln>
        </p:spPr>
      </p:pic>
      <p:pic>
        <p:nvPicPr>
          <p:cNvPr id="11" name="Picture Placeholder 15" descr="Head with gears">
            <a:extLst>
              <a:ext uri="{FF2B5EF4-FFF2-40B4-BE49-F238E27FC236}">
                <a16:creationId xmlns:a16="http://schemas.microsoft.com/office/drawing/2014/main" id="{A3D202E2-179A-49FD-9DC2-B0A927A7CF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63900" y="1981486"/>
            <a:ext cx="1476000" cy="1476000"/>
          </a:xfrm>
          <a:prstGeom prst="rect">
            <a:avLst/>
          </a:prstGeom>
          <a:noFill/>
          <a:ln w="95250" cap="sq">
            <a:noFill/>
          </a:ln>
        </p:spPr>
      </p:pic>
      <p:pic>
        <p:nvPicPr>
          <p:cNvPr id="12" name="Picture Placeholder 17" descr="Circular flowchart">
            <a:extLst>
              <a:ext uri="{FF2B5EF4-FFF2-40B4-BE49-F238E27FC236}">
                <a16:creationId xmlns:a16="http://schemas.microsoft.com/office/drawing/2014/main" id="{EF78FB6D-58C2-4E45-9F11-2016BA1A54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03950" y="1981486"/>
            <a:ext cx="1476000" cy="1476000"/>
          </a:xfrm>
          <a:prstGeom prst="rect">
            <a:avLst/>
          </a:prstGeom>
          <a:noFill/>
          <a:ln w="95250" cap="sq">
            <a:noFill/>
          </a:ln>
        </p:spPr>
      </p:pic>
    </p:spTree>
    <p:extLst>
      <p:ext uri="{BB962C8B-B14F-4D97-AF65-F5344CB8AC3E}">
        <p14:creationId xmlns:p14="http://schemas.microsoft.com/office/powerpoint/2010/main" val="4239987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0B78A9-2845-4E5E-A536-C6C8C5E06DFD}"/>
              </a:ext>
            </a:extLst>
          </p:cNvPr>
          <p:cNvSpPr>
            <a:spLocks noGrp="1"/>
          </p:cNvSpPr>
          <p:nvPr>
            <p:ph type="title"/>
          </p:nvPr>
        </p:nvSpPr>
        <p:spPr/>
        <p:txBody>
          <a:bodyPr/>
          <a:lstStyle/>
          <a:p>
            <a:r>
              <a:rPr lang="en-NZ" sz="3600" dirty="0"/>
              <a:t>Interview methods</a:t>
            </a:r>
          </a:p>
        </p:txBody>
      </p:sp>
      <p:sp>
        <p:nvSpPr>
          <p:cNvPr id="19" name="Text Placeholder 18">
            <a:extLst>
              <a:ext uri="{FF2B5EF4-FFF2-40B4-BE49-F238E27FC236}">
                <a16:creationId xmlns:a16="http://schemas.microsoft.com/office/drawing/2014/main" id="{95016D3B-B7A8-43D6-94EC-341FD6756493}"/>
              </a:ext>
            </a:extLst>
          </p:cNvPr>
          <p:cNvSpPr>
            <a:spLocks noGrp="1"/>
          </p:cNvSpPr>
          <p:nvPr>
            <p:ph type="body" idx="1"/>
          </p:nvPr>
        </p:nvSpPr>
        <p:spPr/>
        <p:txBody>
          <a:bodyPr/>
          <a:lstStyle/>
          <a:p>
            <a:r>
              <a:rPr lang="en-NZ" dirty="0"/>
              <a:t>Questionnaire  development and data collection</a:t>
            </a:r>
          </a:p>
        </p:txBody>
      </p:sp>
      <p:sp>
        <p:nvSpPr>
          <p:cNvPr id="20" name="Content Placeholder 19">
            <a:extLst>
              <a:ext uri="{FF2B5EF4-FFF2-40B4-BE49-F238E27FC236}">
                <a16:creationId xmlns:a16="http://schemas.microsoft.com/office/drawing/2014/main" id="{F1791760-6BD1-44F2-A79D-CC72968E5845}"/>
              </a:ext>
            </a:extLst>
          </p:cNvPr>
          <p:cNvSpPr>
            <a:spLocks noGrp="1"/>
          </p:cNvSpPr>
          <p:nvPr>
            <p:ph sz="half" idx="2"/>
          </p:nvPr>
        </p:nvSpPr>
        <p:spPr>
          <a:xfrm>
            <a:off x="432000" y="2049141"/>
            <a:ext cx="5472000" cy="3543939"/>
          </a:xfrm>
        </p:spPr>
        <p:txBody>
          <a:bodyPr/>
          <a:lstStyle/>
          <a:p>
            <a:r>
              <a:rPr lang="en-NZ" dirty="0"/>
              <a:t>A draft questionnaire was developed for both those working in trades / construction companies and those who provide consultancy </a:t>
            </a:r>
          </a:p>
          <a:p>
            <a:pPr marL="0" indent="0">
              <a:buNone/>
            </a:pPr>
            <a:endParaRPr lang="en-NZ" dirty="0"/>
          </a:p>
          <a:p>
            <a:r>
              <a:rPr lang="en-NZ" dirty="0"/>
              <a:t>The questions were further refined by the NZ Drug Foundation until the set of finalised questions were approved </a:t>
            </a:r>
          </a:p>
          <a:p>
            <a:endParaRPr lang="en-NZ" dirty="0"/>
          </a:p>
          <a:p>
            <a:r>
              <a:rPr lang="en-NZ" dirty="0"/>
              <a:t>NZ Drug Foundation and Massey University provided contacts and snowballing techniques were implemented to recruit interviewees  </a:t>
            </a:r>
          </a:p>
          <a:p>
            <a:pPr marL="0" indent="0">
              <a:buNone/>
            </a:pPr>
            <a:endParaRPr lang="en-NZ" dirty="0"/>
          </a:p>
          <a:p>
            <a:r>
              <a:rPr lang="en-NZ" dirty="0"/>
              <a:t>Ahead of online virtual meetings the questions were sent to participants  to enable them an opportunity to view and formalise answers</a:t>
            </a:r>
          </a:p>
        </p:txBody>
      </p:sp>
      <p:sp>
        <p:nvSpPr>
          <p:cNvPr id="5" name="Slide Number Placeholder 4">
            <a:extLst>
              <a:ext uri="{FF2B5EF4-FFF2-40B4-BE49-F238E27FC236}">
                <a16:creationId xmlns:a16="http://schemas.microsoft.com/office/drawing/2014/main" id="{E81A3F47-C310-4729-A728-10394AEC4F20}"/>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600" b="1" i="0" u="none" strike="noStrike" kern="1200" cap="none" spc="0" normalizeH="0" baseline="0" noProof="0" smtClean="0">
                <a:ln>
                  <a:noFill/>
                </a:ln>
                <a:solidFill>
                  <a:prstClr val="black">
                    <a:lumMod val="75000"/>
                    <a:lumOff val="25000"/>
                  </a:prstClr>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ZA" sz="1600" b="1" i="0" u="none" strike="noStrike" kern="1200" cap="none" spc="0" normalizeH="0" baseline="0" noProof="0" dirty="0">
              <a:ln>
                <a:noFill/>
              </a:ln>
              <a:solidFill>
                <a:prstClr val="black">
                  <a:lumMod val="75000"/>
                  <a:lumOff val="25000"/>
                </a:prstClr>
              </a:solidFill>
              <a:effectLst/>
              <a:uLnTx/>
              <a:uFillTx/>
              <a:latin typeface="Cambria" panose="02040503050406030204"/>
              <a:ea typeface="+mn-ea"/>
              <a:cs typeface="+mn-cs"/>
            </a:endParaRPr>
          </a:p>
        </p:txBody>
      </p:sp>
      <p:sp>
        <p:nvSpPr>
          <p:cNvPr id="21" name="Text Placeholder 20">
            <a:extLst>
              <a:ext uri="{FF2B5EF4-FFF2-40B4-BE49-F238E27FC236}">
                <a16:creationId xmlns:a16="http://schemas.microsoft.com/office/drawing/2014/main" id="{5A9DE38D-43BE-4233-9928-A22927D246B8}"/>
              </a:ext>
            </a:extLst>
          </p:cNvPr>
          <p:cNvSpPr>
            <a:spLocks noGrp="1"/>
          </p:cNvSpPr>
          <p:nvPr>
            <p:ph type="body" sz="quarter" idx="3"/>
          </p:nvPr>
        </p:nvSpPr>
        <p:spPr/>
        <p:txBody>
          <a:bodyPr/>
          <a:lstStyle/>
          <a:p>
            <a:r>
              <a:rPr lang="en-NZ" dirty="0"/>
              <a:t>Limitations and analysis</a:t>
            </a:r>
          </a:p>
        </p:txBody>
      </p:sp>
      <p:sp>
        <p:nvSpPr>
          <p:cNvPr id="22" name="Content Placeholder 21">
            <a:extLst>
              <a:ext uri="{FF2B5EF4-FFF2-40B4-BE49-F238E27FC236}">
                <a16:creationId xmlns:a16="http://schemas.microsoft.com/office/drawing/2014/main" id="{3159794B-04C0-4D51-BB71-CF4B014A8479}"/>
              </a:ext>
            </a:extLst>
          </p:cNvPr>
          <p:cNvSpPr>
            <a:spLocks noGrp="1"/>
          </p:cNvSpPr>
          <p:nvPr>
            <p:ph sz="quarter" idx="4"/>
          </p:nvPr>
        </p:nvSpPr>
        <p:spPr>
          <a:xfrm>
            <a:off x="6288002" y="2046804"/>
            <a:ext cx="5483998" cy="4124337"/>
          </a:xfrm>
        </p:spPr>
        <p:txBody>
          <a:bodyPr/>
          <a:lstStyle/>
          <a:p>
            <a:r>
              <a:rPr lang="en-NZ" dirty="0"/>
              <a:t>The participant pool was very small (only 30% of contacts who were reached out too responded and an interview was set up)  however did reach a point of saturation in themes </a:t>
            </a:r>
          </a:p>
          <a:p>
            <a:endParaRPr lang="en-NZ" dirty="0"/>
          </a:p>
          <a:p>
            <a:r>
              <a:rPr lang="en-NZ" dirty="0"/>
              <a:t>There was an under-representation of trade employers</a:t>
            </a:r>
          </a:p>
          <a:p>
            <a:pPr marL="0" indent="0">
              <a:buNone/>
            </a:pPr>
            <a:r>
              <a:rPr lang="en-NZ" dirty="0"/>
              <a:t> </a:t>
            </a:r>
          </a:p>
          <a:p>
            <a:r>
              <a:rPr lang="en-NZ" dirty="0"/>
              <a:t>The term ‘trade’ was used to encompass all trades therefore findings are unable to illustrate any nuisances between trades  and how impairment is managed  </a:t>
            </a:r>
          </a:p>
        </p:txBody>
      </p:sp>
      <p:pic>
        <p:nvPicPr>
          <p:cNvPr id="8" name="Picture Placeholder 11" descr="Pie chart">
            <a:extLst>
              <a:ext uri="{FF2B5EF4-FFF2-40B4-BE49-F238E27FC236}">
                <a16:creationId xmlns:a16="http://schemas.microsoft.com/office/drawing/2014/main" id="{C528930B-0DF6-4C2A-B9C1-2D8BBA2D2F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06875" y="19659"/>
            <a:ext cx="365125" cy="365125"/>
          </a:xfrm>
          <a:prstGeom prst="rect">
            <a:avLst/>
          </a:prstGeom>
          <a:noFill/>
          <a:ln w="95250" cap="sq">
            <a:noFill/>
          </a:ln>
        </p:spPr>
      </p:pic>
      <p:sp>
        <p:nvSpPr>
          <p:cNvPr id="9" name="Text Placeholder 4">
            <a:extLst>
              <a:ext uri="{FF2B5EF4-FFF2-40B4-BE49-F238E27FC236}">
                <a16:creationId xmlns:a16="http://schemas.microsoft.com/office/drawing/2014/main" id="{98B6476A-D8A2-4360-8F16-2887AB14EE99}"/>
              </a:ext>
            </a:extLst>
          </p:cNvPr>
          <p:cNvSpPr txBox="1">
            <a:spLocks/>
          </p:cNvSpPr>
          <p:nvPr/>
        </p:nvSpPr>
        <p:spPr>
          <a:xfrm>
            <a:off x="11678062" y="85449"/>
            <a:ext cx="698923" cy="21852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200" dirty="0">
                <a:solidFill>
                  <a:schemeClr val="bg2">
                    <a:lumMod val="50000"/>
                  </a:schemeClr>
                </a:solidFill>
              </a:rPr>
              <a:t>Insight</a:t>
            </a:r>
          </a:p>
        </p:txBody>
      </p:sp>
    </p:spTree>
    <p:extLst>
      <p:ext uri="{BB962C8B-B14F-4D97-AF65-F5344CB8AC3E}">
        <p14:creationId xmlns:p14="http://schemas.microsoft.com/office/powerpoint/2010/main" val="536373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0B78A9-2845-4E5E-A536-C6C8C5E06DFD}"/>
              </a:ext>
            </a:extLst>
          </p:cNvPr>
          <p:cNvSpPr>
            <a:spLocks noGrp="1"/>
          </p:cNvSpPr>
          <p:nvPr>
            <p:ph type="title"/>
          </p:nvPr>
        </p:nvSpPr>
        <p:spPr>
          <a:xfrm>
            <a:off x="249437" y="87978"/>
            <a:ext cx="11340000" cy="432000"/>
          </a:xfrm>
        </p:spPr>
        <p:txBody>
          <a:bodyPr/>
          <a:lstStyle/>
          <a:p>
            <a:r>
              <a:rPr lang="en-NZ" sz="3600" dirty="0"/>
              <a:t>Participant recruitment &amp; Analysis </a:t>
            </a:r>
          </a:p>
        </p:txBody>
      </p:sp>
      <p:sp>
        <p:nvSpPr>
          <p:cNvPr id="19" name="Text Placeholder 18">
            <a:extLst>
              <a:ext uri="{FF2B5EF4-FFF2-40B4-BE49-F238E27FC236}">
                <a16:creationId xmlns:a16="http://schemas.microsoft.com/office/drawing/2014/main" id="{95016D3B-B7A8-43D6-94EC-341FD6756493}"/>
              </a:ext>
            </a:extLst>
          </p:cNvPr>
          <p:cNvSpPr>
            <a:spLocks noGrp="1"/>
          </p:cNvSpPr>
          <p:nvPr>
            <p:ph type="body" idx="1"/>
          </p:nvPr>
        </p:nvSpPr>
        <p:spPr>
          <a:xfrm>
            <a:off x="420002" y="600823"/>
            <a:ext cx="5472000" cy="360000"/>
          </a:xfrm>
        </p:spPr>
        <p:txBody>
          <a:bodyPr/>
          <a:lstStyle/>
          <a:p>
            <a:r>
              <a:rPr lang="en-NZ" dirty="0"/>
              <a:t>Participant Recruitment </a:t>
            </a:r>
          </a:p>
        </p:txBody>
      </p:sp>
      <p:sp>
        <p:nvSpPr>
          <p:cNvPr id="5" name="Slide Number Placeholder 4">
            <a:extLst>
              <a:ext uri="{FF2B5EF4-FFF2-40B4-BE49-F238E27FC236}">
                <a16:creationId xmlns:a16="http://schemas.microsoft.com/office/drawing/2014/main" id="{E81A3F47-C310-4729-A728-10394AEC4F20}"/>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600" b="1" i="0" u="none" strike="noStrike" kern="1200" cap="none" spc="0" normalizeH="0" baseline="0" noProof="0" smtClean="0">
                <a:ln>
                  <a:noFill/>
                </a:ln>
                <a:solidFill>
                  <a:prstClr val="black">
                    <a:lumMod val="75000"/>
                    <a:lumOff val="25000"/>
                  </a:prstClr>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ZA" sz="1600" b="1" i="0" u="none" strike="noStrike" kern="1200" cap="none" spc="0" normalizeH="0" baseline="0" noProof="0" dirty="0">
              <a:ln>
                <a:noFill/>
              </a:ln>
              <a:solidFill>
                <a:prstClr val="black">
                  <a:lumMod val="75000"/>
                  <a:lumOff val="25000"/>
                </a:prstClr>
              </a:solidFill>
              <a:effectLst/>
              <a:uLnTx/>
              <a:uFillTx/>
              <a:latin typeface="Cambria" panose="02040503050406030204"/>
              <a:ea typeface="+mn-ea"/>
              <a:cs typeface="+mn-cs"/>
            </a:endParaRPr>
          </a:p>
        </p:txBody>
      </p:sp>
      <p:sp>
        <p:nvSpPr>
          <p:cNvPr id="21" name="Text Placeholder 20">
            <a:extLst>
              <a:ext uri="{FF2B5EF4-FFF2-40B4-BE49-F238E27FC236}">
                <a16:creationId xmlns:a16="http://schemas.microsoft.com/office/drawing/2014/main" id="{5A9DE38D-43BE-4233-9928-A22927D246B8}"/>
              </a:ext>
            </a:extLst>
          </p:cNvPr>
          <p:cNvSpPr>
            <a:spLocks noGrp="1"/>
          </p:cNvSpPr>
          <p:nvPr>
            <p:ph type="body" sz="quarter" idx="3"/>
          </p:nvPr>
        </p:nvSpPr>
        <p:spPr>
          <a:xfrm>
            <a:off x="6858785" y="626280"/>
            <a:ext cx="4347990" cy="360000"/>
          </a:xfrm>
        </p:spPr>
        <p:txBody>
          <a:bodyPr/>
          <a:lstStyle/>
          <a:p>
            <a:r>
              <a:rPr lang="en-NZ" dirty="0"/>
              <a:t>Analysis </a:t>
            </a:r>
          </a:p>
        </p:txBody>
      </p:sp>
      <p:sp>
        <p:nvSpPr>
          <p:cNvPr id="22" name="Content Placeholder 21">
            <a:extLst>
              <a:ext uri="{FF2B5EF4-FFF2-40B4-BE49-F238E27FC236}">
                <a16:creationId xmlns:a16="http://schemas.microsoft.com/office/drawing/2014/main" id="{3159794B-04C0-4D51-BB71-CF4B014A8479}"/>
              </a:ext>
            </a:extLst>
          </p:cNvPr>
          <p:cNvSpPr>
            <a:spLocks noGrp="1"/>
          </p:cNvSpPr>
          <p:nvPr>
            <p:ph sz="quarter" idx="4"/>
          </p:nvPr>
        </p:nvSpPr>
        <p:spPr>
          <a:xfrm>
            <a:off x="6858785" y="1046646"/>
            <a:ext cx="5223046" cy="4858395"/>
          </a:xfrm>
        </p:spPr>
        <p:txBody>
          <a:bodyPr/>
          <a:lstStyle/>
          <a:p>
            <a:endParaRPr lang="en-NZ" dirty="0"/>
          </a:p>
          <a:p>
            <a:r>
              <a:rPr lang="en-NZ" dirty="0"/>
              <a:t>Snowballing technique was implemented to recruit participant for this investigation </a:t>
            </a:r>
          </a:p>
          <a:p>
            <a:r>
              <a:rPr lang="en-NZ" dirty="0"/>
              <a:t>Contact 3 – John from work safe advised he was not the correct fit for an interview and requested a Participant Information form (Appendix A) to circulate to other </a:t>
            </a:r>
            <a:r>
              <a:rPr lang="en-NZ" dirty="0" err="1"/>
              <a:t>Worksafe</a:t>
            </a:r>
            <a:r>
              <a:rPr lang="en-NZ" dirty="0"/>
              <a:t> contacts. I messaged twice but no one from </a:t>
            </a:r>
            <a:r>
              <a:rPr lang="en-NZ" dirty="0" err="1"/>
              <a:t>Worksafe</a:t>
            </a:r>
            <a:r>
              <a:rPr lang="en-NZ" dirty="0"/>
              <a:t> volunteered </a:t>
            </a:r>
          </a:p>
          <a:p>
            <a:r>
              <a:rPr lang="en-NZ" dirty="0"/>
              <a:t>Contact 4 – Frank Moa also advised he was not the right fit but provided the contacts 5-12 </a:t>
            </a:r>
          </a:p>
          <a:p>
            <a:r>
              <a:rPr lang="en-NZ" dirty="0"/>
              <a:t>Contacts 5-12 were all emailed with the participant information sheet however only contact 5, Lauri emailed back and an interview was set up. </a:t>
            </a:r>
          </a:p>
          <a:p>
            <a:r>
              <a:rPr lang="en-NZ" dirty="0"/>
              <a:t>Contact 5 – Lauri Shearman provide contact 13 – Donna Wilson</a:t>
            </a:r>
          </a:p>
        </p:txBody>
      </p:sp>
      <p:pic>
        <p:nvPicPr>
          <p:cNvPr id="8" name="Picture Placeholder 11" descr="Pie chart">
            <a:extLst>
              <a:ext uri="{FF2B5EF4-FFF2-40B4-BE49-F238E27FC236}">
                <a16:creationId xmlns:a16="http://schemas.microsoft.com/office/drawing/2014/main" id="{C528930B-0DF6-4C2A-B9C1-2D8BBA2D2F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406875" y="19659"/>
            <a:ext cx="365125" cy="365125"/>
          </a:xfrm>
          <a:prstGeom prst="rect">
            <a:avLst/>
          </a:prstGeom>
          <a:noFill/>
          <a:ln w="95250" cap="sq">
            <a:noFill/>
          </a:ln>
        </p:spPr>
      </p:pic>
      <p:sp>
        <p:nvSpPr>
          <p:cNvPr id="9" name="Text Placeholder 4">
            <a:extLst>
              <a:ext uri="{FF2B5EF4-FFF2-40B4-BE49-F238E27FC236}">
                <a16:creationId xmlns:a16="http://schemas.microsoft.com/office/drawing/2014/main" id="{98B6476A-D8A2-4360-8F16-2887AB14EE99}"/>
              </a:ext>
            </a:extLst>
          </p:cNvPr>
          <p:cNvSpPr txBox="1">
            <a:spLocks/>
          </p:cNvSpPr>
          <p:nvPr/>
        </p:nvSpPr>
        <p:spPr>
          <a:xfrm>
            <a:off x="11678062" y="85449"/>
            <a:ext cx="698923" cy="21852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1200" dirty="0">
                <a:solidFill>
                  <a:schemeClr val="bg2">
                    <a:lumMod val="50000"/>
                  </a:schemeClr>
                </a:solidFill>
              </a:rPr>
              <a:t>Insight</a:t>
            </a:r>
          </a:p>
        </p:txBody>
      </p:sp>
      <p:graphicFrame>
        <p:nvGraphicFramePr>
          <p:cNvPr id="6" name="Table 6">
            <a:extLst>
              <a:ext uri="{FF2B5EF4-FFF2-40B4-BE49-F238E27FC236}">
                <a16:creationId xmlns:a16="http://schemas.microsoft.com/office/drawing/2014/main" id="{121EB8F2-2A89-4D72-AA10-069408A23193}"/>
              </a:ext>
            </a:extLst>
          </p:cNvPr>
          <p:cNvGraphicFramePr>
            <a:graphicFrameLocks noGrp="1"/>
          </p:cNvGraphicFramePr>
          <p:nvPr>
            <p:ph sz="half" idx="2"/>
            <p:extLst>
              <p:ext uri="{D42A27DB-BD31-4B8C-83A1-F6EECF244321}">
                <p14:modId xmlns:p14="http://schemas.microsoft.com/office/powerpoint/2010/main" val="1598983555"/>
              </p:ext>
            </p:extLst>
          </p:nvPr>
        </p:nvGraphicFramePr>
        <p:xfrm>
          <a:off x="110169" y="986280"/>
          <a:ext cx="6400800" cy="5725160"/>
        </p:xfrm>
        <a:graphic>
          <a:graphicData uri="http://schemas.openxmlformats.org/drawingml/2006/table">
            <a:tbl>
              <a:tblPr firstRow="1" bandRow="1">
                <a:tableStyleId>{5C22544A-7EE6-4342-B048-85BDC9FD1C3A}</a:tableStyleId>
              </a:tblPr>
              <a:tblGrid>
                <a:gridCol w="443874">
                  <a:extLst>
                    <a:ext uri="{9D8B030D-6E8A-4147-A177-3AD203B41FA5}">
                      <a16:colId xmlns:a16="http://schemas.microsoft.com/office/drawing/2014/main" val="3247531516"/>
                    </a:ext>
                  </a:extLst>
                </a:gridCol>
                <a:gridCol w="988318">
                  <a:extLst>
                    <a:ext uri="{9D8B030D-6E8A-4147-A177-3AD203B41FA5}">
                      <a16:colId xmlns:a16="http://schemas.microsoft.com/office/drawing/2014/main" val="3871098973"/>
                    </a:ext>
                  </a:extLst>
                </a:gridCol>
                <a:gridCol w="1211856">
                  <a:extLst>
                    <a:ext uri="{9D8B030D-6E8A-4147-A177-3AD203B41FA5}">
                      <a16:colId xmlns:a16="http://schemas.microsoft.com/office/drawing/2014/main" val="4184249190"/>
                    </a:ext>
                  </a:extLst>
                </a:gridCol>
                <a:gridCol w="1820825">
                  <a:extLst>
                    <a:ext uri="{9D8B030D-6E8A-4147-A177-3AD203B41FA5}">
                      <a16:colId xmlns:a16="http://schemas.microsoft.com/office/drawing/2014/main" val="3091824984"/>
                    </a:ext>
                  </a:extLst>
                </a:gridCol>
                <a:gridCol w="1935927">
                  <a:extLst>
                    <a:ext uri="{9D8B030D-6E8A-4147-A177-3AD203B41FA5}">
                      <a16:colId xmlns:a16="http://schemas.microsoft.com/office/drawing/2014/main" val="3228184545"/>
                    </a:ext>
                  </a:extLst>
                </a:gridCol>
              </a:tblGrid>
              <a:tr h="370840">
                <a:tc>
                  <a:txBody>
                    <a:bodyPr/>
                    <a:lstStyle/>
                    <a:p>
                      <a:pPr rtl="0" fontAlgn="t">
                        <a:spcBef>
                          <a:spcPts val="0"/>
                        </a:spcBef>
                        <a:spcAft>
                          <a:spcPts val="0"/>
                        </a:spcAft>
                      </a:pPr>
                      <a:r>
                        <a:rPr lang="en-NZ" sz="1000" b="1" i="0" u="none" strike="noStrike" dirty="0">
                          <a:solidFill>
                            <a:srgbClr val="000000"/>
                          </a:solidFill>
                          <a:effectLst/>
                          <a:latin typeface="+mn-lt"/>
                        </a:rPr>
                        <a:t>No</a:t>
                      </a:r>
                      <a:endParaRPr lang="en-NZ" dirty="0">
                        <a:effectLst/>
                        <a:latin typeface="+mn-lt"/>
                      </a:endParaRPr>
                    </a:p>
                  </a:txBody>
                  <a:tcPr marL="73025" marR="73025"/>
                </a:tc>
                <a:tc>
                  <a:txBody>
                    <a:bodyPr/>
                    <a:lstStyle/>
                    <a:p>
                      <a:pPr rtl="0" fontAlgn="t">
                        <a:spcBef>
                          <a:spcPts val="0"/>
                        </a:spcBef>
                        <a:spcAft>
                          <a:spcPts val="0"/>
                        </a:spcAft>
                      </a:pPr>
                      <a:r>
                        <a:rPr lang="en-NZ" sz="1000" b="1" i="0" u="none" strike="noStrike" dirty="0">
                          <a:solidFill>
                            <a:srgbClr val="000000"/>
                          </a:solidFill>
                          <a:effectLst/>
                          <a:latin typeface="+mn-lt"/>
                        </a:rPr>
                        <a:t>Name </a:t>
                      </a:r>
                      <a:endParaRPr lang="en-NZ" dirty="0">
                        <a:effectLst/>
                        <a:latin typeface="+mn-lt"/>
                      </a:endParaRPr>
                    </a:p>
                  </a:txBody>
                  <a:tcPr marL="73025" marR="73025"/>
                </a:tc>
                <a:tc>
                  <a:txBody>
                    <a:bodyPr/>
                    <a:lstStyle/>
                    <a:p>
                      <a:pPr rtl="0" fontAlgn="t">
                        <a:spcBef>
                          <a:spcPts val="0"/>
                        </a:spcBef>
                        <a:spcAft>
                          <a:spcPts val="0"/>
                        </a:spcAft>
                      </a:pPr>
                      <a:r>
                        <a:rPr lang="en-NZ" sz="1000" b="1" i="0" u="none" strike="noStrike">
                          <a:solidFill>
                            <a:srgbClr val="000000"/>
                          </a:solidFill>
                          <a:effectLst/>
                          <a:latin typeface="+mn-lt"/>
                        </a:rPr>
                        <a:t>Company </a:t>
                      </a:r>
                      <a:endParaRPr lang="en-NZ">
                        <a:effectLst/>
                        <a:latin typeface="+mn-lt"/>
                      </a:endParaRPr>
                    </a:p>
                  </a:txBody>
                  <a:tcPr marL="73025" marR="73025"/>
                </a:tc>
                <a:tc>
                  <a:txBody>
                    <a:bodyPr/>
                    <a:lstStyle/>
                    <a:p>
                      <a:pPr rtl="0" fontAlgn="t">
                        <a:spcBef>
                          <a:spcPts val="0"/>
                        </a:spcBef>
                        <a:spcAft>
                          <a:spcPts val="0"/>
                        </a:spcAft>
                      </a:pPr>
                      <a:r>
                        <a:rPr lang="en-NZ" sz="1000" b="1" i="0" u="none" strike="noStrike">
                          <a:solidFill>
                            <a:srgbClr val="000000"/>
                          </a:solidFill>
                          <a:effectLst/>
                          <a:latin typeface="+mn-lt"/>
                        </a:rPr>
                        <a:t>Position </a:t>
                      </a:r>
                      <a:endParaRPr lang="en-NZ">
                        <a:effectLst/>
                        <a:latin typeface="+mn-lt"/>
                      </a:endParaRPr>
                    </a:p>
                  </a:txBody>
                  <a:tcPr marL="73025" marR="73025"/>
                </a:tc>
                <a:tc>
                  <a:txBody>
                    <a:bodyPr/>
                    <a:lstStyle/>
                    <a:p>
                      <a:pPr rtl="0" fontAlgn="t">
                        <a:spcBef>
                          <a:spcPts val="0"/>
                        </a:spcBef>
                        <a:spcAft>
                          <a:spcPts val="0"/>
                        </a:spcAft>
                      </a:pPr>
                      <a:r>
                        <a:rPr lang="en-NZ" sz="1000" b="1" i="0" u="none" strike="noStrike" dirty="0">
                          <a:solidFill>
                            <a:srgbClr val="000000"/>
                          </a:solidFill>
                          <a:effectLst/>
                          <a:latin typeface="+mn-lt"/>
                        </a:rPr>
                        <a:t>Contact</a:t>
                      </a:r>
                      <a:endParaRPr lang="en-NZ" dirty="0">
                        <a:effectLst/>
                        <a:latin typeface="+mn-lt"/>
                      </a:endParaRPr>
                    </a:p>
                  </a:txBody>
                  <a:tcPr marL="73025" marR="73025"/>
                </a:tc>
                <a:extLst>
                  <a:ext uri="{0D108BD9-81ED-4DB2-BD59-A6C34878D82A}">
                    <a16:rowId xmlns:a16="http://schemas.microsoft.com/office/drawing/2014/main" val="116868461"/>
                  </a:ext>
                </a:extLst>
              </a:tr>
              <a:tr h="370840">
                <a:tc>
                  <a:txBody>
                    <a:bodyPr/>
                    <a:lstStyle/>
                    <a:p>
                      <a:pPr algn="ctr"/>
                      <a:r>
                        <a:rPr lang="en-NZ" sz="900" b="1" dirty="0">
                          <a:latin typeface="+mn-lt"/>
                        </a:rPr>
                        <a:t>1</a:t>
                      </a:r>
                    </a:p>
                  </a:txBody>
                  <a:tcPr/>
                </a:tc>
                <a:tc>
                  <a:txBody>
                    <a:bodyPr/>
                    <a:lstStyle/>
                    <a:p>
                      <a:pPr rtl="0" fontAlgn="t">
                        <a:spcBef>
                          <a:spcPts val="0"/>
                        </a:spcBef>
                        <a:spcAft>
                          <a:spcPts val="0"/>
                        </a:spcAft>
                      </a:pPr>
                      <a:r>
                        <a:rPr lang="en-NZ" sz="900" b="0" i="0" u="none" strike="noStrike" dirty="0">
                          <a:solidFill>
                            <a:srgbClr val="000000"/>
                          </a:solidFill>
                          <a:effectLst/>
                          <a:latin typeface="+mn-lt"/>
                        </a:rPr>
                        <a:t>Francois Barton </a:t>
                      </a:r>
                      <a:endParaRPr lang="en-NZ" dirty="0">
                        <a:effectLst/>
                        <a:latin typeface="+mn-lt"/>
                      </a:endParaRPr>
                    </a:p>
                  </a:txBody>
                  <a:tcPr marL="73025" marR="73025"/>
                </a:tc>
                <a:tc>
                  <a:txBody>
                    <a:bodyPr/>
                    <a:lstStyle/>
                    <a:p>
                      <a:pPr rtl="0" fontAlgn="t">
                        <a:spcBef>
                          <a:spcPts val="0"/>
                        </a:spcBef>
                        <a:spcAft>
                          <a:spcPts val="0"/>
                        </a:spcAft>
                      </a:pPr>
                      <a:r>
                        <a:rPr lang="en-NZ" sz="900" b="0" i="0" u="none" strike="noStrike" dirty="0">
                          <a:solidFill>
                            <a:srgbClr val="000000"/>
                          </a:solidFill>
                          <a:effectLst/>
                          <a:latin typeface="+mn-lt"/>
                        </a:rPr>
                        <a:t>Zero Harm</a:t>
                      </a:r>
                      <a:endParaRPr lang="en-NZ" dirty="0">
                        <a:effectLst/>
                        <a:latin typeface="+mn-lt"/>
                      </a:endParaRPr>
                    </a:p>
                  </a:txBody>
                  <a:tcPr marL="73025" marR="73025"/>
                </a:tc>
                <a:tc>
                  <a:txBody>
                    <a:bodyPr/>
                    <a:lstStyle/>
                    <a:p>
                      <a:pPr rtl="0" fontAlgn="t">
                        <a:spcBef>
                          <a:spcPts val="0"/>
                        </a:spcBef>
                        <a:spcAft>
                          <a:spcPts val="0"/>
                        </a:spcAft>
                      </a:pPr>
                      <a:r>
                        <a:rPr lang="en-NZ" sz="900" b="0" i="0" u="none" strike="noStrike">
                          <a:solidFill>
                            <a:srgbClr val="000000"/>
                          </a:solidFill>
                          <a:effectLst/>
                          <a:latin typeface="+mn-lt"/>
                        </a:rPr>
                        <a:t>Executive Director – Business Leaders H&amp;S Forum</a:t>
                      </a:r>
                      <a:endParaRPr lang="en-NZ">
                        <a:effectLst/>
                        <a:latin typeface="+mn-lt"/>
                      </a:endParaRPr>
                    </a:p>
                  </a:txBody>
                  <a:tcPr marL="73025" marR="73025"/>
                </a:tc>
                <a:tc>
                  <a:txBody>
                    <a:bodyPr/>
                    <a:lstStyle/>
                    <a:p>
                      <a:pPr rtl="0" fontAlgn="t">
                        <a:spcBef>
                          <a:spcPts val="0"/>
                        </a:spcBef>
                        <a:spcAft>
                          <a:spcPts val="0"/>
                        </a:spcAft>
                      </a:pPr>
                      <a:r>
                        <a:rPr lang="en-NZ" sz="900" b="0" i="0" u="none" strike="noStrike">
                          <a:solidFill>
                            <a:srgbClr val="000000"/>
                          </a:solidFill>
                          <a:effectLst/>
                          <a:latin typeface="+mn-lt"/>
                        </a:rPr>
                        <a:t>Francois.barton@zeroharm.org.nz</a:t>
                      </a:r>
                      <a:endParaRPr lang="en-NZ">
                        <a:effectLst/>
                        <a:latin typeface="+mn-lt"/>
                      </a:endParaRPr>
                    </a:p>
                  </a:txBody>
                  <a:tcPr marL="73025" marR="73025"/>
                </a:tc>
                <a:extLst>
                  <a:ext uri="{0D108BD9-81ED-4DB2-BD59-A6C34878D82A}">
                    <a16:rowId xmlns:a16="http://schemas.microsoft.com/office/drawing/2014/main" val="4111842673"/>
                  </a:ext>
                </a:extLst>
              </a:tr>
              <a:tr h="370840">
                <a:tc>
                  <a:txBody>
                    <a:bodyPr/>
                    <a:lstStyle/>
                    <a:p>
                      <a:pPr algn="ctr"/>
                      <a:r>
                        <a:rPr lang="en-NZ" sz="900" b="1" dirty="0">
                          <a:latin typeface="+mn-lt"/>
                        </a:rPr>
                        <a:t>2</a:t>
                      </a:r>
                    </a:p>
                  </a:txBody>
                  <a:tcPr/>
                </a:tc>
                <a:tc>
                  <a:txBody>
                    <a:bodyPr/>
                    <a:lstStyle/>
                    <a:p>
                      <a:pPr rtl="0" fontAlgn="t">
                        <a:spcBef>
                          <a:spcPts val="0"/>
                        </a:spcBef>
                        <a:spcAft>
                          <a:spcPts val="0"/>
                        </a:spcAft>
                      </a:pPr>
                      <a:r>
                        <a:rPr lang="en-NZ" sz="900" b="0" i="0" u="none" strike="noStrike">
                          <a:solidFill>
                            <a:srgbClr val="000000"/>
                          </a:solidFill>
                          <a:effectLst/>
                          <a:latin typeface="+mn-lt"/>
                        </a:rPr>
                        <a:t>Oliver Christeller</a:t>
                      </a:r>
                      <a:endParaRPr lang="en-NZ">
                        <a:effectLst/>
                        <a:latin typeface="+mn-lt"/>
                      </a:endParaRPr>
                    </a:p>
                  </a:txBody>
                  <a:tcPr marL="73025" marR="73025"/>
                </a:tc>
                <a:tc>
                  <a:txBody>
                    <a:bodyPr/>
                    <a:lstStyle/>
                    <a:p>
                      <a:pPr rtl="0" fontAlgn="t">
                        <a:spcBef>
                          <a:spcPts val="0"/>
                        </a:spcBef>
                        <a:spcAft>
                          <a:spcPts val="0"/>
                        </a:spcAft>
                      </a:pPr>
                      <a:r>
                        <a:rPr lang="en-NZ" sz="900" b="0" i="0" u="none" strike="noStrike">
                          <a:solidFill>
                            <a:srgbClr val="000000"/>
                          </a:solidFill>
                          <a:effectLst/>
                          <a:latin typeface="+mn-lt"/>
                        </a:rPr>
                        <a:t>First Union</a:t>
                      </a:r>
                      <a:endParaRPr lang="en-NZ">
                        <a:effectLst/>
                        <a:latin typeface="+mn-lt"/>
                      </a:endParaRPr>
                    </a:p>
                  </a:txBody>
                  <a:tcPr marL="73025" marR="73025"/>
                </a:tc>
                <a:tc>
                  <a:txBody>
                    <a:bodyPr/>
                    <a:lstStyle/>
                    <a:p>
                      <a:pPr rtl="0" fontAlgn="t">
                        <a:spcBef>
                          <a:spcPts val="0"/>
                        </a:spcBef>
                        <a:spcAft>
                          <a:spcPts val="0"/>
                        </a:spcAft>
                      </a:pPr>
                      <a:r>
                        <a:rPr lang="en-NZ" sz="900" b="0" i="0" u="none" strike="noStrike" dirty="0">
                          <a:solidFill>
                            <a:srgbClr val="000000"/>
                          </a:solidFill>
                          <a:effectLst/>
                          <a:latin typeface="+mn-lt"/>
                        </a:rPr>
                        <a:t>Lawyer</a:t>
                      </a:r>
                      <a:endParaRPr lang="en-NZ" dirty="0">
                        <a:effectLst/>
                        <a:latin typeface="+mn-lt"/>
                      </a:endParaRPr>
                    </a:p>
                  </a:txBody>
                  <a:tcPr marL="73025" marR="73025"/>
                </a:tc>
                <a:tc>
                  <a:txBody>
                    <a:bodyPr/>
                    <a:lstStyle/>
                    <a:p>
                      <a:pPr rtl="0" fontAlgn="t">
                        <a:spcBef>
                          <a:spcPts val="0"/>
                        </a:spcBef>
                        <a:spcAft>
                          <a:spcPts val="0"/>
                        </a:spcAft>
                      </a:pPr>
                      <a:r>
                        <a:rPr lang="en-NZ" sz="900" b="0" i="0" u="none" strike="noStrike" dirty="0">
                          <a:solidFill>
                            <a:srgbClr val="000000"/>
                          </a:solidFill>
                          <a:effectLst/>
                          <a:latin typeface="+mn-lt"/>
                        </a:rPr>
                        <a:t>oliver.christeller@firstunion.org.nz</a:t>
                      </a:r>
                      <a:endParaRPr lang="en-NZ" dirty="0">
                        <a:effectLst/>
                        <a:latin typeface="+mn-lt"/>
                      </a:endParaRPr>
                    </a:p>
                  </a:txBody>
                  <a:tcPr marL="73025" marR="73025"/>
                </a:tc>
                <a:extLst>
                  <a:ext uri="{0D108BD9-81ED-4DB2-BD59-A6C34878D82A}">
                    <a16:rowId xmlns:a16="http://schemas.microsoft.com/office/drawing/2014/main" val="3179682910"/>
                  </a:ext>
                </a:extLst>
              </a:tr>
              <a:tr h="0">
                <a:tc>
                  <a:txBody>
                    <a:bodyPr/>
                    <a:lstStyle/>
                    <a:p>
                      <a:pPr algn="ctr"/>
                      <a:r>
                        <a:rPr lang="en-NZ" sz="900" b="1" dirty="0">
                          <a:latin typeface="+mn-lt"/>
                        </a:rPr>
                        <a:t>3</a:t>
                      </a:r>
                    </a:p>
                  </a:txBody>
                  <a:tcPr/>
                </a:tc>
                <a:tc>
                  <a:txBody>
                    <a:bodyPr/>
                    <a:lstStyle/>
                    <a:p>
                      <a:pPr rtl="0" fontAlgn="t">
                        <a:spcBef>
                          <a:spcPts val="0"/>
                        </a:spcBef>
                        <a:spcAft>
                          <a:spcPts val="0"/>
                        </a:spcAft>
                      </a:pPr>
                      <a:r>
                        <a:rPr lang="en-NZ" sz="900" b="0" i="0" u="none" strike="noStrike">
                          <a:solidFill>
                            <a:srgbClr val="000000"/>
                          </a:solidFill>
                          <a:effectLst/>
                          <a:latin typeface="+mn-lt"/>
                        </a:rPr>
                        <a:t>John Fitzgerald </a:t>
                      </a:r>
                      <a:endParaRPr lang="en-NZ">
                        <a:effectLst/>
                        <a:latin typeface="+mn-lt"/>
                      </a:endParaRPr>
                    </a:p>
                  </a:txBody>
                  <a:tcPr marL="73025" marR="73025"/>
                </a:tc>
                <a:tc>
                  <a:txBody>
                    <a:bodyPr/>
                    <a:lstStyle/>
                    <a:p>
                      <a:pPr rtl="0" fontAlgn="t">
                        <a:spcBef>
                          <a:spcPts val="0"/>
                        </a:spcBef>
                        <a:spcAft>
                          <a:spcPts val="0"/>
                        </a:spcAft>
                      </a:pPr>
                      <a:r>
                        <a:rPr lang="en-NZ" sz="900" b="0" i="0" u="none" strike="noStrike" dirty="0">
                          <a:solidFill>
                            <a:srgbClr val="000000"/>
                          </a:solidFill>
                          <a:effectLst/>
                          <a:latin typeface="+mn-lt"/>
                        </a:rPr>
                        <a:t>Work Safe </a:t>
                      </a:r>
                      <a:endParaRPr lang="en-NZ" dirty="0">
                        <a:effectLst/>
                        <a:latin typeface="+mn-lt"/>
                      </a:endParaRPr>
                    </a:p>
                  </a:txBody>
                  <a:tcPr marL="73025" marR="73025"/>
                </a:tc>
                <a:tc>
                  <a:txBody>
                    <a:bodyPr/>
                    <a:lstStyle/>
                    <a:p>
                      <a:pPr rtl="0" fontAlgn="t">
                        <a:spcBef>
                          <a:spcPts val="0"/>
                        </a:spcBef>
                        <a:spcAft>
                          <a:spcPts val="0"/>
                        </a:spcAft>
                      </a:pPr>
                      <a:r>
                        <a:rPr lang="en-NZ" sz="900" b="0" i="0" u="none" strike="noStrike" dirty="0">
                          <a:solidFill>
                            <a:srgbClr val="000000"/>
                          </a:solidFill>
                          <a:effectLst/>
                          <a:latin typeface="+mn-lt"/>
                        </a:rPr>
                        <a:t>Manager – Mentally Health Work Registered (Clinical) Psychologist</a:t>
                      </a:r>
                      <a:endParaRPr lang="en-NZ" dirty="0">
                        <a:effectLst/>
                        <a:latin typeface="+mn-lt"/>
                      </a:endParaRPr>
                    </a:p>
                  </a:txBody>
                  <a:tcPr marL="73025" marR="73025"/>
                </a:tc>
                <a:tc>
                  <a:txBody>
                    <a:bodyPr/>
                    <a:lstStyle/>
                    <a:p>
                      <a:pPr rtl="0" fontAlgn="t">
                        <a:spcBef>
                          <a:spcPts val="0"/>
                        </a:spcBef>
                        <a:spcAft>
                          <a:spcPts val="0"/>
                        </a:spcAft>
                      </a:pPr>
                      <a:r>
                        <a:rPr lang="en-NZ" sz="900" b="0" i="0" u="sng" strike="noStrike" dirty="0">
                          <a:solidFill>
                            <a:srgbClr val="0000FF"/>
                          </a:solidFill>
                          <a:effectLst/>
                          <a:latin typeface="+mn-lt"/>
                          <a:hlinkClick r:id="rId4"/>
                        </a:rPr>
                        <a:t>John.fitzgerald@worksafe.govt.nz</a:t>
                      </a:r>
                      <a:endParaRPr lang="en-NZ" dirty="0">
                        <a:effectLst/>
                        <a:latin typeface="+mn-lt"/>
                      </a:endParaRPr>
                    </a:p>
                  </a:txBody>
                  <a:tcPr marL="73025" marR="73025"/>
                </a:tc>
                <a:extLst>
                  <a:ext uri="{0D108BD9-81ED-4DB2-BD59-A6C34878D82A}">
                    <a16:rowId xmlns:a16="http://schemas.microsoft.com/office/drawing/2014/main" val="458335221"/>
                  </a:ext>
                </a:extLst>
              </a:tr>
              <a:tr h="370840">
                <a:tc>
                  <a:txBody>
                    <a:bodyPr/>
                    <a:lstStyle/>
                    <a:p>
                      <a:pPr algn="ctr"/>
                      <a:r>
                        <a:rPr lang="en-NZ" sz="900" b="1" dirty="0">
                          <a:latin typeface="+mn-lt"/>
                        </a:rPr>
                        <a:t>4</a:t>
                      </a:r>
                    </a:p>
                  </a:txBody>
                  <a:tcPr/>
                </a:tc>
                <a:tc>
                  <a:txBody>
                    <a:bodyPr/>
                    <a:lstStyle/>
                    <a:p>
                      <a:pPr rtl="0" fontAlgn="t">
                        <a:spcBef>
                          <a:spcPts val="0"/>
                        </a:spcBef>
                        <a:spcAft>
                          <a:spcPts val="0"/>
                        </a:spcAft>
                      </a:pPr>
                      <a:r>
                        <a:rPr lang="en-NZ" sz="900" b="0" i="0" u="none" strike="noStrike" dirty="0">
                          <a:solidFill>
                            <a:srgbClr val="000000"/>
                          </a:solidFill>
                          <a:effectLst/>
                          <a:latin typeface="+mn-lt"/>
                        </a:rPr>
                        <a:t>Frank O’Connor </a:t>
                      </a:r>
                      <a:endParaRPr lang="en-NZ" dirty="0">
                        <a:effectLst/>
                        <a:latin typeface="+mn-lt"/>
                      </a:endParaRPr>
                    </a:p>
                  </a:txBody>
                  <a:tcPr marL="73025" marR="73025"/>
                </a:tc>
                <a:tc>
                  <a:txBody>
                    <a:bodyPr/>
                    <a:lstStyle/>
                    <a:p>
                      <a:pPr rtl="0" fontAlgn="t">
                        <a:spcBef>
                          <a:spcPts val="0"/>
                        </a:spcBef>
                        <a:spcAft>
                          <a:spcPts val="0"/>
                        </a:spcAft>
                      </a:pPr>
                      <a:r>
                        <a:rPr lang="en-NZ" sz="900" b="0" i="0" u="none" strike="noStrike">
                          <a:solidFill>
                            <a:srgbClr val="000000"/>
                          </a:solidFill>
                          <a:effectLst/>
                          <a:latin typeface="+mn-lt"/>
                        </a:rPr>
                        <a:t>Moa Resources</a:t>
                      </a:r>
                      <a:endParaRPr lang="en-NZ">
                        <a:effectLst/>
                        <a:latin typeface="+mn-lt"/>
                      </a:endParaRPr>
                    </a:p>
                  </a:txBody>
                  <a:tcPr marL="73025" marR="73025"/>
                </a:tc>
                <a:tc>
                  <a:txBody>
                    <a:bodyPr/>
                    <a:lstStyle/>
                    <a:p>
                      <a:pPr rtl="0" fontAlgn="t">
                        <a:spcBef>
                          <a:spcPts val="0"/>
                        </a:spcBef>
                        <a:spcAft>
                          <a:spcPts val="0"/>
                        </a:spcAft>
                      </a:pPr>
                      <a:r>
                        <a:rPr lang="en-NZ" sz="900" b="0" i="0" u="none" strike="noStrike" dirty="0">
                          <a:solidFill>
                            <a:srgbClr val="000000"/>
                          </a:solidFill>
                          <a:effectLst/>
                          <a:latin typeface="+mn-lt"/>
                        </a:rPr>
                        <a:t>Organisational Psychologist </a:t>
                      </a:r>
                      <a:endParaRPr lang="en-NZ" dirty="0">
                        <a:effectLst/>
                        <a:latin typeface="+mn-lt"/>
                      </a:endParaRPr>
                    </a:p>
                  </a:txBody>
                  <a:tcPr marL="73025" marR="73025"/>
                </a:tc>
                <a:tc>
                  <a:txBody>
                    <a:bodyPr/>
                    <a:lstStyle/>
                    <a:p>
                      <a:pPr rtl="0" fontAlgn="t">
                        <a:spcBef>
                          <a:spcPts val="0"/>
                        </a:spcBef>
                        <a:spcAft>
                          <a:spcPts val="0"/>
                        </a:spcAft>
                      </a:pPr>
                      <a:r>
                        <a:rPr lang="en-NZ" sz="900" b="0" i="0" u="sng" strike="noStrike" dirty="0">
                          <a:solidFill>
                            <a:srgbClr val="1155CC"/>
                          </a:solidFill>
                          <a:effectLst/>
                          <a:latin typeface="+mn-lt"/>
                          <a:hlinkClick r:id="rId5"/>
                        </a:rPr>
                        <a:t>frank@moa.net.nz</a:t>
                      </a:r>
                      <a:endParaRPr lang="en-NZ" dirty="0">
                        <a:effectLst/>
                        <a:latin typeface="+mn-lt"/>
                      </a:endParaRPr>
                    </a:p>
                  </a:txBody>
                  <a:tcPr marL="73025" marR="73025"/>
                </a:tc>
                <a:extLst>
                  <a:ext uri="{0D108BD9-81ED-4DB2-BD59-A6C34878D82A}">
                    <a16:rowId xmlns:a16="http://schemas.microsoft.com/office/drawing/2014/main" val="1914521186"/>
                  </a:ext>
                </a:extLst>
              </a:tr>
              <a:tr h="370840">
                <a:tc>
                  <a:txBody>
                    <a:bodyPr/>
                    <a:lstStyle/>
                    <a:p>
                      <a:pPr algn="ctr"/>
                      <a:r>
                        <a:rPr lang="en-NZ" sz="900" b="1" dirty="0">
                          <a:latin typeface="+mn-lt"/>
                        </a:rPr>
                        <a:t>5</a:t>
                      </a:r>
                    </a:p>
                  </a:txBody>
                  <a:tcPr/>
                </a:tc>
                <a:tc>
                  <a:txBody>
                    <a:bodyPr/>
                    <a:lstStyle/>
                    <a:p>
                      <a:pPr rtl="0" fontAlgn="t">
                        <a:spcBef>
                          <a:spcPts val="0"/>
                        </a:spcBef>
                        <a:spcAft>
                          <a:spcPts val="0"/>
                        </a:spcAft>
                      </a:pPr>
                      <a:r>
                        <a:rPr lang="en-NZ" sz="900" b="0" i="0" u="none" strike="noStrike" dirty="0">
                          <a:solidFill>
                            <a:srgbClr val="222222"/>
                          </a:solidFill>
                          <a:effectLst/>
                          <a:latin typeface="+mn-lt"/>
                        </a:rPr>
                        <a:t>Lauri Shearman </a:t>
                      </a:r>
                      <a:endParaRPr lang="en-NZ" b="0" dirty="0">
                        <a:effectLst/>
                        <a:latin typeface="+mn-lt"/>
                      </a:endParaRPr>
                    </a:p>
                  </a:txBody>
                  <a:tcPr marL="73025" marR="73025"/>
                </a:tc>
                <a:tc>
                  <a:txBody>
                    <a:bodyPr/>
                    <a:lstStyle/>
                    <a:p>
                      <a:pPr rtl="0" fontAlgn="t">
                        <a:spcBef>
                          <a:spcPts val="0"/>
                        </a:spcBef>
                        <a:spcAft>
                          <a:spcPts val="0"/>
                        </a:spcAft>
                      </a:pPr>
                      <a:r>
                        <a:rPr lang="en-NZ" sz="900" b="0" i="0" u="none" strike="noStrike" dirty="0">
                          <a:solidFill>
                            <a:srgbClr val="222222"/>
                          </a:solidFill>
                          <a:effectLst/>
                          <a:latin typeface="+mn-lt"/>
                        </a:rPr>
                        <a:t>Downer New Zealand </a:t>
                      </a:r>
                      <a:endParaRPr lang="en-NZ" b="0" dirty="0">
                        <a:effectLst/>
                        <a:latin typeface="+mn-lt"/>
                      </a:endParaRPr>
                    </a:p>
                  </a:txBody>
                  <a:tcPr marL="73025" marR="73025"/>
                </a:tc>
                <a:tc>
                  <a:txBody>
                    <a:bodyPr/>
                    <a:lstStyle/>
                    <a:p>
                      <a:pPr rtl="0" fontAlgn="base">
                        <a:spcBef>
                          <a:spcPts val="0"/>
                        </a:spcBef>
                        <a:spcAft>
                          <a:spcPts val="0"/>
                        </a:spcAft>
                      </a:pPr>
                      <a:r>
                        <a:rPr lang="en-NZ" sz="900" b="0" i="0" u="none" strike="noStrike" dirty="0">
                          <a:solidFill>
                            <a:srgbClr val="000000"/>
                          </a:solidFill>
                          <a:effectLst/>
                          <a:latin typeface="+mn-lt"/>
                        </a:rPr>
                        <a:t>In Work Success Manager, Corporate Social Outcomes</a:t>
                      </a:r>
                      <a:endParaRPr lang="en-NZ" sz="900" b="0" i="0" u="none" strike="noStrike" dirty="0">
                        <a:solidFill>
                          <a:srgbClr val="222222"/>
                        </a:solidFill>
                        <a:effectLst/>
                        <a:latin typeface="+mn-lt"/>
                      </a:endParaRPr>
                    </a:p>
                  </a:txBody>
                  <a:tcPr marL="73025" marR="73025"/>
                </a:tc>
                <a:tc>
                  <a:txBody>
                    <a:bodyPr/>
                    <a:lstStyle/>
                    <a:p>
                      <a:pPr rtl="0" fontAlgn="t">
                        <a:spcBef>
                          <a:spcPts val="0"/>
                        </a:spcBef>
                        <a:spcAft>
                          <a:spcPts val="0"/>
                        </a:spcAft>
                      </a:pPr>
                      <a:r>
                        <a:rPr lang="en-NZ" sz="900" b="0" i="0" u="none" strike="noStrike" dirty="0">
                          <a:solidFill>
                            <a:srgbClr val="1155CC"/>
                          </a:solidFill>
                          <a:effectLst/>
                          <a:latin typeface="+mn-lt"/>
                        </a:rPr>
                        <a:t>Lauri.Shearman@downer.co.nz</a:t>
                      </a:r>
                      <a:r>
                        <a:rPr lang="en-NZ" sz="900" b="0" i="0" u="none" strike="noStrike" dirty="0">
                          <a:solidFill>
                            <a:srgbClr val="000000"/>
                          </a:solidFill>
                          <a:effectLst/>
                          <a:latin typeface="+mn-lt"/>
                        </a:rPr>
                        <a:t> +64 </a:t>
                      </a:r>
                      <a:r>
                        <a:rPr lang="en-NZ" sz="900" b="0" i="0" u="none" strike="noStrike" dirty="0">
                          <a:solidFill>
                            <a:srgbClr val="222222"/>
                          </a:solidFill>
                          <a:effectLst/>
                          <a:latin typeface="+mn-lt"/>
                        </a:rPr>
                        <a:t>21 864 304</a:t>
                      </a:r>
                      <a:endParaRPr lang="en-NZ" dirty="0">
                        <a:effectLst/>
                        <a:latin typeface="+mn-lt"/>
                      </a:endParaRPr>
                    </a:p>
                    <a:p>
                      <a:pPr rtl="0" fontAlgn="t">
                        <a:spcBef>
                          <a:spcPts val="0"/>
                        </a:spcBef>
                        <a:spcAft>
                          <a:spcPts val="0"/>
                        </a:spcAft>
                      </a:pPr>
                      <a:r>
                        <a:rPr lang="en-NZ" dirty="0">
                          <a:effectLst/>
                          <a:latin typeface="+mn-lt"/>
                        </a:rPr>
                        <a:t> </a:t>
                      </a:r>
                    </a:p>
                    <a:p>
                      <a:pPr rtl="0" fontAlgn="t">
                        <a:spcBef>
                          <a:spcPts val="0"/>
                        </a:spcBef>
                        <a:spcAft>
                          <a:spcPts val="0"/>
                        </a:spcAft>
                      </a:pPr>
                      <a:r>
                        <a:rPr lang="en-NZ" sz="900" b="0" i="1" u="none" strike="noStrike" dirty="0">
                          <a:solidFill>
                            <a:srgbClr val="222222"/>
                          </a:solidFill>
                          <a:effectLst/>
                          <a:latin typeface="+mn-lt"/>
                        </a:rPr>
                        <a:t>*Frank Moa contact</a:t>
                      </a:r>
                      <a:endParaRPr lang="en-NZ" dirty="0">
                        <a:effectLst/>
                        <a:latin typeface="+mn-lt"/>
                      </a:endParaRPr>
                    </a:p>
                  </a:txBody>
                  <a:tcPr marL="73025" marR="73025"/>
                </a:tc>
                <a:extLst>
                  <a:ext uri="{0D108BD9-81ED-4DB2-BD59-A6C34878D82A}">
                    <a16:rowId xmlns:a16="http://schemas.microsoft.com/office/drawing/2014/main" val="1697736189"/>
                  </a:ext>
                </a:extLst>
              </a:tr>
              <a:tr h="370840">
                <a:tc>
                  <a:txBody>
                    <a:bodyPr/>
                    <a:lstStyle/>
                    <a:p>
                      <a:pPr algn="ctr"/>
                      <a:r>
                        <a:rPr lang="en-NZ" sz="900" b="1" dirty="0"/>
                        <a:t>6</a:t>
                      </a:r>
                    </a:p>
                  </a:txBody>
                  <a:tcPr/>
                </a:tc>
                <a:tc>
                  <a:txBody>
                    <a:bodyPr/>
                    <a:lstStyle/>
                    <a:p>
                      <a:r>
                        <a:rPr lang="en-NZ" sz="900" dirty="0">
                          <a:latin typeface="+mn-lt"/>
                        </a:rPr>
                        <a:t>Jan O’Neill</a:t>
                      </a:r>
                    </a:p>
                  </a:txBody>
                  <a:tcPr/>
                </a:tc>
                <a:tc>
                  <a:txBody>
                    <a:bodyPr/>
                    <a:lstStyle/>
                    <a:p>
                      <a:r>
                        <a:rPr lang="en-NZ" sz="900" dirty="0">
                          <a:latin typeface="+mn-lt"/>
                        </a:rPr>
                        <a:t>Downer NZ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a:latin typeface="+mn-lt"/>
                        </a:rPr>
                        <a:t>Executive General  Manager People &amp; Culture </a:t>
                      </a:r>
                    </a:p>
                    <a:p>
                      <a:endParaRPr lang="en-NZ" sz="900" dirty="0">
                        <a:latin typeface="+mn-lt"/>
                      </a:endParaRPr>
                    </a:p>
                  </a:txBody>
                  <a:tcPr/>
                </a:tc>
                <a:tc>
                  <a:txBody>
                    <a:bodyPr/>
                    <a:lstStyle/>
                    <a:p>
                      <a:r>
                        <a:rPr lang="en-NZ" sz="900" b="0" i="0" u="sng" kern="1200" dirty="0" err="1">
                          <a:solidFill>
                            <a:schemeClr val="dk1"/>
                          </a:solidFill>
                          <a:effectLst/>
                          <a:latin typeface="+mn-lt"/>
                          <a:ea typeface="+mn-ea"/>
                          <a:cs typeface="+mn-cs"/>
                        </a:rPr>
                        <a:t>Jan.O'Neill@downer.co.nz</a:t>
                      </a:r>
                      <a:r>
                        <a:rPr lang="en-NZ" sz="900" b="0" i="0" u="none" strike="noStrike" kern="1200" dirty="0">
                          <a:solidFill>
                            <a:schemeClr val="dk1"/>
                          </a:solidFill>
                          <a:effectLst/>
                          <a:latin typeface="+mn-lt"/>
                          <a:ea typeface="+mn-ea"/>
                          <a:cs typeface="+mn-cs"/>
                        </a:rPr>
                        <a:t>  </a:t>
                      </a:r>
                    </a:p>
                    <a:p>
                      <a:r>
                        <a:rPr lang="en-NZ" sz="900" b="0" i="0" u="none" strike="noStrike" kern="1200" dirty="0">
                          <a:solidFill>
                            <a:schemeClr val="dk1"/>
                          </a:solidFill>
                          <a:effectLst/>
                          <a:latin typeface="+mn-lt"/>
                          <a:ea typeface="+mn-ea"/>
                          <a:cs typeface="+mn-cs"/>
                        </a:rPr>
                        <a:t>+64 27 270 2867</a:t>
                      </a:r>
                      <a:endParaRPr lang="en-NZ" sz="900" dirty="0">
                        <a:latin typeface="+mn-lt"/>
                      </a:endParaRPr>
                    </a:p>
                  </a:txBody>
                  <a:tcPr/>
                </a:tc>
                <a:extLst>
                  <a:ext uri="{0D108BD9-81ED-4DB2-BD59-A6C34878D82A}">
                    <a16:rowId xmlns:a16="http://schemas.microsoft.com/office/drawing/2014/main" val="3096045684"/>
                  </a:ext>
                </a:extLst>
              </a:tr>
              <a:tr h="370840">
                <a:tc>
                  <a:txBody>
                    <a:bodyPr/>
                    <a:lstStyle/>
                    <a:p>
                      <a:pPr algn="ctr"/>
                      <a:r>
                        <a:rPr lang="en-NZ" sz="900" b="1" dirty="0"/>
                        <a:t>7</a:t>
                      </a:r>
                    </a:p>
                  </a:txBody>
                  <a:tcPr/>
                </a:tc>
                <a:tc>
                  <a:txBody>
                    <a:bodyPr/>
                    <a:lstStyle/>
                    <a:p>
                      <a:r>
                        <a:rPr lang="en-NZ" sz="900" dirty="0">
                          <a:latin typeface="+mn-lt"/>
                        </a:rPr>
                        <a:t>Sue Perry </a:t>
                      </a:r>
                    </a:p>
                  </a:txBody>
                  <a:tcPr/>
                </a:tc>
                <a:tc>
                  <a:txBody>
                    <a:bodyPr/>
                    <a:lstStyle/>
                    <a:p>
                      <a:r>
                        <a:rPr lang="en-NZ" sz="900" dirty="0">
                          <a:latin typeface="+mn-lt"/>
                        </a:rPr>
                        <a:t>Fletcher Construction Company </a:t>
                      </a:r>
                    </a:p>
                  </a:txBody>
                  <a:tcPr/>
                </a:tc>
                <a:tc>
                  <a:txBody>
                    <a:bodyPr/>
                    <a:lstStyle/>
                    <a:p>
                      <a:r>
                        <a:rPr lang="en-NZ" sz="900" b="0" i="0" kern="1200" dirty="0">
                          <a:solidFill>
                            <a:schemeClr val="dk1"/>
                          </a:solidFill>
                          <a:effectLst/>
                          <a:latin typeface="+mn-lt"/>
                          <a:ea typeface="+mn-ea"/>
                          <a:cs typeface="+mn-cs"/>
                        </a:rPr>
                        <a:t>People and Performance Business Partner</a:t>
                      </a:r>
                      <a:endParaRPr lang="en-NZ" sz="900" dirty="0">
                        <a:latin typeface="+mn-lt"/>
                      </a:endParaRPr>
                    </a:p>
                  </a:txBody>
                  <a:tcPr/>
                </a:tc>
                <a:tc>
                  <a:txBody>
                    <a:bodyPr/>
                    <a:lstStyle/>
                    <a:p>
                      <a:r>
                        <a:rPr lang="en-NZ" sz="900" b="0" i="0" kern="1200" dirty="0">
                          <a:solidFill>
                            <a:schemeClr val="dk1"/>
                          </a:solidFill>
                          <a:effectLst/>
                          <a:latin typeface="+mn-lt"/>
                          <a:ea typeface="+mn-ea"/>
                          <a:cs typeface="+mn-cs"/>
                        </a:rPr>
                        <a:t>+64 21 554 532 Email unknown </a:t>
                      </a:r>
                      <a:endParaRPr lang="en-NZ" sz="900" dirty="0">
                        <a:latin typeface="+mn-lt"/>
                      </a:endParaRPr>
                    </a:p>
                  </a:txBody>
                  <a:tcPr/>
                </a:tc>
                <a:extLst>
                  <a:ext uri="{0D108BD9-81ED-4DB2-BD59-A6C34878D82A}">
                    <a16:rowId xmlns:a16="http://schemas.microsoft.com/office/drawing/2014/main" val="4052134301"/>
                  </a:ext>
                </a:extLst>
              </a:tr>
              <a:tr h="370840">
                <a:tc>
                  <a:txBody>
                    <a:bodyPr/>
                    <a:lstStyle/>
                    <a:p>
                      <a:pPr algn="ctr"/>
                      <a:r>
                        <a:rPr lang="en-NZ" sz="900" b="1" dirty="0"/>
                        <a:t>8</a:t>
                      </a:r>
                    </a:p>
                  </a:txBody>
                  <a:tcPr/>
                </a:tc>
                <a:tc>
                  <a:txBody>
                    <a:bodyPr/>
                    <a:lstStyle/>
                    <a:p>
                      <a:r>
                        <a:rPr lang="en-NZ" sz="900" dirty="0">
                          <a:latin typeface="+mn-lt"/>
                        </a:rPr>
                        <a:t>Janette Love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a:latin typeface="+mn-lt"/>
                        </a:rPr>
                        <a:t>Fulton Hogan </a:t>
                      </a:r>
                    </a:p>
                    <a:p>
                      <a:endParaRPr lang="en-NZ" sz="9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a:latin typeface="+mn-lt"/>
                        </a:rPr>
                        <a:t>HCM Lead </a:t>
                      </a:r>
                    </a:p>
                    <a:p>
                      <a:endParaRPr lang="en-NZ" sz="900" dirty="0">
                        <a:latin typeface="+mn-lt"/>
                      </a:endParaRPr>
                    </a:p>
                  </a:txBody>
                  <a:tcPr/>
                </a:tc>
                <a:tc>
                  <a:txBody>
                    <a:bodyPr/>
                    <a:lstStyle/>
                    <a:p>
                      <a:r>
                        <a:rPr lang="en-NZ" sz="900" b="0" i="0" kern="1200" dirty="0">
                          <a:solidFill>
                            <a:schemeClr val="dk1"/>
                          </a:solidFill>
                          <a:effectLst/>
                          <a:latin typeface="+mn-lt"/>
                          <a:ea typeface="+mn-ea"/>
                          <a:cs typeface="+mn-cs"/>
                          <a:hlinkClick r:id="rId6"/>
                        </a:rPr>
                        <a:t>janette.love@fultonhogan.com</a:t>
                      </a:r>
                      <a:endParaRPr lang="en-NZ" sz="900" dirty="0">
                        <a:latin typeface="+mn-lt"/>
                      </a:endParaRPr>
                    </a:p>
                  </a:txBody>
                  <a:tcPr/>
                </a:tc>
                <a:extLst>
                  <a:ext uri="{0D108BD9-81ED-4DB2-BD59-A6C34878D82A}">
                    <a16:rowId xmlns:a16="http://schemas.microsoft.com/office/drawing/2014/main" val="1840813350"/>
                  </a:ext>
                </a:extLst>
              </a:tr>
              <a:tr h="370840">
                <a:tc>
                  <a:txBody>
                    <a:bodyPr/>
                    <a:lstStyle/>
                    <a:p>
                      <a:pPr algn="ctr"/>
                      <a:r>
                        <a:rPr lang="en-NZ" sz="900" b="1" dirty="0"/>
                        <a:t>9</a:t>
                      </a:r>
                    </a:p>
                  </a:txBody>
                  <a:tcPr/>
                </a:tc>
                <a:tc>
                  <a:txBody>
                    <a:bodyPr/>
                    <a:lstStyle/>
                    <a:p>
                      <a:r>
                        <a:rPr lang="en-NZ" sz="900" dirty="0">
                          <a:latin typeface="+mn-lt"/>
                        </a:rPr>
                        <a:t>Bill </a:t>
                      </a:r>
                      <a:r>
                        <a:rPr lang="en-NZ" sz="900" dirty="0" err="1">
                          <a:latin typeface="+mn-lt"/>
                        </a:rPr>
                        <a:t>Caradus</a:t>
                      </a:r>
                      <a:endParaRPr lang="en-NZ" sz="900" dirty="0">
                        <a:latin typeface="+mn-lt"/>
                      </a:endParaRPr>
                    </a:p>
                  </a:txBody>
                  <a:tcPr/>
                </a:tc>
                <a:tc>
                  <a:txBody>
                    <a:bodyPr/>
                    <a:lstStyle/>
                    <a:p>
                      <a:r>
                        <a:rPr lang="en-NZ" sz="900" dirty="0">
                          <a:latin typeface="+mn-lt"/>
                        </a:rPr>
                        <a:t>Fulton Hogan </a:t>
                      </a:r>
                    </a:p>
                  </a:txBody>
                  <a:tcPr/>
                </a:tc>
                <a:tc>
                  <a:txBody>
                    <a:bodyPr/>
                    <a:lstStyle/>
                    <a:p>
                      <a:r>
                        <a:rPr lang="en-NZ" sz="900" dirty="0">
                          <a:latin typeface="+mn-lt"/>
                        </a:rPr>
                        <a:t>National Manager </a:t>
                      </a:r>
                    </a:p>
                  </a:txBody>
                  <a:tcPr/>
                </a:tc>
                <a:tc>
                  <a:txBody>
                    <a:bodyPr/>
                    <a:lstStyle/>
                    <a:p>
                      <a:r>
                        <a:rPr lang="en-NZ" sz="900" b="0" i="0" kern="1200" dirty="0">
                          <a:solidFill>
                            <a:schemeClr val="dk1"/>
                          </a:solidFill>
                          <a:effectLst/>
                          <a:latin typeface="+mn-lt"/>
                          <a:ea typeface="+mn-ea"/>
                          <a:cs typeface="+mn-cs"/>
                        </a:rPr>
                        <a:t> </a:t>
                      </a:r>
                      <a:r>
                        <a:rPr lang="en-NZ" sz="900" b="0" i="0" kern="1200" dirty="0">
                          <a:solidFill>
                            <a:schemeClr val="dk1"/>
                          </a:solidFill>
                          <a:effectLst/>
                          <a:latin typeface="+mn-lt"/>
                          <a:ea typeface="+mn-ea"/>
                          <a:cs typeface="+mn-cs"/>
                          <a:hlinkClick r:id="rId7"/>
                        </a:rPr>
                        <a:t>Bill.Caradus@fultonhogan.com</a:t>
                      </a:r>
                      <a:r>
                        <a:rPr lang="en-NZ" sz="900" b="0" i="0" kern="1200" dirty="0">
                          <a:solidFill>
                            <a:schemeClr val="dk1"/>
                          </a:solidFill>
                          <a:effectLst/>
                          <a:latin typeface="+mn-lt"/>
                          <a:ea typeface="+mn-ea"/>
                          <a:cs typeface="+mn-cs"/>
                        </a:rPr>
                        <a:t> </a:t>
                      </a:r>
                      <a:endParaRPr lang="en-NZ" sz="900" dirty="0">
                        <a:latin typeface="+mn-lt"/>
                      </a:endParaRPr>
                    </a:p>
                  </a:txBody>
                  <a:tcPr/>
                </a:tc>
                <a:extLst>
                  <a:ext uri="{0D108BD9-81ED-4DB2-BD59-A6C34878D82A}">
                    <a16:rowId xmlns:a16="http://schemas.microsoft.com/office/drawing/2014/main" val="854808157"/>
                  </a:ext>
                </a:extLst>
              </a:tr>
              <a:tr h="370840">
                <a:tc>
                  <a:txBody>
                    <a:bodyPr/>
                    <a:lstStyle/>
                    <a:p>
                      <a:pPr algn="ctr"/>
                      <a:r>
                        <a:rPr lang="en-NZ" sz="900" b="1" dirty="0"/>
                        <a:t>10</a:t>
                      </a:r>
                    </a:p>
                  </a:txBody>
                  <a:tcPr/>
                </a:tc>
                <a:tc>
                  <a:txBody>
                    <a:bodyPr/>
                    <a:lstStyle/>
                    <a:p>
                      <a:r>
                        <a:rPr lang="en-NZ" sz="900" dirty="0">
                          <a:latin typeface="+mn-lt"/>
                        </a:rPr>
                        <a:t>Pam McGarry </a:t>
                      </a:r>
                    </a:p>
                  </a:txBody>
                  <a:tcPr/>
                </a:tc>
                <a:tc>
                  <a:txBody>
                    <a:bodyPr/>
                    <a:lstStyle/>
                    <a:p>
                      <a:r>
                        <a:rPr lang="en-NZ" sz="900" dirty="0">
                          <a:latin typeface="+mn-lt"/>
                        </a:rPr>
                        <a:t>Naylor Love </a:t>
                      </a:r>
                    </a:p>
                  </a:txBody>
                  <a:tcPr/>
                </a:tc>
                <a:tc>
                  <a:txBody>
                    <a:bodyPr/>
                    <a:lstStyle/>
                    <a:p>
                      <a:r>
                        <a:rPr lang="en-NZ" sz="900" dirty="0">
                          <a:latin typeface="+mn-lt"/>
                        </a:rPr>
                        <a:t>General Manage </a:t>
                      </a:r>
                    </a:p>
                  </a:txBody>
                  <a:tcPr/>
                </a:tc>
                <a:tc>
                  <a:txBody>
                    <a:bodyPr/>
                    <a:lstStyle/>
                    <a:p>
                      <a:r>
                        <a:rPr lang="en-US" sz="900" b="0" i="0" u="sng" kern="1200" dirty="0">
                          <a:solidFill>
                            <a:schemeClr val="dk1"/>
                          </a:solidFill>
                          <a:effectLst/>
                          <a:latin typeface="+mn-lt"/>
                          <a:ea typeface="+mn-ea"/>
                          <a:cs typeface="+mn-cs"/>
                          <a:hlinkClick r:id="rId8"/>
                        </a:rPr>
                        <a:t>pam.mcgarry@naylorlove.co.nz</a:t>
                      </a:r>
                      <a:r>
                        <a:rPr lang="en-US" sz="900" b="0" i="0" kern="1200" dirty="0">
                          <a:solidFill>
                            <a:schemeClr val="dk1"/>
                          </a:solidFill>
                          <a:effectLst/>
                          <a:latin typeface="+mn-lt"/>
                          <a:ea typeface="+mn-ea"/>
                          <a:cs typeface="+mn-cs"/>
                        </a:rPr>
                        <a:t> +64 27 477 4135  </a:t>
                      </a:r>
                      <a:endParaRPr lang="en-NZ" sz="900" dirty="0">
                        <a:latin typeface="+mn-lt"/>
                      </a:endParaRPr>
                    </a:p>
                  </a:txBody>
                  <a:tcPr/>
                </a:tc>
                <a:extLst>
                  <a:ext uri="{0D108BD9-81ED-4DB2-BD59-A6C34878D82A}">
                    <a16:rowId xmlns:a16="http://schemas.microsoft.com/office/drawing/2014/main" val="1328672597"/>
                  </a:ext>
                </a:extLst>
              </a:tr>
              <a:tr h="370840">
                <a:tc>
                  <a:txBody>
                    <a:bodyPr/>
                    <a:lstStyle/>
                    <a:p>
                      <a:pPr algn="ctr"/>
                      <a:r>
                        <a:rPr lang="en-NZ" sz="900" b="1" dirty="0"/>
                        <a:t>11</a:t>
                      </a:r>
                    </a:p>
                  </a:txBody>
                  <a:tcPr/>
                </a:tc>
                <a:tc>
                  <a:txBody>
                    <a:bodyPr/>
                    <a:lstStyle/>
                    <a:p>
                      <a:r>
                        <a:rPr lang="en-NZ" sz="900" dirty="0">
                          <a:latin typeface="+mn-lt"/>
                        </a:rPr>
                        <a:t>Aimee Dolphin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a:latin typeface="+mn-lt"/>
                        </a:rPr>
                        <a:t>Fletcher Construction Company </a:t>
                      </a:r>
                    </a:p>
                  </a:txBody>
                  <a:tcPr/>
                </a:tc>
                <a:tc>
                  <a:txBody>
                    <a:bodyPr/>
                    <a:lstStyle/>
                    <a:p>
                      <a:r>
                        <a:rPr lang="en-NZ" sz="900" b="0" i="0" kern="1200" dirty="0">
                          <a:solidFill>
                            <a:schemeClr val="dk1"/>
                          </a:solidFill>
                          <a:effectLst/>
                          <a:latin typeface="+mn-lt"/>
                          <a:ea typeface="+mn-ea"/>
                          <a:cs typeface="+mn-cs"/>
                        </a:rPr>
                        <a:t>People and Performance Business Partner</a:t>
                      </a:r>
                      <a:endParaRPr lang="en-NZ" sz="900" dirty="0">
                        <a:latin typeface="+mn-lt"/>
                      </a:endParaRPr>
                    </a:p>
                  </a:txBody>
                  <a:tcPr/>
                </a:tc>
                <a:tc>
                  <a:txBody>
                    <a:bodyPr/>
                    <a:lstStyle/>
                    <a:p>
                      <a:r>
                        <a:rPr lang="en-NZ" sz="900" b="0" i="0" kern="1200" dirty="0">
                          <a:solidFill>
                            <a:schemeClr val="dk1"/>
                          </a:solidFill>
                          <a:effectLst/>
                          <a:latin typeface="+mn-lt"/>
                          <a:ea typeface="+mn-ea"/>
                          <a:cs typeface="+mn-cs"/>
                          <a:hlinkClick r:id="rId9"/>
                        </a:rPr>
                        <a:t>aimee.dolphin@nx2.co.nz</a:t>
                      </a:r>
                      <a:r>
                        <a:rPr lang="en-NZ" sz="900" b="0" i="0" kern="1200" dirty="0">
                          <a:solidFill>
                            <a:schemeClr val="dk1"/>
                          </a:solidFill>
                          <a:effectLst/>
                          <a:latin typeface="+mn-lt"/>
                          <a:ea typeface="+mn-ea"/>
                          <a:cs typeface="+mn-cs"/>
                        </a:rPr>
                        <a:t>+64 27 263 4597</a:t>
                      </a:r>
                      <a:endParaRPr lang="en-NZ" sz="900" dirty="0">
                        <a:latin typeface="+mn-lt"/>
                      </a:endParaRPr>
                    </a:p>
                  </a:txBody>
                  <a:tcPr/>
                </a:tc>
                <a:extLst>
                  <a:ext uri="{0D108BD9-81ED-4DB2-BD59-A6C34878D82A}">
                    <a16:rowId xmlns:a16="http://schemas.microsoft.com/office/drawing/2014/main" val="3500210928"/>
                  </a:ext>
                </a:extLst>
              </a:tr>
              <a:tr h="370840">
                <a:tc>
                  <a:txBody>
                    <a:bodyPr/>
                    <a:lstStyle/>
                    <a:p>
                      <a:pPr algn="ctr"/>
                      <a:r>
                        <a:rPr lang="en-NZ" sz="900" b="1" dirty="0"/>
                        <a:t>12</a:t>
                      </a:r>
                    </a:p>
                  </a:txBody>
                  <a:tcPr/>
                </a:tc>
                <a:tc>
                  <a:txBody>
                    <a:bodyPr/>
                    <a:lstStyle/>
                    <a:p>
                      <a:r>
                        <a:rPr lang="en-NZ" sz="900" dirty="0">
                          <a:latin typeface="+mn-lt"/>
                        </a:rPr>
                        <a:t>Matt Williams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a:latin typeface="+mn-lt"/>
                        </a:rPr>
                        <a:t>Carters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a:latin typeface="+mn-lt"/>
                        </a:rPr>
                        <a:t>GM/Operations Manager </a:t>
                      </a:r>
                    </a:p>
                    <a:p>
                      <a:endParaRPr lang="en-NZ" sz="900" dirty="0">
                        <a:latin typeface="+mn-lt"/>
                      </a:endParaRPr>
                    </a:p>
                  </a:txBody>
                  <a:tcPr/>
                </a:tc>
                <a:tc>
                  <a:txBody>
                    <a:bodyPr/>
                    <a:lstStyle/>
                    <a:p>
                      <a:r>
                        <a:rPr lang="en-NZ" sz="900" b="0" i="0" u="sng" kern="1200" dirty="0">
                          <a:solidFill>
                            <a:schemeClr val="dk1"/>
                          </a:solidFill>
                          <a:effectLst/>
                          <a:latin typeface="+mn-lt"/>
                          <a:ea typeface="+mn-ea"/>
                          <a:cs typeface="+mn-cs"/>
                          <a:hlinkClick r:id="rId10"/>
                        </a:rPr>
                        <a:t>Matt.Williams@carters.co.nz</a:t>
                      </a:r>
                      <a:endParaRPr lang="en-NZ" sz="900" dirty="0">
                        <a:latin typeface="+mn-lt"/>
                      </a:endParaRPr>
                    </a:p>
                  </a:txBody>
                  <a:tcPr/>
                </a:tc>
                <a:extLst>
                  <a:ext uri="{0D108BD9-81ED-4DB2-BD59-A6C34878D82A}">
                    <a16:rowId xmlns:a16="http://schemas.microsoft.com/office/drawing/2014/main" val="1928063748"/>
                  </a:ext>
                </a:extLst>
              </a:tr>
              <a:tr h="370840">
                <a:tc>
                  <a:txBody>
                    <a:bodyPr/>
                    <a:lstStyle/>
                    <a:p>
                      <a:pPr algn="ctr"/>
                      <a:r>
                        <a:rPr lang="en-NZ" sz="900" b="1" dirty="0"/>
                        <a:t>13</a:t>
                      </a:r>
                    </a:p>
                  </a:txBody>
                  <a:tcPr/>
                </a:tc>
                <a:tc>
                  <a:txBody>
                    <a:bodyPr/>
                    <a:lstStyle/>
                    <a:p>
                      <a:r>
                        <a:rPr lang="en-NZ" sz="900" dirty="0">
                          <a:latin typeface="+mn-lt"/>
                        </a:rPr>
                        <a:t>Donna Wilson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dirty="0">
                          <a:latin typeface="+mn-lt"/>
                        </a:rPr>
                        <a:t>McConnell Dowell Constructions LTD</a:t>
                      </a:r>
                    </a:p>
                  </a:txBody>
                  <a:tcPr/>
                </a:tc>
                <a:tc>
                  <a:txBody>
                    <a:bodyPr/>
                    <a:lstStyle/>
                    <a:p>
                      <a:r>
                        <a:rPr lang="en-NZ" sz="900" dirty="0">
                          <a:latin typeface="+mn-lt"/>
                        </a:rPr>
                        <a:t>HR Advisor </a:t>
                      </a:r>
                    </a:p>
                  </a:txBody>
                  <a:tcPr/>
                </a:tc>
                <a:tc>
                  <a:txBody>
                    <a:bodyPr/>
                    <a:lstStyle/>
                    <a:p>
                      <a:r>
                        <a:rPr lang="en-NZ" sz="900" dirty="0">
                          <a:latin typeface="+mn-lt"/>
                          <a:hlinkClick r:id="rId11"/>
                        </a:rPr>
                        <a:t>Donna.Wilson@mcdgroup.com</a:t>
                      </a:r>
                      <a:r>
                        <a:rPr lang="en-NZ" sz="900" dirty="0">
                          <a:latin typeface="+mn-lt"/>
                        </a:rPr>
                        <a:t> </a:t>
                      </a:r>
                    </a:p>
                  </a:txBody>
                  <a:tcPr/>
                </a:tc>
                <a:extLst>
                  <a:ext uri="{0D108BD9-81ED-4DB2-BD59-A6C34878D82A}">
                    <a16:rowId xmlns:a16="http://schemas.microsoft.com/office/drawing/2014/main" val="3337314798"/>
                  </a:ext>
                </a:extLst>
              </a:tr>
            </a:tbl>
          </a:graphicData>
        </a:graphic>
      </p:graphicFrame>
    </p:spTree>
    <p:extLst>
      <p:ext uri="{BB962C8B-B14F-4D97-AF65-F5344CB8AC3E}">
        <p14:creationId xmlns:p14="http://schemas.microsoft.com/office/powerpoint/2010/main" val="3839884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73" name="Group 72" descr="Picture Placeholder">
            <a:extLst>
              <a:ext uri="{FF2B5EF4-FFF2-40B4-BE49-F238E27FC236}">
                <a16:creationId xmlns:a16="http://schemas.microsoft.com/office/drawing/2014/main" id="{B6D8D491-92D5-4337-BEB1-FCB3EB42F01F}"/>
              </a:ext>
            </a:extLst>
          </p:cNvPr>
          <p:cNvGrpSpPr/>
          <p:nvPr/>
        </p:nvGrpSpPr>
        <p:grpSpPr>
          <a:xfrm>
            <a:off x="323999" y="323998"/>
            <a:ext cx="4320000" cy="6120000"/>
            <a:chOff x="180000" y="180000"/>
            <a:chExt cx="4330700" cy="6292683"/>
          </a:xfrm>
        </p:grpSpPr>
        <p:sp>
          <p:nvSpPr>
            <p:cNvPr id="74" name="Rectangle 6">
              <a:extLst>
                <a:ext uri="{FF2B5EF4-FFF2-40B4-BE49-F238E27FC236}">
                  <a16:creationId xmlns:a16="http://schemas.microsoft.com/office/drawing/2014/main" id="{B8F9FC5C-E147-4E48-832E-5E7D4F0060C2}"/>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5" name="Rectangle 6">
              <a:extLst>
                <a:ext uri="{FF2B5EF4-FFF2-40B4-BE49-F238E27FC236}">
                  <a16:creationId xmlns:a16="http://schemas.microsoft.com/office/drawing/2014/main" id="{3817EB80-63DB-4AF9-B1C2-7A558E6371C9}"/>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39" name="Text Placeholder 38">
            <a:extLst>
              <a:ext uri="{FF2B5EF4-FFF2-40B4-BE49-F238E27FC236}">
                <a16:creationId xmlns:a16="http://schemas.microsoft.com/office/drawing/2014/main" id="{482D5FEE-2122-45A2-A2E5-AF688FA41EED}"/>
              </a:ext>
            </a:extLst>
          </p:cNvPr>
          <p:cNvSpPr>
            <a:spLocks noGrp="1"/>
          </p:cNvSpPr>
          <p:nvPr>
            <p:ph type="body" sz="quarter" idx="32"/>
          </p:nvPr>
        </p:nvSpPr>
        <p:spPr>
          <a:xfrm>
            <a:off x="5018248" y="1650190"/>
            <a:ext cx="6659814" cy="459540"/>
          </a:xfrm>
        </p:spPr>
        <p:txBody>
          <a:bodyPr/>
          <a:lstStyle/>
          <a:p>
            <a:r>
              <a:rPr lang="en-NZ" dirty="0"/>
              <a:t>Theme’s from the questionnaire revealed three key insights on how workplace impairment could be managed better:</a:t>
            </a:r>
            <a:endParaRPr lang="en-ZA" noProof="1"/>
          </a:p>
        </p:txBody>
      </p:sp>
      <p:sp>
        <p:nvSpPr>
          <p:cNvPr id="40" name="Text Placeholder 39">
            <a:extLst>
              <a:ext uri="{FF2B5EF4-FFF2-40B4-BE49-F238E27FC236}">
                <a16:creationId xmlns:a16="http://schemas.microsoft.com/office/drawing/2014/main" id="{E3F48742-5436-4A86-A73D-1BA6F7BAE22A}"/>
              </a:ext>
            </a:extLst>
          </p:cNvPr>
          <p:cNvSpPr>
            <a:spLocks noGrp="1"/>
          </p:cNvSpPr>
          <p:nvPr>
            <p:ph type="body" sz="quarter" idx="35"/>
          </p:nvPr>
        </p:nvSpPr>
        <p:spPr/>
        <p:txBody>
          <a:bodyPr/>
          <a:lstStyle/>
          <a:p>
            <a:r>
              <a:rPr lang="en-ZA" dirty="0"/>
              <a:t>Impairment</a:t>
            </a:r>
          </a:p>
        </p:txBody>
      </p:sp>
      <p:sp>
        <p:nvSpPr>
          <p:cNvPr id="41" name="Text Placeholder 40">
            <a:extLst>
              <a:ext uri="{FF2B5EF4-FFF2-40B4-BE49-F238E27FC236}">
                <a16:creationId xmlns:a16="http://schemas.microsoft.com/office/drawing/2014/main" id="{86C7F081-0447-467E-A32F-6B62B2A8E22E}"/>
              </a:ext>
            </a:extLst>
          </p:cNvPr>
          <p:cNvSpPr>
            <a:spLocks noGrp="1"/>
          </p:cNvSpPr>
          <p:nvPr>
            <p:ph type="body" sz="quarter" idx="36"/>
          </p:nvPr>
        </p:nvSpPr>
        <p:spPr>
          <a:xfrm>
            <a:off x="5111900" y="4605832"/>
            <a:ext cx="1980000" cy="1972914"/>
          </a:xfrm>
        </p:spPr>
        <p:txBody>
          <a:bodyPr/>
          <a:lstStyle/>
          <a:p>
            <a:r>
              <a:rPr lang="en-ZA" dirty="0"/>
              <a:t>The term impairment is an umbrella term used to represent all forms of impairment. Due to this there are a lack of succinct frameworks for the varying forms of impairment therefore  individual frameworks around each form could be developed </a:t>
            </a:r>
            <a:endParaRPr lang="en-ZA" noProof="1"/>
          </a:p>
        </p:txBody>
      </p:sp>
      <p:sp>
        <p:nvSpPr>
          <p:cNvPr id="42" name="Text Placeholder 41">
            <a:extLst>
              <a:ext uri="{FF2B5EF4-FFF2-40B4-BE49-F238E27FC236}">
                <a16:creationId xmlns:a16="http://schemas.microsoft.com/office/drawing/2014/main" id="{463E1EDF-5BAC-426A-94B7-55FCD838BEC5}"/>
              </a:ext>
            </a:extLst>
          </p:cNvPr>
          <p:cNvSpPr>
            <a:spLocks noGrp="1"/>
          </p:cNvSpPr>
          <p:nvPr>
            <p:ph type="body" sz="quarter" idx="37"/>
          </p:nvPr>
        </p:nvSpPr>
        <p:spPr>
          <a:xfrm>
            <a:off x="7451950" y="3971432"/>
            <a:ext cx="1980000" cy="459540"/>
          </a:xfrm>
        </p:spPr>
        <p:txBody>
          <a:bodyPr/>
          <a:lstStyle/>
          <a:p>
            <a:r>
              <a:rPr lang="en-ZA" dirty="0"/>
              <a:t>Workplace Culture </a:t>
            </a:r>
          </a:p>
        </p:txBody>
      </p:sp>
      <p:sp>
        <p:nvSpPr>
          <p:cNvPr id="43" name="Text Placeholder 42">
            <a:extLst>
              <a:ext uri="{FF2B5EF4-FFF2-40B4-BE49-F238E27FC236}">
                <a16:creationId xmlns:a16="http://schemas.microsoft.com/office/drawing/2014/main" id="{D711F734-B3F3-4391-94AE-5D1B79762BB4}"/>
              </a:ext>
            </a:extLst>
          </p:cNvPr>
          <p:cNvSpPr>
            <a:spLocks noGrp="1"/>
          </p:cNvSpPr>
          <p:nvPr>
            <p:ph type="body" sz="quarter" idx="38"/>
          </p:nvPr>
        </p:nvSpPr>
        <p:spPr/>
        <p:txBody>
          <a:bodyPr/>
          <a:lstStyle/>
          <a:p>
            <a:r>
              <a:rPr lang="en-ZA" dirty="0"/>
              <a:t>Changing how impairment is managed starts with changing the workplace culture around impairment – Alert metre may help to do this  </a:t>
            </a:r>
            <a:endParaRPr lang="en-ZA" noProof="1"/>
          </a:p>
        </p:txBody>
      </p:sp>
      <p:sp>
        <p:nvSpPr>
          <p:cNvPr id="44" name="Text Placeholder 43">
            <a:extLst>
              <a:ext uri="{FF2B5EF4-FFF2-40B4-BE49-F238E27FC236}">
                <a16:creationId xmlns:a16="http://schemas.microsoft.com/office/drawing/2014/main" id="{AF45A5B3-0701-4C27-8200-149553525BF6}"/>
              </a:ext>
            </a:extLst>
          </p:cNvPr>
          <p:cNvSpPr>
            <a:spLocks noGrp="1"/>
          </p:cNvSpPr>
          <p:nvPr>
            <p:ph type="body" sz="quarter" idx="39"/>
          </p:nvPr>
        </p:nvSpPr>
        <p:spPr>
          <a:xfrm>
            <a:off x="9792000" y="3971431"/>
            <a:ext cx="1980000" cy="544963"/>
          </a:xfrm>
        </p:spPr>
        <p:txBody>
          <a:bodyPr/>
          <a:lstStyle/>
          <a:p>
            <a:r>
              <a:rPr lang="en-ZA" dirty="0"/>
              <a:t>Multifaceted Approach</a:t>
            </a:r>
          </a:p>
        </p:txBody>
      </p:sp>
      <p:sp>
        <p:nvSpPr>
          <p:cNvPr id="45" name="Text Placeholder 44">
            <a:extLst>
              <a:ext uri="{FF2B5EF4-FFF2-40B4-BE49-F238E27FC236}">
                <a16:creationId xmlns:a16="http://schemas.microsoft.com/office/drawing/2014/main" id="{C3DC4BA8-7AEF-43F5-90F5-037ECABF5CCB}"/>
              </a:ext>
            </a:extLst>
          </p:cNvPr>
          <p:cNvSpPr>
            <a:spLocks noGrp="1"/>
          </p:cNvSpPr>
          <p:nvPr>
            <p:ph type="body" sz="quarter" idx="40"/>
          </p:nvPr>
        </p:nvSpPr>
        <p:spPr>
          <a:xfrm>
            <a:off x="9555479" y="4605832"/>
            <a:ext cx="2312521" cy="1444448"/>
          </a:xfrm>
        </p:spPr>
        <p:txBody>
          <a:bodyPr/>
          <a:lstStyle/>
          <a:p>
            <a:r>
              <a:rPr lang="en-ZA" noProof="1"/>
              <a:t>A multifacted approach to managing imprirment needs to be implemented that address laws, frameworks, process &amp; procedures. Implements other tools, educates that can all assist in a cultural shift </a:t>
            </a:r>
          </a:p>
        </p:txBody>
      </p:sp>
      <p:sp>
        <p:nvSpPr>
          <p:cNvPr id="5" name="Slide Number Placeholder 4">
            <a:extLst>
              <a:ext uri="{FF2B5EF4-FFF2-40B4-BE49-F238E27FC236}">
                <a16:creationId xmlns:a16="http://schemas.microsoft.com/office/drawing/2014/main" id="{8406F84B-83F0-4BBC-AD8E-6C4E663B2486}"/>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ZA" sz="1600" b="1" i="0" u="none" strike="noStrike" kern="1200" cap="none" spc="0" normalizeH="0" baseline="0" noProof="0" smtClean="0">
                <a:ln>
                  <a:noFill/>
                </a:ln>
                <a:solidFill>
                  <a:prstClr val="black">
                    <a:lumMod val="75000"/>
                    <a:lumOff val="25000"/>
                  </a:prstClr>
                </a:solidFill>
                <a:effectLst/>
                <a:uLnTx/>
                <a:uFillTx/>
                <a:latin typeface="Cambria" panose="02040503050406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ZA" sz="1600" b="1" i="0" u="none" strike="noStrike" kern="1200" cap="none" spc="0" normalizeH="0" baseline="0" noProof="0" dirty="0">
              <a:ln>
                <a:noFill/>
              </a:ln>
              <a:solidFill>
                <a:prstClr val="black">
                  <a:lumMod val="75000"/>
                  <a:lumOff val="25000"/>
                </a:prstClr>
              </a:solidFill>
              <a:effectLst/>
              <a:uLnTx/>
              <a:uFillTx/>
              <a:latin typeface="Cambria" panose="02040503050406030204"/>
              <a:ea typeface="+mn-ea"/>
              <a:cs typeface="+mn-cs"/>
            </a:endParaRPr>
          </a:p>
        </p:txBody>
      </p:sp>
      <p:sp>
        <p:nvSpPr>
          <p:cNvPr id="21" name="Title 5">
            <a:extLst>
              <a:ext uri="{FF2B5EF4-FFF2-40B4-BE49-F238E27FC236}">
                <a16:creationId xmlns:a16="http://schemas.microsoft.com/office/drawing/2014/main" id="{62C3856F-5A68-49C1-BEB4-5FFEDD06CD93}"/>
              </a:ext>
            </a:extLst>
          </p:cNvPr>
          <p:cNvSpPr>
            <a:spLocks noGrp="1"/>
          </p:cNvSpPr>
          <p:nvPr>
            <p:ph type="title"/>
          </p:nvPr>
        </p:nvSpPr>
        <p:spPr>
          <a:xfrm>
            <a:off x="621739" y="441239"/>
            <a:ext cx="11246262" cy="459539"/>
          </a:xfrm>
        </p:spPr>
        <p:txBody>
          <a:bodyPr/>
          <a:lstStyle/>
          <a:p>
            <a:r>
              <a:rPr lang="en-ZA" sz="3600" b="1" dirty="0"/>
              <a:t>Executive summary: </a:t>
            </a:r>
            <a:r>
              <a:rPr lang="en-ZA" sz="3600" dirty="0"/>
              <a:t>Impairment in the Trades </a:t>
            </a:r>
          </a:p>
        </p:txBody>
      </p:sp>
      <p:pic>
        <p:nvPicPr>
          <p:cNvPr id="23" name="Graphic 22" descr="Classroom">
            <a:extLst>
              <a:ext uri="{FF2B5EF4-FFF2-40B4-BE49-F238E27FC236}">
                <a16:creationId xmlns:a16="http://schemas.microsoft.com/office/drawing/2014/main" id="{9E60F94E-D9B4-4D59-97E3-4E6DDD3856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98448" y="2725999"/>
            <a:ext cx="687003" cy="687003"/>
          </a:xfrm>
          <a:prstGeom prst="rect">
            <a:avLst/>
          </a:prstGeom>
        </p:spPr>
      </p:pic>
      <p:pic>
        <p:nvPicPr>
          <p:cNvPr id="11" name="Picture 10" descr="Shape&#10;&#10;Description automatically generated">
            <a:extLst>
              <a:ext uri="{FF2B5EF4-FFF2-40B4-BE49-F238E27FC236}">
                <a16:creationId xmlns:a16="http://schemas.microsoft.com/office/drawing/2014/main" id="{01DC6B3D-83C9-4D65-A741-A1EB22706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8136" y="2660560"/>
            <a:ext cx="885449" cy="870105"/>
          </a:xfrm>
          <a:prstGeom prst="rect">
            <a:avLst/>
          </a:prstGeom>
        </p:spPr>
      </p:pic>
      <p:pic>
        <p:nvPicPr>
          <p:cNvPr id="24" name="Picture Placeholder 23" descr="A gloved hand holding a container&#10;&#10;Description automatically generated with low confidence">
            <a:extLst>
              <a:ext uri="{FF2B5EF4-FFF2-40B4-BE49-F238E27FC236}">
                <a16:creationId xmlns:a16="http://schemas.microsoft.com/office/drawing/2014/main" id="{94B2527F-1FBD-4C4E-8AC0-B8DD331D6676}"/>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283" b="283"/>
          <a:stretch>
            <a:fillRect/>
          </a:stretch>
        </p:blipFill>
        <p:spPr>
          <a:xfrm>
            <a:off x="257175" y="2000250"/>
            <a:ext cx="4386263" cy="2857500"/>
          </a:xfrm>
        </p:spPr>
      </p:pic>
      <p:pic>
        <p:nvPicPr>
          <p:cNvPr id="3" name="Picture 2" descr="Background pattern&#10;&#10;Description automatically generated">
            <a:extLst>
              <a:ext uri="{FF2B5EF4-FFF2-40B4-BE49-F238E27FC236}">
                <a16:creationId xmlns:a16="http://schemas.microsoft.com/office/drawing/2014/main" id="{552DB8FE-DF72-FD12-2C16-800688BACC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1660" y="2687664"/>
            <a:ext cx="768348" cy="741336"/>
          </a:xfrm>
          <a:prstGeom prst="rect">
            <a:avLst/>
          </a:prstGeom>
        </p:spPr>
      </p:pic>
    </p:spTree>
    <p:extLst>
      <p:ext uri="{BB962C8B-B14F-4D97-AF65-F5344CB8AC3E}">
        <p14:creationId xmlns:p14="http://schemas.microsoft.com/office/powerpoint/2010/main" val="172965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
      <a:dk1>
        <a:sysClr val="windowText" lastClr="000000"/>
      </a:dk1>
      <a:lt1>
        <a:srgbClr val="FFFFFF"/>
      </a:lt1>
      <a:dk2>
        <a:srgbClr val="3F3F3F"/>
      </a:dk2>
      <a:lt2>
        <a:srgbClr val="F2F2F2"/>
      </a:lt2>
      <a:accent1>
        <a:srgbClr val="FF6100"/>
      </a:accent1>
      <a:accent2>
        <a:srgbClr val="D1A458"/>
      </a:accent2>
      <a:accent3>
        <a:srgbClr val="219550"/>
      </a:accent3>
      <a:accent4>
        <a:srgbClr val="5AA2C8"/>
      </a:accent4>
      <a:accent5>
        <a:srgbClr val="D1737B"/>
      </a:accent5>
      <a:accent6>
        <a:srgbClr val="7B7931"/>
      </a:accent6>
      <a:hlink>
        <a:srgbClr val="FF6100"/>
      </a:hlink>
      <a:folHlink>
        <a:srgbClr val="FF610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rchitecture Pitch Deck_SB - v5.potx" id="{28EFEF52-CA9C-4081-BA48-D8C36C41A55A}" vid="{3C737D0E-43C0-40C2-B767-70E45742593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2040</TotalTime>
  <Words>3916</Words>
  <Application>Microsoft Office PowerPoint</Application>
  <PresentationFormat>Widescreen</PresentationFormat>
  <Paragraphs>309</Paragraphs>
  <Slides>18</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Yu Mincho Demibold</vt:lpstr>
      <vt:lpstr>Arial</vt:lpstr>
      <vt:lpstr>Calibri</vt:lpstr>
      <vt:lpstr>Calibri Light</vt:lpstr>
      <vt:lpstr>Cambria</vt:lpstr>
      <vt:lpstr>Franklin Gothic Demi</vt:lpstr>
      <vt:lpstr>Franklin Gothic Heavy</vt:lpstr>
      <vt:lpstr>Segoe UI</vt:lpstr>
      <vt:lpstr>Times New Roman</vt:lpstr>
      <vt:lpstr>Wingdings</vt:lpstr>
      <vt:lpstr>Office Theme</vt:lpstr>
      <vt:lpstr>2_Office Theme</vt:lpstr>
      <vt:lpstr>PowerPoint Presentation</vt:lpstr>
      <vt:lpstr>Why is the NZ Drug Foundation interested in improving workplace testing?</vt:lpstr>
      <vt:lpstr>What are we doing?</vt:lpstr>
      <vt:lpstr>How is impairment managed by Trades employers</vt:lpstr>
      <vt:lpstr>Background &amp; Problem  </vt:lpstr>
      <vt:lpstr>Scope Approach  The NZ Drug Foundation provided guidance and feedback on the approach that was taken below to further investigate how impairment is managed in the trades industry within New Zealand </vt:lpstr>
      <vt:lpstr>Interview methods</vt:lpstr>
      <vt:lpstr>Participant recruitment &amp; Analysis </vt:lpstr>
      <vt:lpstr>Executive summary: Impairment in the Trades </vt:lpstr>
      <vt:lpstr>Current State</vt:lpstr>
      <vt:lpstr>Questionnaire  Theme 1:  Absence of good frameworks  </vt:lpstr>
      <vt:lpstr>Questionnaire  Theme 1:  Absence of law development </vt:lpstr>
      <vt:lpstr>Questionnaire  Theme 2: Workplace Culture &amp; Values  </vt:lpstr>
      <vt:lpstr>Questionnaire  Theme 3: Education </vt:lpstr>
      <vt:lpstr>Recommendations</vt:lpstr>
      <vt:lpstr>Recommendations</vt:lpstr>
      <vt:lpstr>Recommendations</vt:lpstr>
      <vt:lpstr>Thank you</vt:lpstr>
    </vt:vector>
  </TitlesOfParts>
  <Company>Chorus NZ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is impairment managed by Trades employers</dc:title>
  <dc:creator>Gabby Colley</dc:creator>
  <cp:lastModifiedBy>Quinn Vugler</cp:lastModifiedBy>
  <cp:revision>87</cp:revision>
  <dcterms:created xsi:type="dcterms:W3CDTF">2022-07-24T22:17:56Z</dcterms:created>
  <dcterms:modified xsi:type="dcterms:W3CDTF">2022-12-01T02:54:35Z</dcterms:modified>
</cp:coreProperties>
</file>