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6.xml" ContentType="application/vnd.openxmlformats-officedocument.presentationml.notesSlide+xml"/>
  <Override PartName="/ppt/ink/ink14.xml" ContentType="application/inkml+xml"/>
  <Override PartName="/ppt/ink/ink1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7">
  <p:sldMasterIdLst>
    <p:sldMasterId id="2147483712" r:id="rId4"/>
  </p:sldMasterIdLst>
  <p:notesMasterIdLst>
    <p:notesMasterId r:id="rId42"/>
  </p:notesMasterIdLst>
  <p:sldIdLst>
    <p:sldId id="257" r:id="rId5"/>
    <p:sldId id="265" r:id="rId6"/>
    <p:sldId id="270" r:id="rId7"/>
    <p:sldId id="303" r:id="rId8"/>
    <p:sldId id="271" r:id="rId9"/>
    <p:sldId id="299" r:id="rId10"/>
    <p:sldId id="306" r:id="rId11"/>
    <p:sldId id="282" r:id="rId12"/>
    <p:sldId id="292" r:id="rId13"/>
    <p:sldId id="258" r:id="rId14"/>
    <p:sldId id="283" r:id="rId15"/>
    <p:sldId id="284" r:id="rId16"/>
    <p:sldId id="307" r:id="rId17"/>
    <p:sldId id="286" r:id="rId18"/>
    <p:sldId id="260" r:id="rId19"/>
    <p:sldId id="285" r:id="rId20"/>
    <p:sldId id="273" r:id="rId21"/>
    <p:sldId id="287" r:id="rId22"/>
    <p:sldId id="298" r:id="rId23"/>
    <p:sldId id="274" r:id="rId24"/>
    <p:sldId id="293" r:id="rId25"/>
    <p:sldId id="294" r:id="rId26"/>
    <p:sldId id="275" r:id="rId27"/>
    <p:sldId id="302" r:id="rId28"/>
    <p:sldId id="297" r:id="rId29"/>
    <p:sldId id="308" r:id="rId30"/>
    <p:sldId id="310" r:id="rId31"/>
    <p:sldId id="272" r:id="rId32"/>
    <p:sldId id="288" r:id="rId33"/>
    <p:sldId id="305" r:id="rId34"/>
    <p:sldId id="280" r:id="rId35"/>
    <p:sldId id="311" r:id="rId36"/>
    <p:sldId id="312" r:id="rId37"/>
    <p:sldId id="313" r:id="rId38"/>
    <p:sldId id="317" r:id="rId39"/>
    <p:sldId id="314" r:id="rId40"/>
    <p:sldId id="31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2F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B23DDC-F752-4D40-83CA-E998B0F4F989}" v="139" dt="2022-11-29T00:43:11.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6247" autoAdjust="0"/>
  </p:normalViewPr>
  <p:slideViewPr>
    <p:cSldViewPr snapToGrid="0">
      <p:cViewPr varScale="1">
        <p:scale>
          <a:sx n="106" d="100"/>
          <a:sy n="106" d="100"/>
        </p:scale>
        <p:origin x="828" y="114"/>
      </p:cViewPr>
      <p:guideLst/>
    </p:cSldViewPr>
  </p:slideViewPr>
  <p:outlineViewPr>
    <p:cViewPr>
      <p:scale>
        <a:sx n="33" d="100"/>
        <a:sy n="33" d="100"/>
      </p:scale>
      <p:origin x="0" y="-27096"/>
    </p:cViewPr>
  </p:outlin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A008A7-E029-4829-B179-8A463702FDE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962A3F4A-85A7-4162-AC7B-D8C497B7EDF4}">
      <dgm:prSet/>
      <dgm:spPr/>
      <dgm:t>
        <a:bodyPr/>
        <a:lstStyle/>
        <a:p>
          <a:r>
            <a:rPr lang="en-NZ" dirty="0"/>
            <a:t>There is an accumulated body of evidence over 20 years that cannot be ignored any longer:</a:t>
          </a:r>
          <a:endParaRPr lang="en-US" dirty="0"/>
        </a:p>
      </dgm:t>
    </dgm:pt>
    <dgm:pt modelId="{E14DAD09-E88C-4221-AFA6-6B903B2DCC52}" type="parTrans" cxnId="{ABB12324-7AD1-49F5-AEEF-F360AD3291DD}">
      <dgm:prSet/>
      <dgm:spPr/>
      <dgm:t>
        <a:bodyPr/>
        <a:lstStyle/>
        <a:p>
          <a:endParaRPr lang="en-US"/>
        </a:p>
      </dgm:t>
    </dgm:pt>
    <dgm:pt modelId="{7EEAD47B-408D-4BCA-99C7-F70B6E3C6F23}" type="sibTrans" cxnId="{ABB12324-7AD1-49F5-AEEF-F360AD3291DD}">
      <dgm:prSet/>
      <dgm:spPr/>
      <dgm:t>
        <a:bodyPr/>
        <a:lstStyle/>
        <a:p>
          <a:endParaRPr lang="en-US"/>
        </a:p>
      </dgm:t>
    </dgm:pt>
    <dgm:pt modelId="{EFF54922-A75F-45B5-8436-33F7C8921B02}">
      <dgm:prSet custT="1"/>
      <dgm:spPr/>
      <dgm:t>
        <a:bodyPr/>
        <a:lstStyle/>
        <a:p>
          <a:pPr>
            <a:lnSpc>
              <a:spcPct val="100000"/>
            </a:lnSpc>
            <a:spcAft>
              <a:spcPts val="0"/>
            </a:spcAft>
          </a:pPr>
          <a:r>
            <a:rPr lang="en-NZ" sz="1600" dirty="0"/>
            <a:t>significant inequitable underutilisation of ACC services by Māori in the context of their injury related health need</a:t>
          </a:r>
        </a:p>
        <a:p>
          <a:pPr>
            <a:lnSpc>
              <a:spcPct val="100000"/>
            </a:lnSpc>
            <a:spcAft>
              <a:spcPts val="0"/>
            </a:spcAft>
          </a:pPr>
          <a:r>
            <a:rPr lang="en-NZ" sz="1600" dirty="0"/>
            <a:t> and </a:t>
          </a:r>
        </a:p>
        <a:p>
          <a:pPr>
            <a:lnSpc>
              <a:spcPct val="100000"/>
            </a:lnSpc>
            <a:spcAft>
              <a:spcPts val="0"/>
            </a:spcAft>
          </a:pPr>
          <a:r>
            <a:rPr lang="en-NZ" sz="1600" dirty="0"/>
            <a:t>injury related health outcomes</a:t>
          </a:r>
        </a:p>
      </dgm:t>
    </dgm:pt>
    <dgm:pt modelId="{2953CFD2-8622-4443-8684-77EF30DAFE95}" type="parTrans" cxnId="{4BF3A626-8310-4D93-A70F-93E369A75DCD}">
      <dgm:prSet/>
      <dgm:spPr/>
      <dgm:t>
        <a:bodyPr/>
        <a:lstStyle/>
        <a:p>
          <a:endParaRPr lang="en-US"/>
        </a:p>
      </dgm:t>
    </dgm:pt>
    <dgm:pt modelId="{141B270B-AF80-4F02-90C8-D0A7999CF101}" type="sibTrans" cxnId="{4BF3A626-8310-4D93-A70F-93E369A75DCD}">
      <dgm:prSet/>
      <dgm:spPr/>
      <dgm:t>
        <a:bodyPr/>
        <a:lstStyle/>
        <a:p>
          <a:endParaRPr lang="en-US"/>
        </a:p>
      </dgm:t>
    </dgm:pt>
    <dgm:pt modelId="{7C824DC2-DAEA-42F0-880B-232703C7A5D4}">
      <dgm:prSet custT="1"/>
      <dgm:spPr/>
      <dgm:t>
        <a:bodyPr/>
        <a:lstStyle/>
        <a:p>
          <a:r>
            <a:rPr lang="en-NZ" sz="1600" dirty="0"/>
            <a:t>about what the barriers are to Māori accessing ACC services are</a:t>
          </a:r>
          <a:endParaRPr lang="en-US" sz="1600" dirty="0"/>
        </a:p>
      </dgm:t>
    </dgm:pt>
    <dgm:pt modelId="{8404F1E1-BB00-4A7F-9142-D6FC6A40B5C2}" type="parTrans" cxnId="{71B47F2C-C75F-43AC-BF12-D990E4D83798}">
      <dgm:prSet/>
      <dgm:spPr/>
      <dgm:t>
        <a:bodyPr/>
        <a:lstStyle/>
        <a:p>
          <a:endParaRPr lang="en-US"/>
        </a:p>
      </dgm:t>
    </dgm:pt>
    <dgm:pt modelId="{9B53C996-185E-44C8-A0D9-4F390F5695E0}" type="sibTrans" cxnId="{71B47F2C-C75F-43AC-BF12-D990E4D83798}">
      <dgm:prSet/>
      <dgm:spPr/>
      <dgm:t>
        <a:bodyPr/>
        <a:lstStyle/>
        <a:p>
          <a:endParaRPr lang="en-US"/>
        </a:p>
      </dgm:t>
    </dgm:pt>
    <dgm:pt modelId="{EE634903-6259-4B4C-8E2B-787064197060}">
      <dgm:prSet custT="1"/>
      <dgm:spPr/>
      <dgm:t>
        <a:bodyPr/>
        <a:lstStyle/>
        <a:p>
          <a:r>
            <a:rPr lang="en-NZ" sz="1600" dirty="0"/>
            <a:t>about what works for Māori in agency service delivery</a:t>
          </a:r>
        </a:p>
        <a:p>
          <a:r>
            <a:rPr lang="en-NZ" sz="1600" dirty="0"/>
            <a:t>and</a:t>
          </a:r>
        </a:p>
        <a:p>
          <a:r>
            <a:rPr lang="en-NZ" sz="1600" dirty="0"/>
            <a:t>what they want including ACC</a:t>
          </a:r>
          <a:endParaRPr lang="en-US" sz="1600" dirty="0"/>
        </a:p>
      </dgm:t>
    </dgm:pt>
    <dgm:pt modelId="{EAAB4EB8-FE7C-4037-BCFC-D50A768DF14A}" type="parTrans" cxnId="{BA3526F8-E3C3-4D32-8809-584465A575B7}">
      <dgm:prSet/>
      <dgm:spPr/>
      <dgm:t>
        <a:bodyPr/>
        <a:lstStyle/>
        <a:p>
          <a:endParaRPr lang="en-US"/>
        </a:p>
      </dgm:t>
    </dgm:pt>
    <dgm:pt modelId="{25D1795A-BF20-4D18-8E10-9AD4824314B1}" type="sibTrans" cxnId="{BA3526F8-E3C3-4D32-8809-584465A575B7}">
      <dgm:prSet/>
      <dgm:spPr/>
      <dgm:t>
        <a:bodyPr/>
        <a:lstStyle/>
        <a:p>
          <a:endParaRPr lang="en-US"/>
        </a:p>
      </dgm:t>
    </dgm:pt>
    <dgm:pt modelId="{CCAD401D-1B62-4706-8B79-01F2F41644EC}">
      <dgm:prSet custT="1"/>
      <dgm:spPr/>
      <dgm:t>
        <a:bodyPr/>
        <a:lstStyle/>
        <a:p>
          <a:r>
            <a:rPr lang="en-NZ" sz="1600" dirty="0"/>
            <a:t>ACC responsiveness over the years has been at best ad-hoc and inconsistent (noting specialist Māori Teams have been established and disestablished at various times under changing ACC Board’s and Snr Management)</a:t>
          </a:r>
          <a:endParaRPr lang="en-US" sz="1600" dirty="0"/>
        </a:p>
      </dgm:t>
    </dgm:pt>
    <dgm:pt modelId="{EC3307DF-A152-4805-BF07-213DB3B1357F}" type="parTrans" cxnId="{05B7E911-0E11-4AC1-AFF4-869C483F4834}">
      <dgm:prSet/>
      <dgm:spPr/>
      <dgm:t>
        <a:bodyPr/>
        <a:lstStyle/>
        <a:p>
          <a:endParaRPr lang="en-US"/>
        </a:p>
      </dgm:t>
    </dgm:pt>
    <dgm:pt modelId="{660067BD-0422-4CB5-AA0C-F66CBAB43D11}" type="sibTrans" cxnId="{05B7E911-0E11-4AC1-AFF4-869C483F4834}">
      <dgm:prSet/>
      <dgm:spPr/>
      <dgm:t>
        <a:bodyPr/>
        <a:lstStyle/>
        <a:p>
          <a:endParaRPr lang="en-US"/>
        </a:p>
      </dgm:t>
    </dgm:pt>
    <dgm:pt modelId="{BF701925-0D35-4C01-B6AB-F9D7E702D879}">
      <dgm:prSet/>
      <dgm:spPr/>
      <dgm:t>
        <a:bodyPr/>
        <a:lstStyle/>
        <a:p>
          <a:r>
            <a:rPr lang="en-NZ" dirty="0"/>
            <a:t>The current status of Māori ACC service utilisation and injury (incl. Disability) related outcomes is a breach of the Crown’s </a:t>
          </a:r>
          <a:r>
            <a:rPr lang="en-NZ" dirty="0" err="1"/>
            <a:t>Ti</a:t>
          </a:r>
          <a:r>
            <a:rPr lang="en-NZ" dirty="0"/>
            <a:t> Tiriti obligations, and a claim with the Waitangi Tribunal has been filed</a:t>
          </a:r>
          <a:endParaRPr lang="en-US" dirty="0"/>
        </a:p>
      </dgm:t>
    </dgm:pt>
    <dgm:pt modelId="{7FFF8B8A-F669-4788-9238-AA778B213EEA}" type="parTrans" cxnId="{D62CDF80-3665-4A8D-8835-2406F8FBB7C1}">
      <dgm:prSet/>
      <dgm:spPr/>
      <dgm:t>
        <a:bodyPr/>
        <a:lstStyle/>
        <a:p>
          <a:endParaRPr lang="en-US"/>
        </a:p>
      </dgm:t>
    </dgm:pt>
    <dgm:pt modelId="{2310737E-87E1-4473-97DB-6B0B535CA9DC}" type="sibTrans" cxnId="{D62CDF80-3665-4A8D-8835-2406F8FBB7C1}">
      <dgm:prSet/>
      <dgm:spPr/>
      <dgm:t>
        <a:bodyPr/>
        <a:lstStyle/>
        <a:p>
          <a:endParaRPr lang="en-US"/>
        </a:p>
      </dgm:t>
    </dgm:pt>
    <dgm:pt modelId="{AE0EFE29-328C-46E5-8D6C-CFDD8CB69975}" type="pres">
      <dgm:prSet presAssocID="{2EA008A7-E029-4829-B179-8A463702FDE3}" presName="Name0" presStyleCnt="0">
        <dgm:presLayoutVars>
          <dgm:dir/>
          <dgm:animLvl val="lvl"/>
          <dgm:resizeHandles val="exact"/>
        </dgm:presLayoutVars>
      </dgm:prSet>
      <dgm:spPr/>
    </dgm:pt>
    <dgm:pt modelId="{38105E30-F46C-48DF-855A-520805F13E27}" type="pres">
      <dgm:prSet presAssocID="{BF701925-0D35-4C01-B6AB-F9D7E702D879}" presName="boxAndChildren" presStyleCnt="0"/>
      <dgm:spPr/>
    </dgm:pt>
    <dgm:pt modelId="{132D063D-A492-4B30-BD75-BACF23E091BA}" type="pres">
      <dgm:prSet presAssocID="{BF701925-0D35-4C01-B6AB-F9D7E702D879}" presName="parentTextBox" presStyleLbl="node1" presStyleIdx="0" presStyleCnt="2" custScaleY="33329"/>
      <dgm:spPr/>
    </dgm:pt>
    <dgm:pt modelId="{2BE32510-C956-40A2-8CF9-E5A415A35630}" type="pres">
      <dgm:prSet presAssocID="{7EEAD47B-408D-4BCA-99C7-F70B6E3C6F23}" presName="sp" presStyleCnt="0"/>
      <dgm:spPr/>
    </dgm:pt>
    <dgm:pt modelId="{40C6FF54-4C5A-4D84-936D-07575EB4188C}" type="pres">
      <dgm:prSet presAssocID="{962A3F4A-85A7-4162-AC7B-D8C497B7EDF4}" presName="arrowAndChildren" presStyleCnt="0"/>
      <dgm:spPr/>
    </dgm:pt>
    <dgm:pt modelId="{C044AEA8-BAF5-4C9A-98B8-4007F1E1ADD1}" type="pres">
      <dgm:prSet presAssocID="{962A3F4A-85A7-4162-AC7B-D8C497B7EDF4}" presName="parentTextArrow" presStyleLbl="node1" presStyleIdx="0" presStyleCnt="2"/>
      <dgm:spPr/>
    </dgm:pt>
    <dgm:pt modelId="{456C8E13-0704-45FF-8771-C03151BD3024}" type="pres">
      <dgm:prSet presAssocID="{962A3F4A-85A7-4162-AC7B-D8C497B7EDF4}" presName="arrow" presStyleLbl="node1" presStyleIdx="1" presStyleCnt="2" custLinFactNeighborX="-230" custLinFactNeighborY="-70"/>
      <dgm:spPr/>
    </dgm:pt>
    <dgm:pt modelId="{EB5BE262-E211-415C-9C59-C7399AF664E1}" type="pres">
      <dgm:prSet presAssocID="{962A3F4A-85A7-4162-AC7B-D8C497B7EDF4}" presName="descendantArrow" presStyleCnt="0"/>
      <dgm:spPr/>
    </dgm:pt>
    <dgm:pt modelId="{83326B28-00E0-4177-8A3F-9034F9CDDEE4}" type="pres">
      <dgm:prSet presAssocID="{EFF54922-A75F-45B5-8436-33F7C8921B02}" presName="childTextArrow" presStyleLbl="fgAccFollowNode1" presStyleIdx="0" presStyleCnt="4" custScaleX="26727" custScaleY="132024" custLinFactNeighborX="-1106" custLinFactNeighborY="-25774">
        <dgm:presLayoutVars>
          <dgm:bulletEnabled val="1"/>
        </dgm:presLayoutVars>
      </dgm:prSet>
      <dgm:spPr/>
    </dgm:pt>
    <dgm:pt modelId="{F42E56EC-12B0-4496-BC51-5707C4FF68F0}" type="pres">
      <dgm:prSet presAssocID="{7C824DC2-DAEA-42F0-880B-232703C7A5D4}" presName="childTextArrow" presStyleLbl="fgAccFollowNode1" presStyleIdx="1" presStyleCnt="4" custScaleX="19296" custScaleY="130632" custLinFactNeighborX="113" custLinFactNeighborY="-25429">
        <dgm:presLayoutVars>
          <dgm:bulletEnabled val="1"/>
        </dgm:presLayoutVars>
      </dgm:prSet>
      <dgm:spPr/>
    </dgm:pt>
    <dgm:pt modelId="{4D8EB8D0-0A43-4139-A2F6-EF182E108D54}" type="pres">
      <dgm:prSet presAssocID="{EE634903-6259-4B4C-8E2B-787064197060}" presName="childTextArrow" presStyleLbl="fgAccFollowNode1" presStyleIdx="2" presStyleCnt="4" custScaleX="19232" custScaleY="133217" custLinFactNeighborX="1010" custLinFactNeighborY="-28211">
        <dgm:presLayoutVars>
          <dgm:bulletEnabled val="1"/>
        </dgm:presLayoutVars>
      </dgm:prSet>
      <dgm:spPr/>
    </dgm:pt>
    <dgm:pt modelId="{41BCF67D-C254-4589-A47D-5F1898514045}" type="pres">
      <dgm:prSet presAssocID="{CCAD401D-1B62-4706-8B79-01F2F41644EC}" presName="childTextArrow" presStyleLbl="fgAccFollowNode1" presStyleIdx="3" presStyleCnt="4" custScaleX="29590" custScaleY="136087" custLinFactNeighborX="1639" custLinFactNeighborY="-28157">
        <dgm:presLayoutVars>
          <dgm:bulletEnabled val="1"/>
        </dgm:presLayoutVars>
      </dgm:prSet>
      <dgm:spPr/>
    </dgm:pt>
  </dgm:ptLst>
  <dgm:cxnLst>
    <dgm:cxn modelId="{05B7E911-0E11-4AC1-AFF4-869C483F4834}" srcId="{962A3F4A-85A7-4162-AC7B-D8C497B7EDF4}" destId="{CCAD401D-1B62-4706-8B79-01F2F41644EC}" srcOrd="3" destOrd="0" parTransId="{EC3307DF-A152-4805-BF07-213DB3B1357F}" sibTransId="{660067BD-0422-4CB5-AA0C-F66CBAB43D11}"/>
    <dgm:cxn modelId="{ABB12324-7AD1-49F5-AEEF-F360AD3291DD}" srcId="{2EA008A7-E029-4829-B179-8A463702FDE3}" destId="{962A3F4A-85A7-4162-AC7B-D8C497B7EDF4}" srcOrd="0" destOrd="0" parTransId="{E14DAD09-E88C-4221-AFA6-6B903B2DCC52}" sibTransId="{7EEAD47B-408D-4BCA-99C7-F70B6E3C6F23}"/>
    <dgm:cxn modelId="{4BF3A626-8310-4D93-A70F-93E369A75DCD}" srcId="{962A3F4A-85A7-4162-AC7B-D8C497B7EDF4}" destId="{EFF54922-A75F-45B5-8436-33F7C8921B02}" srcOrd="0" destOrd="0" parTransId="{2953CFD2-8622-4443-8684-77EF30DAFE95}" sibTransId="{141B270B-AF80-4F02-90C8-D0A7999CF101}"/>
    <dgm:cxn modelId="{71B47F2C-C75F-43AC-BF12-D990E4D83798}" srcId="{962A3F4A-85A7-4162-AC7B-D8C497B7EDF4}" destId="{7C824DC2-DAEA-42F0-880B-232703C7A5D4}" srcOrd="1" destOrd="0" parTransId="{8404F1E1-BB00-4A7F-9142-D6FC6A40B5C2}" sibTransId="{9B53C996-185E-44C8-A0D9-4F390F5695E0}"/>
    <dgm:cxn modelId="{473C915D-4A6F-46D7-B14F-3B41EFEDB5C8}" type="presOf" srcId="{CCAD401D-1B62-4706-8B79-01F2F41644EC}" destId="{41BCF67D-C254-4589-A47D-5F1898514045}" srcOrd="0" destOrd="0" presId="urn:microsoft.com/office/officeart/2005/8/layout/process4"/>
    <dgm:cxn modelId="{2521BA60-CE89-4A27-8BEC-984D6DADB0E1}" type="presOf" srcId="{7C824DC2-DAEA-42F0-880B-232703C7A5D4}" destId="{F42E56EC-12B0-4496-BC51-5707C4FF68F0}" srcOrd="0" destOrd="0" presId="urn:microsoft.com/office/officeart/2005/8/layout/process4"/>
    <dgm:cxn modelId="{920FAD6D-751E-4616-B0E4-B944930947C1}" type="presOf" srcId="{2EA008A7-E029-4829-B179-8A463702FDE3}" destId="{AE0EFE29-328C-46E5-8D6C-CFDD8CB69975}" srcOrd="0" destOrd="0" presId="urn:microsoft.com/office/officeart/2005/8/layout/process4"/>
    <dgm:cxn modelId="{D62CDF80-3665-4A8D-8835-2406F8FBB7C1}" srcId="{2EA008A7-E029-4829-B179-8A463702FDE3}" destId="{BF701925-0D35-4C01-B6AB-F9D7E702D879}" srcOrd="1" destOrd="0" parTransId="{7FFF8B8A-F669-4788-9238-AA778B213EEA}" sibTransId="{2310737E-87E1-4473-97DB-6B0B535CA9DC}"/>
    <dgm:cxn modelId="{72869682-3379-466B-9B77-5E6F4EC79BA8}" type="presOf" srcId="{BF701925-0D35-4C01-B6AB-F9D7E702D879}" destId="{132D063D-A492-4B30-BD75-BACF23E091BA}" srcOrd="0" destOrd="0" presId="urn:microsoft.com/office/officeart/2005/8/layout/process4"/>
    <dgm:cxn modelId="{F9A1A7A2-E9F4-44A3-95FC-99FC269F2075}" type="presOf" srcId="{EE634903-6259-4B4C-8E2B-787064197060}" destId="{4D8EB8D0-0A43-4139-A2F6-EF182E108D54}" srcOrd="0" destOrd="0" presId="urn:microsoft.com/office/officeart/2005/8/layout/process4"/>
    <dgm:cxn modelId="{74E5DEBE-6A21-4B5D-B0C0-76BD7AA75F0D}" type="presOf" srcId="{962A3F4A-85A7-4162-AC7B-D8C497B7EDF4}" destId="{C044AEA8-BAF5-4C9A-98B8-4007F1E1ADD1}" srcOrd="0" destOrd="0" presId="urn:microsoft.com/office/officeart/2005/8/layout/process4"/>
    <dgm:cxn modelId="{0517F2D5-9A8E-45A7-AA07-6206A0C1A170}" type="presOf" srcId="{EFF54922-A75F-45B5-8436-33F7C8921B02}" destId="{83326B28-00E0-4177-8A3F-9034F9CDDEE4}" srcOrd="0" destOrd="0" presId="urn:microsoft.com/office/officeart/2005/8/layout/process4"/>
    <dgm:cxn modelId="{1543A8F7-CFF8-4449-B1D7-810FF0612AFC}" type="presOf" srcId="{962A3F4A-85A7-4162-AC7B-D8C497B7EDF4}" destId="{456C8E13-0704-45FF-8771-C03151BD3024}" srcOrd="1" destOrd="0" presId="urn:microsoft.com/office/officeart/2005/8/layout/process4"/>
    <dgm:cxn modelId="{BA3526F8-E3C3-4D32-8809-584465A575B7}" srcId="{962A3F4A-85A7-4162-AC7B-D8C497B7EDF4}" destId="{EE634903-6259-4B4C-8E2B-787064197060}" srcOrd="2" destOrd="0" parTransId="{EAAB4EB8-FE7C-4037-BCFC-D50A768DF14A}" sibTransId="{25D1795A-BF20-4D18-8E10-9AD4824314B1}"/>
    <dgm:cxn modelId="{B7264AA2-436E-451B-B306-80910B650DA9}" type="presParOf" srcId="{AE0EFE29-328C-46E5-8D6C-CFDD8CB69975}" destId="{38105E30-F46C-48DF-855A-520805F13E27}" srcOrd="0" destOrd="0" presId="urn:microsoft.com/office/officeart/2005/8/layout/process4"/>
    <dgm:cxn modelId="{687DDFF5-B4DC-4612-8BBD-4E64DC51A72E}" type="presParOf" srcId="{38105E30-F46C-48DF-855A-520805F13E27}" destId="{132D063D-A492-4B30-BD75-BACF23E091BA}" srcOrd="0" destOrd="0" presId="urn:microsoft.com/office/officeart/2005/8/layout/process4"/>
    <dgm:cxn modelId="{46BC3DA8-21A5-4BF6-B555-DEBC291E25C0}" type="presParOf" srcId="{AE0EFE29-328C-46E5-8D6C-CFDD8CB69975}" destId="{2BE32510-C956-40A2-8CF9-E5A415A35630}" srcOrd="1" destOrd="0" presId="urn:microsoft.com/office/officeart/2005/8/layout/process4"/>
    <dgm:cxn modelId="{282E2BB6-CDF1-43D8-AE3B-B7A350CEE035}" type="presParOf" srcId="{AE0EFE29-328C-46E5-8D6C-CFDD8CB69975}" destId="{40C6FF54-4C5A-4D84-936D-07575EB4188C}" srcOrd="2" destOrd="0" presId="urn:microsoft.com/office/officeart/2005/8/layout/process4"/>
    <dgm:cxn modelId="{E5F2D68A-AB81-4E22-8889-5BD4A309137A}" type="presParOf" srcId="{40C6FF54-4C5A-4D84-936D-07575EB4188C}" destId="{C044AEA8-BAF5-4C9A-98B8-4007F1E1ADD1}" srcOrd="0" destOrd="0" presId="urn:microsoft.com/office/officeart/2005/8/layout/process4"/>
    <dgm:cxn modelId="{4054F422-D0CF-4848-A6F0-7B70E79CE377}" type="presParOf" srcId="{40C6FF54-4C5A-4D84-936D-07575EB4188C}" destId="{456C8E13-0704-45FF-8771-C03151BD3024}" srcOrd="1" destOrd="0" presId="urn:microsoft.com/office/officeart/2005/8/layout/process4"/>
    <dgm:cxn modelId="{C7746864-837E-49BE-A9C7-84AF1C3E39C0}" type="presParOf" srcId="{40C6FF54-4C5A-4D84-936D-07575EB4188C}" destId="{EB5BE262-E211-415C-9C59-C7399AF664E1}" srcOrd="2" destOrd="0" presId="urn:microsoft.com/office/officeart/2005/8/layout/process4"/>
    <dgm:cxn modelId="{D1045471-8E6A-49D8-B657-19115D110699}" type="presParOf" srcId="{EB5BE262-E211-415C-9C59-C7399AF664E1}" destId="{83326B28-00E0-4177-8A3F-9034F9CDDEE4}" srcOrd="0" destOrd="0" presId="urn:microsoft.com/office/officeart/2005/8/layout/process4"/>
    <dgm:cxn modelId="{A0A7BC28-3191-486E-9836-651D9B716E2B}" type="presParOf" srcId="{EB5BE262-E211-415C-9C59-C7399AF664E1}" destId="{F42E56EC-12B0-4496-BC51-5707C4FF68F0}" srcOrd="1" destOrd="0" presId="urn:microsoft.com/office/officeart/2005/8/layout/process4"/>
    <dgm:cxn modelId="{BD3D6435-3BFA-4707-AB19-327DD1838BA4}" type="presParOf" srcId="{EB5BE262-E211-415C-9C59-C7399AF664E1}" destId="{4D8EB8D0-0A43-4139-A2F6-EF182E108D54}" srcOrd="2" destOrd="0" presId="urn:microsoft.com/office/officeart/2005/8/layout/process4"/>
    <dgm:cxn modelId="{F45CDF21-A182-495F-9307-08F705941AB8}" type="presParOf" srcId="{EB5BE262-E211-415C-9C59-C7399AF664E1}" destId="{41BCF67D-C254-4589-A47D-5F1898514045}"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425685-D556-41A7-8451-7379C9F03414}"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0AE7494D-2C63-4574-B2EE-978B85B2D4C8}">
      <dgm:prSet custT="1"/>
      <dgm:spPr/>
      <dgm:t>
        <a:bodyPr/>
        <a:lstStyle/>
        <a:p>
          <a:r>
            <a:rPr lang="en-US" sz="2200" dirty="0">
              <a:solidFill>
                <a:schemeClr val="tx1"/>
              </a:solidFill>
            </a:rPr>
            <a:t>ACC legislation be amended to require ACC to comply with the principles of </a:t>
          </a:r>
          <a:r>
            <a:rPr lang="en-US" sz="2200" dirty="0" err="1">
              <a:solidFill>
                <a:schemeClr val="tx1"/>
              </a:solidFill>
            </a:rPr>
            <a:t>Ti</a:t>
          </a:r>
          <a:r>
            <a:rPr lang="en-US" sz="2200" dirty="0">
              <a:solidFill>
                <a:schemeClr val="tx1"/>
              </a:solidFill>
            </a:rPr>
            <a:t> Tiriti, and fulfil established standards regarding protection, participation and partnership</a:t>
          </a:r>
        </a:p>
      </dgm:t>
    </dgm:pt>
    <dgm:pt modelId="{087A0538-8EA4-4CAE-B5A9-A4C0D47593E8}" type="parTrans" cxnId="{65A8E67D-9F0D-4C9B-8247-4261E9C18B98}">
      <dgm:prSet/>
      <dgm:spPr/>
      <dgm:t>
        <a:bodyPr/>
        <a:lstStyle/>
        <a:p>
          <a:endParaRPr lang="en-US"/>
        </a:p>
      </dgm:t>
    </dgm:pt>
    <dgm:pt modelId="{11FE53EF-E2B6-475C-BA54-D2F9694CB7D6}" type="sibTrans" cxnId="{65A8E67D-9F0D-4C9B-8247-4261E9C18B98}">
      <dgm:prSet/>
      <dgm:spPr/>
      <dgm:t>
        <a:bodyPr/>
        <a:lstStyle/>
        <a:p>
          <a:endParaRPr lang="en-US"/>
        </a:p>
      </dgm:t>
    </dgm:pt>
    <dgm:pt modelId="{75FA7DD4-7EAD-4E4B-814B-08383D4A3D67}">
      <dgm:prSet/>
      <dgm:spPr/>
      <dgm:t>
        <a:bodyPr/>
        <a:lstStyle/>
        <a:p>
          <a:r>
            <a:rPr lang="en-NZ" dirty="0"/>
            <a:t>The legislation explicitly include a health equity lens that is given equal status to the dominant Western Actuarial / Insurance / Banking lens when it comes to service design and delivery </a:t>
          </a:r>
          <a:endParaRPr lang="en-US" dirty="0"/>
        </a:p>
      </dgm:t>
    </dgm:pt>
    <dgm:pt modelId="{551F1435-78C1-4650-A508-1D8BD6F06925}" type="parTrans" cxnId="{9B84259B-BC69-4442-A620-A5658290649D}">
      <dgm:prSet/>
      <dgm:spPr/>
      <dgm:t>
        <a:bodyPr/>
        <a:lstStyle/>
        <a:p>
          <a:endParaRPr lang="en-US"/>
        </a:p>
      </dgm:t>
    </dgm:pt>
    <dgm:pt modelId="{A94BC7C8-9156-46E0-A553-C1B8B3B7F3A2}" type="sibTrans" cxnId="{9B84259B-BC69-4442-A620-A5658290649D}">
      <dgm:prSet/>
      <dgm:spPr/>
      <dgm:t>
        <a:bodyPr/>
        <a:lstStyle/>
        <a:p>
          <a:endParaRPr lang="en-US"/>
        </a:p>
      </dgm:t>
    </dgm:pt>
    <dgm:pt modelId="{8DFBEF18-982C-4C99-9A91-4FC0DBA26E2C}">
      <dgm:prSet/>
      <dgm:spPr/>
      <dgm:t>
        <a:bodyPr/>
        <a:lstStyle/>
        <a:p>
          <a:r>
            <a:rPr lang="en-US" dirty="0"/>
            <a:t>Crown Monitoring agencies must publicly report on ACCs progress in reducing the inequities observed</a:t>
          </a:r>
        </a:p>
      </dgm:t>
    </dgm:pt>
    <dgm:pt modelId="{B3F51CE1-455E-43ED-912A-F8571491D6CE}" type="parTrans" cxnId="{9F422C30-3646-46A8-B74E-675B65861D3A}">
      <dgm:prSet/>
      <dgm:spPr/>
      <dgm:t>
        <a:bodyPr/>
        <a:lstStyle/>
        <a:p>
          <a:endParaRPr lang="en-US"/>
        </a:p>
      </dgm:t>
    </dgm:pt>
    <dgm:pt modelId="{8EA35ABA-7FAD-4BC2-958C-2D292286E5C2}" type="sibTrans" cxnId="{9F422C30-3646-46A8-B74E-675B65861D3A}">
      <dgm:prSet/>
      <dgm:spPr/>
      <dgm:t>
        <a:bodyPr/>
        <a:lstStyle/>
        <a:p>
          <a:endParaRPr lang="en-US"/>
        </a:p>
      </dgm:t>
    </dgm:pt>
    <dgm:pt modelId="{E4357A37-72FA-4C62-BF46-B8058BACA417}">
      <dgm:prSet custT="1"/>
      <dgm:spPr/>
      <dgm:t>
        <a:bodyPr/>
        <a:lstStyle/>
        <a:p>
          <a:r>
            <a:rPr lang="en-US" sz="1400"/>
            <a:t>this should include funding and public dissemination of the results from the Otago Uni/ </a:t>
          </a:r>
          <a:r>
            <a:rPr lang="en-NZ" sz="1400"/>
            <a:t>Ngāi Tahu Māori Health Research </a:t>
          </a:r>
          <a:r>
            <a:rPr lang="en-US" sz="1400" u="sng"/>
            <a:t>Positive Outcomes of Injury Study </a:t>
          </a:r>
          <a:r>
            <a:rPr lang="en-US" sz="1400"/>
            <a:t>(with a focus on examining health inequities in service utilisation and treatment outcomes (including Disability) for the Māori population with comparisons to Non- Māori) </a:t>
          </a:r>
          <a:endParaRPr lang="en-US" sz="1400" dirty="0"/>
        </a:p>
      </dgm:t>
    </dgm:pt>
    <dgm:pt modelId="{DA378073-BB9F-4DD3-A5F2-4DEDE39F8EF0}" type="parTrans" cxnId="{8806EDD3-6BAB-495D-BF46-24BAE390DB91}">
      <dgm:prSet/>
      <dgm:spPr/>
      <dgm:t>
        <a:bodyPr/>
        <a:lstStyle/>
        <a:p>
          <a:endParaRPr lang="en-US"/>
        </a:p>
      </dgm:t>
    </dgm:pt>
    <dgm:pt modelId="{C647D318-5BD5-433E-AE6D-65D7FE37BA9F}" type="sibTrans" cxnId="{8806EDD3-6BAB-495D-BF46-24BAE390DB91}">
      <dgm:prSet/>
      <dgm:spPr/>
      <dgm:t>
        <a:bodyPr/>
        <a:lstStyle/>
        <a:p>
          <a:endParaRPr lang="en-US"/>
        </a:p>
      </dgm:t>
    </dgm:pt>
    <dgm:pt modelId="{44478842-CBBE-4EE7-AF9C-32E5ED65A2D6}">
      <dgm:prSet custT="1"/>
      <dgm:spPr/>
      <dgm:t>
        <a:bodyPr/>
        <a:lstStyle/>
        <a:p>
          <a:r>
            <a:rPr lang="en-US" sz="1800"/>
            <a:t>ACC decisions that affect Māori be measured against outcomes set by Māori organisations with representative mandates</a:t>
          </a:r>
          <a:endParaRPr lang="en-US" sz="1800" dirty="0"/>
        </a:p>
      </dgm:t>
    </dgm:pt>
    <dgm:pt modelId="{6395BE09-8E19-4F52-A586-7A09B2308112}" type="parTrans" cxnId="{51A1905E-6C4A-4C26-B38F-2715E505A390}">
      <dgm:prSet/>
      <dgm:spPr/>
      <dgm:t>
        <a:bodyPr/>
        <a:lstStyle/>
        <a:p>
          <a:endParaRPr lang="en-US"/>
        </a:p>
      </dgm:t>
    </dgm:pt>
    <dgm:pt modelId="{D1E6009B-D800-4963-A4CD-008C8B537FD3}" type="sibTrans" cxnId="{51A1905E-6C4A-4C26-B38F-2715E505A390}">
      <dgm:prSet/>
      <dgm:spPr/>
      <dgm:t>
        <a:bodyPr/>
        <a:lstStyle/>
        <a:p>
          <a:endParaRPr lang="en-US"/>
        </a:p>
      </dgm:t>
    </dgm:pt>
    <dgm:pt modelId="{11F25B87-7784-442C-A628-6814AEF1D778}" type="pres">
      <dgm:prSet presAssocID="{FA425685-D556-41A7-8451-7379C9F03414}" presName="Name0" presStyleCnt="0">
        <dgm:presLayoutVars>
          <dgm:dir/>
          <dgm:animLvl val="lvl"/>
          <dgm:resizeHandles val="exact"/>
        </dgm:presLayoutVars>
      </dgm:prSet>
      <dgm:spPr/>
    </dgm:pt>
    <dgm:pt modelId="{5ED0623C-A857-4A79-B5CE-B73FFC99AE2C}" type="pres">
      <dgm:prSet presAssocID="{8DFBEF18-982C-4C99-9A91-4FC0DBA26E2C}" presName="boxAndChildren" presStyleCnt="0"/>
      <dgm:spPr/>
    </dgm:pt>
    <dgm:pt modelId="{564E0BB0-81D1-405B-A479-EF496B7F446E}" type="pres">
      <dgm:prSet presAssocID="{8DFBEF18-982C-4C99-9A91-4FC0DBA26E2C}" presName="parentTextBox" presStyleLbl="node1" presStyleIdx="0" presStyleCnt="3"/>
      <dgm:spPr/>
    </dgm:pt>
    <dgm:pt modelId="{248AFBFA-40B4-48F3-B1E9-6B7FFDCCED74}" type="pres">
      <dgm:prSet presAssocID="{8DFBEF18-982C-4C99-9A91-4FC0DBA26E2C}" presName="entireBox" presStyleLbl="node1" presStyleIdx="0" presStyleCnt="3" custScaleY="45042" custLinFactNeighborX="2" custLinFactNeighborY="-12797"/>
      <dgm:spPr/>
    </dgm:pt>
    <dgm:pt modelId="{13ABC9A7-A577-4AB2-9101-3719AC1AD8B0}" type="pres">
      <dgm:prSet presAssocID="{8DFBEF18-982C-4C99-9A91-4FC0DBA26E2C}" presName="descendantBox" presStyleCnt="0"/>
      <dgm:spPr/>
    </dgm:pt>
    <dgm:pt modelId="{95912488-916B-433D-8924-63B4B19AEB58}" type="pres">
      <dgm:prSet presAssocID="{E4357A37-72FA-4C62-BF46-B8058BACA417}" presName="childTextBox" presStyleLbl="fgAccFollowNode1" presStyleIdx="0" presStyleCnt="2">
        <dgm:presLayoutVars>
          <dgm:bulletEnabled val="1"/>
        </dgm:presLayoutVars>
      </dgm:prSet>
      <dgm:spPr/>
    </dgm:pt>
    <dgm:pt modelId="{53121371-E3E5-429A-BF59-83CF6AB4ABED}" type="pres">
      <dgm:prSet presAssocID="{44478842-CBBE-4EE7-AF9C-32E5ED65A2D6}" presName="childTextBox" presStyleLbl="fgAccFollowNode1" presStyleIdx="1" presStyleCnt="2">
        <dgm:presLayoutVars>
          <dgm:bulletEnabled val="1"/>
        </dgm:presLayoutVars>
      </dgm:prSet>
      <dgm:spPr/>
    </dgm:pt>
    <dgm:pt modelId="{83BB9BAA-C563-48A1-9462-BC2651FCF089}" type="pres">
      <dgm:prSet presAssocID="{A94BC7C8-9156-46E0-A553-C1B8B3B7F3A2}" presName="sp" presStyleCnt="0"/>
      <dgm:spPr/>
    </dgm:pt>
    <dgm:pt modelId="{C4ED2AA6-1638-4107-A37C-E42590EE4567}" type="pres">
      <dgm:prSet presAssocID="{75FA7DD4-7EAD-4E4B-814B-08383D4A3D67}" presName="arrowAndChildren" presStyleCnt="0"/>
      <dgm:spPr/>
    </dgm:pt>
    <dgm:pt modelId="{CE8A4434-BD7D-4C40-B870-5FD5EA2397BE}" type="pres">
      <dgm:prSet presAssocID="{75FA7DD4-7EAD-4E4B-814B-08383D4A3D67}" presName="parentTextArrow" presStyleLbl="node1" presStyleIdx="1" presStyleCnt="3" custScaleY="44579" custLinFactNeighborX="2" custLinFactNeighborY="-4649"/>
      <dgm:spPr/>
    </dgm:pt>
    <dgm:pt modelId="{D9D9F077-BABF-4B2B-BB9B-60D0ED44CB50}" type="pres">
      <dgm:prSet presAssocID="{11FE53EF-E2B6-475C-BA54-D2F9694CB7D6}" presName="sp" presStyleCnt="0"/>
      <dgm:spPr/>
    </dgm:pt>
    <dgm:pt modelId="{08223F59-FFD9-4583-88C0-CF848A13D964}" type="pres">
      <dgm:prSet presAssocID="{0AE7494D-2C63-4574-B2EE-978B85B2D4C8}" presName="arrowAndChildren" presStyleCnt="0"/>
      <dgm:spPr/>
    </dgm:pt>
    <dgm:pt modelId="{3D8A3D4A-1DC8-406D-B8C4-6B9030624F08}" type="pres">
      <dgm:prSet presAssocID="{0AE7494D-2C63-4574-B2EE-978B85B2D4C8}" presName="parentTextArrow" presStyleLbl="node1" presStyleIdx="2" presStyleCnt="3" custScaleY="49148" custLinFactNeighborX="2" custLinFactNeighborY="-55666"/>
      <dgm:spPr/>
    </dgm:pt>
  </dgm:ptLst>
  <dgm:cxnLst>
    <dgm:cxn modelId="{CDCA7405-BA51-4019-A0CB-DFE8702D1E67}" type="presOf" srcId="{8DFBEF18-982C-4C99-9A91-4FC0DBA26E2C}" destId="{564E0BB0-81D1-405B-A479-EF496B7F446E}" srcOrd="0" destOrd="0" presId="urn:microsoft.com/office/officeart/2005/8/layout/process4"/>
    <dgm:cxn modelId="{DCDA8518-5D45-458C-AA71-CBC0641E32DC}" type="presOf" srcId="{44478842-CBBE-4EE7-AF9C-32E5ED65A2D6}" destId="{53121371-E3E5-429A-BF59-83CF6AB4ABED}" srcOrd="0" destOrd="0" presId="urn:microsoft.com/office/officeart/2005/8/layout/process4"/>
    <dgm:cxn modelId="{19DA1319-3AD6-4436-BAEB-DDCFE66F74E8}" type="presOf" srcId="{0AE7494D-2C63-4574-B2EE-978B85B2D4C8}" destId="{3D8A3D4A-1DC8-406D-B8C4-6B9030624F08}" srcOrd="0" destOrd="0" presId="urn:microsoft.com/office/officeart/2005/8/layout/process4"/>
    <dgm:cxn modelId="{9F422C30-3646-46A8-B74E-675B65861D3A}" srcId="{FA425685-D556-41A7-8451-7379C9F03414}" destId="{8DFBEF18-982C-4C99-9A91-4FC0DBA26E2C}" srcOrd="2" destOrd="0" parTransId="{B3F51CE1-455E-43ED-912A-F8571491D6CE}" sibTransId="{8EA35ABA-7FAD-4BC2-958C-2D292286E5C2}"/>
    <dgm:cxn modelId="{51A1905E-6C4A-4C26-B38F-2715E505A390}" srcId="{8DFBEF18-982C-4C99-9A91-4FC0DBA26E2C}" destId="{44478842-CBBE-4EE7-AF9C-32E5ED65A2D6}" srcOrd="1" destOrd="0" parTransId="{6395BE09-8E19-4F52-A586-7A09B2308112}" sibTransId="{D1E6009B-D800-4963-A4CD-008C8B537FD3}"/>
    <dgm:cxn modelId="{65A8E67D-9F0D-4C9B-8247-4261E9C18B98}" srcId="{FA425685-D556-41A7-8451-7379C9F03414}" destId="{0AE7494D-2C63-4574-B2EE-978B85B2D4C8}" srcOrd="0" destOrd="0" parTransId="{087A0538-8EA4-4CAE-B5A9-A4C0D47593E8}" sibTransId="{11FE53EF-E2B6-475C-BA54-D2F9694CB7D6}"/>
    <dgm:cxn modelId="{22CB058F-AD4A-43E0-BD12-70745A34EC6F}" type="presOf" srcId="{75FA7DD4-7EAD-4E4B-814B-08383D4A3D67}" destId="{CE8A4434-BD7D-4C40-B870-5FD5EA2397BE}" srcOrd="0" destOrd="0" presId="urn:microsoft.com/office/officeart/2005/8/layout/process4"/>
    <dgm:cxn modelId="{9B84259B-BC69-4442-A620-A5658290649D}" srcId="{FA425685-D556-41A7-8451-7379C9F03414}" destId="{75FA7DD4-7EAD-4E4B-814B-08383D4A3D67}" srcOrd="1" destOrd="0" parTransId="{551F1435-78C1-4650-A508-1D8BD6F06925}" sibTransId="{A94BC7C8-9156-46E0-A553-C1B8B3B7F3A2}"/>
    <dgm:cxn modelId="{8E2C919C-D0D1-4C5C-8C3A-57BF0C3FB863}" type="presOf" srcId="{E4357A37-72FA-4C62-BF46-B8058BACA417}" destId="{95912488-916B-433D-8924-63B4B19AEB58}" srcOrd="0" destOrd="0" presId="urn:microsoft.com/office/officeart/2005/8/layout/process4"/>
    <dgm:cxn modelId="{5F2F5EB0-C2C5-48EE-9BE6-4D6C4643CB98}" type="presOf" srcId="{FA425685-D556-41A7-8451-7379C9F03414}" destId="{11F25B87-7784-442C-A628-6814AEF1D778}" srcOrd="0" destOrd="0" presId="urn:microsoft.com/office/officeart/2005/8/layout/process4"/>
    <dgm:cxn modelId="{8806EDD3-6BAB-495D-BF46-24BAE390DB91}" srcId="{8DFBEF18-982C-4C99-9A91-4FC0DBA26E2C}" destId="{E4357A37-72FA-4C62-BF46-B8058BACA417}" srcOrd="0" destOrd="0" parTransId="{DA378073-BB9F-4DD3-A5F2-4DEDE39F8EF0}" sibTransId="{C647D318-5BD5-433E-AE6D-65D7FE37BA9F}"/>
    <dgm:cxn modelId="{3B471CDB-83B9-4223-A774-0740E915D70E}" type="presOf" srcId="{8DFBEF18-982C-4C99-9A91-4FC0DBA26E2C}" destId="{248AFBFA-40B4-48F3-B1E9-6B7FFDCCED74}" srcOrd="1" destOrd="0" presId="urn:microsoft.com/office/officeart/2005/8/layout/process4"/>
    <dgm:cxn modelId="{EE8F69FD-AC67-4FDE-B9E2-31DB044E45EC}" type="presParOf" srcId="{11F25B87-7784-442C-A628-6814AEF1D778}" destId="{5ED0623C-A857-4A79-B5CE-B73FFC99AE2C}" srcOrd="0" destOrd="0" presId="urn:microsoft.com/office/officeart/2005/8/layout/process4"/>
    <dgm:cxn modelId="{A9F44AC1-E1D7-44DA-8B61-087E8C52723D}" type="presParOf" srcId="{5ED0623C-A857-4A79-B5CE-B73FFC99AE2C}" destId="{564E0BB0-81D1-405B-A479-EF496B7F446E}" srcOrd="0" destOrd="0" presId="urn:microsoft.com/office/officeart/2005/8/layout/process4"/>
    <dgm:cxn modelId="{1A7C84D2-8297-461B-B973-03B2E8742A2C}" type="presParOf" srcId="{5ED0623C-A857-4A79-B5CE-B73FFC99AE2C}" destId="{248AFBFA-40B4-48F3-B1E9-6B7FFDCCED74}" srcOrd="1" destOrd="0" presId="urn:microsoft.com/office/officeart/2005/8/layout/process4"/>
    <dgm:cxn modelId="{A499F26F-5B4F-4015-8E6C-908F22F3869B}" type="presParOf" srcId="{5ED0623C-A857-4A79-B5CE-B73FFC99AE2C}" destId="{13ABC9A7-A577-4AB2-9101-3719AC1AD8B0}" srcOrd="2" destOrd="0" presId="urn:microsoft.com/office/officeart/2005/8/layout/process4"/>
    <dgm:cxn modelId="{58234C6F-EB6F-4C19-A9EC-A67764B7920F}" type="presParOf" srcId="{13ABC9A7-A577-4AB2-9101-3719AC1AD8B0}" destId="{95912488-916B-433D-8924-63B4B19AEB58}" srcOrd="0" destOrd="0" presId="urn:microsoft.com/office/officeart/2005/8/layout/process4"/>
    <dgm:cxn modelId="{9FC31C71-400B-48FA-9955-F2FC93388BD7}" type="presParOf" srcId="{13ABC9A7-A577-4AB2-9101-3719AC1AD8B0}" destId="{53121371-E3E5-429A-BF59-83CF6AB4ABED}" srcOrd="1" destOrd="0" presId="urn:microsoft.com/office/officeart/2005/8/layout/process4"/>
    <dgm:cxn modelId="{BB1C6974-2F12-46A1-A225-E3BFBA397495}" type="presParOf" srcId="{11F25B87-7784-442C-A628-6814AEF1D778}" destId="{83BB9BAA-C563-48A1-9462-BC2651FCF089}" srcOrd="1" destOrd="0" presId="urn:microsoft.com/office/officeart/2005/8/layout/process4"/>
    <dgm:cxn modelId="{BEC5535F-22DC-4A1B-A036-E8C7F91F730B}" type="presParOf" srcId="{11F25B87-7784-442C-A628-6814AEF1D778}" destId="{C4ED2AA6-1638-4107-A37C-E42590EE4567}" srcOrd="2" destOrd="0" presId="urn:microsoft.com/office/officeart/2005/8/layout/process4"/>
    <dgm:cxn modelId="{E9D006DD-6412-46C4-803F-57B131458499}" type="presParOf" srcId="{C4ED2AA6-1638-4107-A37C-E42590EE4567}" destId="{CE8A4434-BD7D-4C40-B870-5FD5EA2397BE}" srcOrd="0" destOrd="0" presId="urn:microsoft.com/office/officeart/2005/8/layout/process4"/>
    <dgm:cxn modelId="{B021CF4F-532E-4588-8D00-4CFB193D2805}" type="presParOf" srcId="{11F25B87-7784-442C-A628-6814AEF1D778}" destId="{D9D9F077-BABF-4B2B-BB9B-60D0ED44CB50}" srcOrd="3" destOrd="0" presId="urn:microsoft.com/office/officeart/2005/8/layout/process4"/>
    <dgm:cxn modelId="{6928A149-BE9F-4516-B3D9-6720BEEC008E}" type="presParOf" srcId="{11F25B87-7784-442C-A628-6814AEF1D778}" destId="{08223F59-FFD9-4583-88C0-CF848A13D964}" srcOrd="4" destOrd="0" presId="urn:microsoft.com/office/officeart/2005/8/layout/process4"/>
    <dgm:cxn modelId="{78CB5043-27C1-4CFB-BD96-3B334243829A}" type="presParOf" srcId="{08223F59-FFD9-4583-88C0-CF848A13D964}" destId="{3D8A3D4A-1DC8-406D-B8C4-6B9030624F0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C1A7D1-3FBD-4CDC-B13A-A06CBE302AA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6450E6F-9E8A-4218-8719-E20515FE0BCE}">
      <dgm:prSet/>
      <dgm:spPr/>
      <dgm:t>
        <a:bodyPr/>
        <a:lstStyle/>
        <a:p>
          <a:r>
            <a:rPr lang="en-US" dirty="0"/>
            <a:t>ACC undergo significant systemic and cultural change, integrating Māori decision-makers at all levels and funding training and development programs designed by Māori for all staff</a:t>
          </a:r>
        </a:p>
      </dgm:t>
    </dgm:pt>
    <dgm:pt modelId="{AA805A9C-9DBD-43D2-B135-6102249E8BFD}" type="parTrans" cxnId="{243A3C99-0184-4F6D-8A1A-36F93B2D87A7}">
      <dgm:prSet/>
      <dgm:spPr/>
      <dgm:t>
        <a:bodyPr/>
        <a:lstStyle/>
        <a:p>
          <a:endParaRPr lang="en-US"/>
        </a:p>
      </dgm:t>
    </dgm:pt>
    <dgm:pt modelId="{CC251A59-B1D3-4729-B3EC-0496190179F7}" type="sibTrans" cxnId="{243A3C99-0184-4F6D-8A1A-36F93B2D87A7}">
      <dgm:prSet/>
      <dgm:spPr/>
      <dgm:t>
        <a:bodyPr/>
        <a:lstStyle/>
        <a:p>
          <a:endParaRPr lang="en-US"/>
        </a:p>
      </dgm:t>
    </dgm:pt>
    <dgm:pt modelId="{9E521321-D135-46B9-A843-01A333512DD7}">
      <dgm:prSet/>
      <dgm:spPr/>
      <dgm:t>
        <a:bodyPr/>
        <a:lstStyle/>
        <a:p>
          <a:r>
            <a:rPr lang="en-US" dirty="0"/>
            <a:t>ACC be required to form active partnerships with Māori primary healthcare providers and Iwi authorities</a:t>
          </a:r>
        </a:p>
      </dgm:t>
    </dgm:pt>
    <dgm:pt modelId="{9E9D9630-454F-4DE7-9353-85901CB52933}" type="parTrans" cxnId="{19DF3AF7-CFC0-4C51-BA7A-2BD13E4F8BDC}">
      <dgm:prSet/>
      <dgm:spPr/>
      <dgm:t>
        <a:bodyPr/>
        <a:lstStyle/>
        <a:p>
          <a:endParaRPr lang="en-US"/>
        </a:p>
      </dgm:t>
    </dgm:pt>
    <dgm:pt modelId="{02E46D66-DB75-485F-A147-5333E661C58A}" type="sibTrans" cxnId="{19DF3AF7-CFC0-4C51-BA7A-2BD13E4F8BDC}">
      <dgm:prSet/>
      <dgm:spPr/>
      <dgm:t>
        <a:bodyPr/>
        <a:lstStyle/>
        <a:p>
          <a:endParaRPr lang="en-US"/>
        </a:p>
      </dgm:t>
    </dgm:pt>
    <dgm:pt modelId="{8E0A519F-0505-49E8-A8F1-74EBC87FFFF3}">
      <dgm:prSet/>
      <dgm:spPr/>
      <dgm:t>
        <a:bodyPr/>
        <a:lstStyle/>
        <a:p>
          <a:r>
            <a:rPr lang="en-US" dirty="0">
              <a:solidFill>
                <a:schemeClr val="tx1"/>
              </a:solidFill>
            </a:rPr>
            <a:t>ACC commence pilot </a:t>
          </a:r>
          <a:r>
            <a:rPr lang="en-US" dirty="0" err="1">
              <a:solidFill>
                <a:schemeClr val="tx1"/>
              </a:solidFill>
            </a:rPr>
            <a:t>programmes</a:t>
          </a:r>
          <a:r>
            <a:rPr lang="en-US" dirty="0">
              <a:solidFill>
                <a:schemeClr val="tx1"/>
              </a:solidFill>
            </a:rPr>
            <a:t> to convert into long-term service provision, adopting different models in different </a:t>
          </a:r>
          <a:r>
            <a:rPr lang="en-US" dirty="0" err="1">
              <a:solidFill>
                <a:schemeClr val="tx1"/>
              </a:solidFill>
            </a:rPr>
            <a:t>takiwā</a:t>
          </a:r>
          <a:r>
            <a:rPr lang="en-US" dirty="0">
              <a:solidFill>
                <a:schemeClr val="tx1"/>
              </a:solidFill>
            </a:rPr>
            <a:t> </a:t>
          </a:r>
        </a:p>
      </dgm:t>
    </dgm:pt>
    <dgm:pt modelId="{0CC100E3-F573-4EE8-ABD7-39FD6E170E1D}" type="parTrans" cxnId="{91DEB9B0-451D-4789-BDC5-223FAF89EB56}">
      <dgm:prSet/>
      <dgm:spPr/>
      <dgm:t>
        <a:bodyPr/>
        <a:lstStyle/>
        <a:p>
          <a:endParaRPr lang="en-US"/>
        </a:p>
      </dgm:t>
    </dgm:pt>
    <dgm:pt modelId="{413F97E6-2E7B-4D95-A504-3B3D62FB43FA}" type="sibTrans" cxnId="{91DEB9B0-451D-4789-BDC5-223FAF89EB56}">
      <dgm:prSet/>
      <dgm:spPr/>
      <dgm:t>
        <a:bodyPr/>
        <a:lstStyle/>
        <a:p>
          <a:endParaRPr lang="en-US"/>
        </a:p>
      </dgm:t>
    </dgm:pt>
    <dgm:pt modelId="{830FA822-7B5E-4862-820F-08CFD56FEB90}">
      <dgm:prSet/>
      <dgm:spPr/>
      <dgm:t>
        <a:bodyPr/>
        <a:lstStyle/>
        <a:p>
          <a:r>
            <a:rPr lang="en-US" dirty="0">
              <a:solidFill>
                <a:schemeClr val="tx1"/>
              </a:solidFill>
            </a:rPr>
            <a:t>ACC pays for health provider service delivery based on client injury treatment and rehabilitation and cultural needs, and a performance incentive for reductions in inequities in receipt of injury treatment entitlements and injury related health outcomes</a:t>
          </a:r>
        </a:p>
      </dgm:t>
    </dgm:pt>
    <dgm:pt modelId="{4BC17F92-18BB-465B-8DCD-37F9943BA8EC}" type="parTrans" cxnId="{8933E4A7-8992-48C1-A4D6-2F72C33E0CBA}">
      <dgm:prSet/>
      <dgm:spPr/>
      <dgm:t>
        <a:bodyPr/>
        <a:lstStyle/>
        <a:p>
          <a:endParaRPr lang="en-US"/>
        </a:p>
      </dgm:t>
    </dgm:pt>
    <dgm:pt modelId="{DEC0A4CB-D0A2-4E37-BE38-3BC809342413}" type="sibTrans" cxnId="{8933E4A7-8992-48C1-A4D6-2F72C33E0CBA}">
      <dgm:prSet/>
      <dgm:spPr/>
      <dgm:t>
        <a:bodyPr/>
        <a:lstStyle/>
        <a:p>
          <a:endParaRPr lang="en-US"/>
        </a:p>
      </dgm:t>
    </dgm:pt>
    <dgm:pt modelId="{E4BF1AC8-B303-4057-BC78-798656117C0D}" type="pres">
      <dgm:prSet presAssocID="{A0C1A7D1-3FBD-4CDC-B13A-A06CBE302AA8}" presName="linear" presStyleCnt="0">
        <dgm:presLayoutVars>
          <dgm:animLvl val="lvl"/>
          <dgm:resizeHandles val="exact"/>
        </dgm:presLayoutVars>
      </dgm:prSet>
      <dgm:spPr/>
    </dgm:pt>
    <dgm:pt modelId="{9D57A47B-1428-4388-9760-14C8F0AC2724}" type="pres">
      <dgm:prSet presAssocID="{76450E6F-9E8A-4218-8719-E20515FE0BCE}" presName="parentText" presStyleLbl="node1" presStyleIdx="0" presStyleCnt="4" custLinFactY="-32922" custLinFactNeighborX="2" custLinFactNeighborY="-100000">
        <dgm:presLayoutVars>
          <dgm:chMax val="0"/>
          <dgm:bulletEnabled val="1"/>
        </dgm:presLayoutVars>
      </dgm:prSet>
      <dgm:spPr/>
    </dgm:pt>
    <dgm:pt modelId="{1F01A9E5-03B1-4410-BA07-EF0E24D7837A}" type="pres">
      <dgm:prSet presAssocID="{CC251A59-B1D3-4729-B3EC-0496190179F7}" presName="spacer" presStyleCnt="0"/>
      <dgm:spPr/>
    </dgm:pt>
    <dgm:pt modelId="{7E594EDF-BEB4-4273-90AC-F3393BA5D268}" type="pres">
      <dgm:prSet presAssocID="{9E521321-D135-46B9-A843-01A333512DD7}" presName="parentText" presStyleLbl="node1" presStyleIdx="1" presStyleCnt="4" custLinFactNeighborX="2" custLinFactNeighborY="-57458">
        <dgm:presLayoutVars>
          <dgm:chMax val="0"/>
          <dgm:bulletEnabled val="1"/>
        </dgm:presLayoutVars>
      </dgm:prSet>
      <dgm:spPr/>
    </dgm:pt>
    <dgm:pt modelId="{19D6BA8D-BFE9-42B9-B9EA-FADAE410D139}" type="pres">
      <dgm:prSet presAssocID="{02E46D66-DB75-485F-A147-5333E661C58A}" presName="spacer" presStyleCnt="0"/>
      <dgm:spPr/>
    </dgm:pt>
    <dgm:pt modelId="{63116C96-8EF9-4416-83AC-B3DD679A3C29}" type="pres">
      <dgm:prSet presAssocID="{8E0A519F-0505-49E8-A8F1-74EBC87FFFF3}" presName="parentText" presStyleLbl="node1" presStyleIdx="2" presStyleCnt="4">
        <dgm:presLayoutVars>
          <dgm:chMax val="0"/>
          <dgm:bulletEnabled val="1"/>
        </dgm:presLayoutVars>
      </dgm:prSet>
      <dgm:spPr/>
    </dgm:pt>
    <dgm:pt modelId="{71F6EF05-BF66-4470-8BBD-539D3BDC172C}" type="pres">
      <dgm:prSet presAssocID="{413F97E6-2E7B-4D95-A504-3B3D62FB43FA}" presName="spacer" presStyleCnt="0"/>
      <dgm:spPr/>
    </dgm:pt>
    <dgm:pt modelId="{00A434DB-589A-40C1-B894-8070601CBB6F}" type="pres">
      <dgm:prSet presAssocID="{830FA822-7B5E-4862-820F-08CFD56FEB90}" presName="parentText" presStyleLbl="node1" presStyleIdx="3" presStyleCnt="4" custLinFactY="24872" custLinFactNeighborX="2" custLinFactNeighborY="100000">
        <dgm:presLayoutVars>
          <dgm:chMax val="0"/>
          <dgm:bulletEnabled val="1"/>
        </dgm:presLayoutVars>
      </dgm:prSet>
      <dgm:spPr/>
    </dgm:pt>
  </dgm:ptLst>
  <dgm:cxnLst>
    <dgm:cxn modelId="{DEC77D14-716C-45B7-B63F-FEDD7A822FE3}" type="presOf" srcId="{830FA822-7B5E-4862-820F-08CFD56FEB90}" destId="{00A434DB-589A-40C1-B894-8070601CBB6F}" srcOrd="0" destOrd="0" presId="urn:microsoft.com/office/officeart/2005/8/layout/vList2"/>
    <dgm:cxn modelId="{F9B80B36-C41D-40C2-97EB-78AD41990E6E}" type="presOf" srcId="{A0C1A7D1-3FBD-4CDC-B13A-A06CBE302AA8}" destId="{E4BF1AC8-B303-4057-BC78-798656117C0D}" srcOrd="0" destOrd="0" presId="urn:microsoft.com/office/officeart/2005/8/layout/vList2"/>
    <dgm:cxn modelId="{65615859-F50B-48E7-B8D6-6964521096B4}" type="presOf" srcId="{8E0A519F-0505-49E8-A8F1-74EBC87FFFF3}" destId="{63116C96-8EF9-4416-83AC-B3DD679A3C29}" srcOrd="0" destOrd="0" presId="urn:microsoft.com/office/officeart/2005/8/layout/vList2"/>
    <dgm:cxn modelId="{243A3C99-0184-4F6D-8A1A-36F93B2D87A7}" srcId="{A0C1A7D1-3FBD-4CDC-B13A-A06CBE302AA8}" destId="{76450E6F-9E8A-4218-8719-E20515FE0BCE}" srcOrd="0" destOrd="0" parTransId="{AA805A9C-9DBD-43D2-B135-6102249E8BFD}" sibTransId="{CC251A59-B1D3-4729-B3EC-0496190179F7}"/>
    <dgm:cxn modelId="{8933E4A7-8992-48C1-A4D6-2F72C33E0CBA}" srcId="{A0C1A7D1-3FBD-4CDC-B13A-A06CBE302AA8}" destId="{830FA822-7B5E-4862-820F-08CFD56FEB90}" srcOrd="3" destOrd="0" parTransId="{4BC17F92-18BB-465B-8DCD-37F9943BA8EC}" sibTransId="{DEC0A4CB-D0A2-4E37-BE38-3BC809342413}"/>
    <dgm:cxn modelId="{91DEB9B0-451D-4789-BDC5-223FAF89EB56}" srcId="{A0C1A7D1-3FBD-4CDC-B13A-A06CBE302AA8}" destId="{8E0A519F-0505-49E8-A8F1-74EBC87FFFF3}" srcOrd="2" destOrd="0" parTransId="{0CC100E3-F573-4EE8-ABD7-39FD6E170E1D}" sibTransId="{413F97E6-2E7B-4D95-A504-3B3D62FB43FA}"/>
    <dgm:cxn modelId="{9B61FAD2-AEF8-4262-95F1-05B7400F87E7}" type="presOf" srcId="{9E521321-D135-46B9-A843-01A333512DD7}" destId="{7E594EDF-BEB4-4273-90AC-F3393BA5D268}" srcOrd="0" destOrd="0" presId="urn:microsoft.com/office/officeart/2005/8/layout/vList2"/>
    <dgm:cxn modelId="{F60871D3-0CB0-4318-9173-77417DEC746C}" type="presOf" srcId="{76450E6F-9E8A-4218-8719-E20515FE0BCE}" destId="{9D57A47B-1428-4388-9760-14C8F0AC2724}" srcOrd="0" destOrd="0" presId="urn:microsoft.com/office/officeart/2005/8/layout/vList2"/>
    <dgm:cxn modelId="{19DF3AF7-CFC0-4C51-BA7A-2BD13E4F8BDC}" srcId="{A0C1A7D1-3FBD-4CDC-B13A-A06CBE302AA8}" destId="{9E521321-D135-46B9-A843-01A333512DD7}" srcOrd="1" destOrd="0" parTransId="{9E9D9630-454F-4DE7-9353-85901CB52933}" sibTransId="{02E46D66-DB75-485F-A147-5333E661C58A}"/>
    <dgm:cxn modelId="{FEA2862A-0B93-4208-9203-6D4BECD16B48}" type="presParOf" srcId="{E4BF1AC8-B303-4057-BC78-798656117C0D}" destId="{9D57A47B-1428-4388-9760-14C8F0AC2724}" srcOrd="0" destOrd="0" presId="urn:microsoft.com/office/officeart/2005/8/layout/vList2"/>
    <dgm:cxn modelId="{8512CDCC-1A0F-4A94-AF66-60138DB17E58}" type="presParOf" srcId="{E4BF1AC8-B303-4057-BC78-798656117C0D}" destId="{1F01A9E5-03B1-4410-BA07-EF0E24D7837A}" srcOrd="1" destOrd="0" presId="urn:microsoft.com/office/officeart/2005/8/layout/vList2"/>
    <dgm:cxn modelId="{0E418089-DC17-4F3C-907C-D32D17E364A2}" type="presParOf" srcId="{E4BF1AC8-B303-4057-BC78-798656117C0D}" destId="{7E594EDF-BEB4-4273-90AC-F3393BA5D268}" srcOrd="2" destOrd="0" presId="urn:microsoft.com/office/officeart/2005/8/layout/vList2"/>
    <dgm:cxn modelId="{B06F90CC-D4F8-43E1-930A-4B00FC9D4AF4}" type="presParOf" srcId="{E4BF1AC8-B303-4057-BC78-798656117C0D}" destId="{19D6BA8D-BFE9-42B9-B9EA-FADAE410D139}" srcOrd="3" destOrd="0" presId="urn:microsoft.com/office/officeart/2005/8/layout/vList2"/>
    <dgm:cxn modelId="{4C644E66-8488-4619-A8FF-569DCDC04943}" type="presParOf" srcId="{E4BF1AC8-B303-4057-BC78-798656117C0D}" destId="{63116C96-8EF9-4416-83AC-B3DD679A3C29}" srcOrd="4" destOrd="0" presId="urn:microsoft.com/office/officeart/2005/8/layout/vList2"/>
    <dgm:cxn modelId="{96812F08-69CF-447E-9BE8-B63E818EA16B}" type="presParOf" srcId="{E4BF1AC8-B303-4057-BC78-798656117C0D}" destId="{71F6EF05-BF66-4470-8BBD-539D3BDC172C}" srcOrd="5" destOrd="0" presId="urn:microsoft.com/office/officeart/2005/8/layout/vList2"/>
    <dgm:cxn modelId="{6F01CB78-39C8-4794-BEDB-16CC0405B97B}" type="presParOf" srcId="{E4BF1AC8-B303-4057-BC78-798656117C0D}" destId="{00A434DB-589A-40C1-B894-8070601CBB6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a:lstStyle/>
        <a:p>
          <a:endParaRPr lang="en-US"/>
        </a:p>
      </dgm:t>
    </dgm:pt>
    <dgm:pt modelId="{C5146535-FD3D-4589-98A3-623B8DA4B8DB}">
      <dgm:prSet custT="1"/>
      <dgm:spPr>
        <a:solidFill>
          <a:schemeClr val="tx2">
            <a:lumMod val="75000"/>
          </a:schemeClr>
        </a:solidFill>
      </dgm:spPr>
      <dgm:t>
        <a:bodyPr/>
        <a:lstStyle/>
        <a:p>
          <a:r>
            <a:rPr lang="en-US" sz="2000" dirty="0"/>
            <a:t>2018</a:t>
          </a:r>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AB52B3CC-6563-466D-BFC3-9B6B5AFA0881}" type="pres">
      <dgm:prSet presAssocID="{6A70FD8F-0050-42E3-8B3A-6ED7CFB9852E}" presName="Name0" presStyleCnt="0">
        <dgm:presLayoutVars>
          <dgm:chMax/>
          <dgm:chPref/>
          <dgm:animLvl val="lvl"/>
        </dgm:presLayoutVars>
      </dgm:prSet>
      <dgm:spPr/>
    </dgm:pt>
    <dgm:pt modelId="{94F4AAF2-6D04-4C69-A066-5B2444005CEE}" type="pres">
      <dgm:prSet presAssocID="{C5146535-FD3D-4589-98A3-623B8DA4B8DB}" presName="composite" presStyleCnt="0"/>
      <dgm:spPr/>
    </dgm:pt>
    <dgm:pt modelId="{9E64920F-5BC2-43F7-B9AA-B6C51A75F321}" type="pres">
      <dgm:prSet presAssocID="{C5146535-FD3D-4589-98A3-623B8DA4B8DB}" presName="parent" presStyleLbl="alignNode1" presStyleIdx="0" presStyleCnt="1" custLinFactY="-297348" custLinFactNeighborX="2817" custLinFactNeighborY="-300000">
        <dgm:presLayoutVars>
          <dgm:chMax val="1"/>
          <dgm:chPref val="1"/>
          <dgm:bulletEnabled val="1"/>
        </dgm:presLayoutVars>
      </dgm:prSet>
      <dgm:spPr/>
    </dgm:pt>
    <dgm:pt modelId="{BA297B23-89CB-4016-9424-B42D2AE48BBD}" type="pres">
      <dgm:prSet presAssocID="{C5146535-FD3D-4589-98A3-623B8DA4B8DB}" presName="Childtext" presStyleLbl="revTx" presStyleIdx="0" presStyleCnt="1">
        <dgm:presLayoutVars>
          <dgm:bulletEnabled val="1"/>
        </dgm:presLayoutVars>
      </dgm:prSet>
      <dgm:spPr/>
    </dgm:pt>
    <dgm:pt modelId="{FA69CC6A-1F0D-4CE9-B988-F03AE85A1669}" type="pres">
      <dgm:prSet presAssocID="{C5146535-FD3D-4589-98A3-623B8DA4B8DB}" presName="ConnectLine" presStyleLbl="sibTrans1D1" presStyleIdx="0" presStyleCnt="1"/>
      <dgm:spPr>
        <a:noFill/>
        <a:ln w="12700" cap="rnd" cmpd="sng" algn="ctr">
          <a:solidFill>
            <a:schemeClr val="accent1">
              <a:shade val="90000"/>
              <a:hueOff val="0"/>
              <a:satOff val="0"/>
              <a:lumOff val="0"/>
              <a:alphaOff val="0"/>
            </a:schemeClr>
          </a:solidFill>
          <a:prstDash val="dash"/>
        </a:ln>
        <a:effectLst/>
      </dgm:spPr>
    </dgm:pt>
    <dgm:pt modelId="{05C221C2-8EF5-4441-9558-39D0F2F241AA}" type="pres">
      <dgm:prSet presAssocID="{C5146535-FD3D-4589-98A3-623B8DA4B8DB}" presName="ConnectLineEnd" presStyleLbl="lnNode1" presStyleIdx="0" presStyleCnt="1"/>
      <dgm:spPr/>
    </dgm:pt>
    <dgm:pt modelId="{6044AD32-2593-45F3-A345-EFE4DD485E54}" type="pres">
      <dgm:prSet presAssocID="{C5146535-FD3D-4589-98A3-623B8DA4B8DB}" presName="EmptyPane" presStyleCnt="0"/>
      <dgm:spPr/>
    </dgm:pt>
  </dgm:ptLst>
  <dgm:cxnLst>
    <dgm:cxn modelId="{10CD7201-AF31-450C-8F35-FF69B4D988AE}" type="presOf" srcId="{C5146535-FD3D-4589-98A3-623B8DA4B8DB}" destId="{9E64920F-5BC2-43F7-B9AA-B6C51A75F321}" srcOrd="0" destOrd="0" presId="urn:microsoft.com/office/officeart/2016/7/layout/RoundedRectangleTimeline"/>
    <dgm:cxn modelId="{8EBF857E-7408-4941-91E4-293B0F59EEF7}" srcId="{6A70FD8F-0050-42E3-8B3A-6ED7CFB9852E}" destId="{C5146535-FD3D-4589-98A3-623B8DA4B8DB}" srcOrd="0" destOrd="0" parTransId="{20848F78-EC70-4162-96CE-CC68006930F0}" sibTransId="{7A3CCAF8-AC3A-401E-AEDD-44BBC1AA9C31}"/>
    <dgm:cxn modelId="{C344D2CB-DE5F-4285-8DDC-F8F15B034D6C}" type="presOf" srcId="{6A70FD8F-0050-42E3-8B3A-6ED7CFB9852E}" destId="{AB52B3CC-6563-466D-BFC3-9B6B5AFA0881}" srcOrd="0" destOrd="0" presId="urn:microsoft.com/office/officeart/2016/7/layout/RoundedRectangleTimeline"/>
    <dgm:cxn modelId="{0A3F48F5-E334-42F9-ABEB-09763CCD8F4E}" type="presParOf" srcId="{AB52B3CC-6563-466D-BFC3-9B6B5AFA0881}" destId="{94F4AAF2-6D04-4C69-A066-5B2444005CEE}" srcOrd="0" destOrd="0" presId="urn:microsoft.com/office/officeart/2016/7/layout/RoundedRectangleTimeline"/>
    <dgm:cxn modelId="{F94817E2-6F88-43AE-A969-BED70AC9C5AB}" type="presParOf" srcId="{94F4AAF2-6D04-4C69-A066-5B2444005CEE}" destId="{9E64920F-5BC2-43F7-B9AA-B6C51A75F321}" srcOrd="0" destOrd="0" presId="urn:microsoft.com/office/officeart/2016/7/layout/RoundedRectangleTimeline"/>
    <dgm:cxn modelId="{698670BF-425B-413C-943E-A8B2016E4433}" type="presParOf" srcId="{94F4AAF2-6D04-4C69-A066-5B2444005CEE}" destId="{BA297B23-89CB-4016-9424-B42D2AE48BBD}" srcOrd="1" destOrd="0" presId="urn:microsoft.com/office/officeart/2016/7/layout/RoundedRectangleTimeline"/>
    <dgm:cxn modelId="{1BAD3ADB-5C4F-4374-A0A1-97357B053C71}" type="presParOf" srcId="{94F4AAF2-6D04-4C69-A066-5B2444005CEE}" destId="{FA69CC6A-1F0D-4CE9-B988-F03AE85A1669}" srcOrd="2" destOrd="0" presId="urn:microsoft.com/office/officeart/2016/7/layout/RoundedRectangleTimeline"/>
    <dgm:cxn modelId="{A66BF417-DC4F-43C7-8A91-2F3D3B457D6E}" type="presParOf" srcId="{94F4AAF2-6D04-4C69-A066-5B2444005CEE}" destId="{05C221C2-8EF5-4441-9558-39D0F2F241AA}" srcOrd="3" destOrd="0" presId="urn:microsoft.com/office/officeart/2016/7/layout/RoundedRectangleTimeline"/>
    <dgm:cxn modelId="{19EF9920-0F9E-4CFC-ACBB-9E76FF831828}" type="presParOf" srcId="{94F4AAF2-6D04-4C69-A066-5B2444005CEE}" destId="{6044AD32-2593-45F3-A345-EFE4DD485E54}" srcOrd="4" destOrd="0" presId="urn:microsoft.com/office/officeart/2016/7/layout/RoundedRectangleTimeline"/>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a:lstStyle/>
        <a:p>
          <a:endParaRPr lang="en-US"/>
        </a:p>
      </dgm:t>
    </dgm:pt>
    <dgm:pt modelId="{C5146535-FD3D-4589-98A3-623B8DA4B8DB}">
      <dgm:prSet custT="1"/>
      <dgm:spPr>
        <a:solidFill>
          <a:schemeClr val="tx2">
            <a:lumMod val="75000"/>
          </a:schemeClr>
        </a:solidFill>
      </dgm:spPr>
      <dgm:t>
        <a:bodyPr/>
        <a:lstStyle/>
        <a:p>
          <a:r>
            <a:rPr lang="en-US" sz="2000" dirty="0"/>
            <a:t>2021</a:t>
          </a:r>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AB52B3CC-6563-466D-BFC3-9B6B5AFA0881}" type="pres">
      <dgm:prSet presAssocID="{6A70FD8F-0050-42E3-8B3A-6ED7CFB9852E}" presName="Name0" presStyleCnt="0">
        <dgm:presLayoutVars>
          <dgm:chMax/>
          <dgm:chPref/>
          <dgm:animLvl val="lvl"/>
        </dgm:presLayoutVars>
      </dgm:prSet>
      <dgm:spPr/>
    </dgm:pt>
    <dgm:pt modelId="{94F4AAF2-6D04-4C69-A066-5B2444005CEE}" type="pres">
      <dgm:prSet presAssocID="{C5146535-FD3D-4589-98A3-623B8DA4B8DB}" presName="composite" presStyleCnt="0"/>
      <dgm:spPr/>
    </dgm:pt>
    <dgm:pt modelId="{9E64920F-5BC2-43F7-B9AA-B6C51A75F321}" type="pres">
      <dgm:prSet presAssocID="{C5146535-FD3D-4589-98A3-623B8DA4B8DB}" presName="parent" presStyleLbl="alignNode1" presStyleIdx="0" presStyleCnt="1" custLinFactY="-100000" custLinFactNeighborX="2595" custLinFactNeighborY="-106560">
        <dgm:presLayoutVars>
          <dgm:chMax val="1"/>
          <dgm:chPref val="1"/>
          <dgm:bulletEnabled val="1"/>
        </dgm:presLayoutVars>
      </dgm:prSet>
      <dgm:spPr/>
    </dgm:pt>
    <dgm:pt modelId="{BA297B23-89CB-4016-9424-B42D2AE48BBD}" type="pres">
      <dgm:prSet presAssocID="{C5146535-FD3D-4589-98A3-623B8DA4B8DB}" presName="Childtext" presStyleLbl="revTx" presStyleIdx="0" presStyleCnt="1">
        <dgm:presLayoutVars>
          <dgm:bulletEnabled val="1"/>
        </dgm:presLayoutVars>
      </dgm:prSet>
      <dgm:spPr/>
    </dgm:pt>
    <dgm:pt modelId="{FA69CC6A-1F0D-4CE9-B988-F03AE85A1669}" type="pres">
      <dgm:prSet presAssocID="{C5146535-FD3D-4589-98A3-623B8DA4B8DB}" presName="ConnectLine" presStyleLbl="sibTrans1D1" presStyleIdx="0" presStyleCnt="1"/>
      <dgm:spPr>
        <a:noFill/>
        <a:ln w="12700" cap="rnd" cmpd="sng" algn="ctr">
          <a:solidFill>
            <a:schemeClr val="accent1">
              <a:shade val="90000"/>
              <a:hueOff val="0"/>
              <a:satOff val="0"/>
              <a:lumOff val="0"/>
              <a:alphaOff val="0"/>
            </a:schemeClr>
          </a:solidFill>
          <a:prstDash val="dash"/>
        </a:ln>
        <a:effectLst/>
      </dgm:spPr>
    </dgm:pt>
    <dgm:pt modelId="{05C221C2-8EF5-4441-9558-39D0F2F241AA}" type="pres">
      <dgm:prSet presAssocID="{C5146535-FD3D-4589-98A3-623B8DA4B8DB}" presName="ConnectLineEnd" presStyleLbl="lnNode1" presStyleIdx="0" presStyleCnt="1" custLinFactY="-200000" custLinFactNeighborX="-23740" custLinFactNeighborY="-226965"/>
      <dgm:spPr>
        <a:noFill/>
        <a:ln>
          <a:noFill/>
        </a:ln>
      </dgm:spPr>
    </dgm:pt>
    <dgm:pt modelId="{6044AD32-2593-45F3-A345-EFE4DD485E54}" type="pres">
      <dgm:prSet presAssocID="{C5146535-FD3D-4589-98A3-623B8DA4B8DB}" presName="EmptyPane" presStyleCnt="0"/>
      <dgm:spPr/>
    </dgm:pt>
  </dgm:ptLst>
  <dgm:cxnLst>
    <dgm:cxn modelId="{D5444809-677B-4A6C-BF39-E8AE9882F989}" type="presOf" srcId="{C5146535-FD3D-4589-98A3-623B8DA4B8DB}" destId="{9E64920F-5BC2-43F7-B9AA-B6C51A75F321}" srcOrd="0" destOrd="0" presId="urn:microsoft.com/office/officeart/2016/7/layout/RoundedRectangleTimeline"/>
    <dgm:cxn modelId="{84C67813-55CE-4EBC-9032-03BD847DC17E}" type="presOf" srcId="{6A70FD8F-0050-42E3-8B3A-6ED7CFB9852E}" destId="{AB52B3CC-6563-466D-BFC3-9B6B5AFA0881}" srcOrd="0" destOrd="0" presId="urn:microsoft.com/office/officeart/2016/7/layout/RoundedRectangleTimeline"/>
    <dgm:cxn modelId="{8EBF857E-7408-4941-91E4-293B0F59EEF7}" srcId="{6A70FD8F-0050-42E3-8B3A-6ED7CFB9852E}" destId="{C5146535-FD3D-4589-98A3-623B8DA4B8DB}" srcOrd="0" destOrd="0" parTransId="{20848F78-EC70-4162-96CE-CC68006930F0}" sibTransId="{7A3CCAF8-AC3A-401E-AEDD-44BBC1AA9C31}"/>
    <dgm:cxn modelId="{51F43458-A5DD-4BDA-838A-25E86E7CC944}" type="presParOf" srcId="{AB52B3CC-6563-466D-BFC3-9B6B5AFA0881}" destId="{94F4AAF2-6D04-4C69-A066-5B2444005CEE}" srcOrd="0" destOrd="0" presId="urn:microsoft.com/office/officeart/2016/7/layout/RoundedRectangleTimeline"/>
    <dgm:cxn modelId="{18601BCF-C6ED-4948-ADC4-4A8B298A5FFC}" type="presParOf" srcId="{94F4AAF2-6D04-4C69-A066-5B2444005CEE}" destId="{9E64920F-5BC2-43F7-B9AA-B6C51A75F321}" srcOrd="0" destOrd="0" presId="urn:microsoft.com/office/officeart/2016/7/layout/RoundedRectangleTimeline"/>
    <dgm:cxn modelId="{6CE00551-3691-431D-9372-0362C668C776}" type="presParOf" srcId="{94F4AAF2-6D04-4C69-A066-5B2444005CEE}" destId="{BA297B23-89CB-4016-9424-B42D2AE48BBD}" srcOrd="1" destOrd="0" presId="urn:microsoft.com/office/officeart/2016/7/layout/RoundedRectangleTimeline"/>
    <dgm:cxn modelId="{511C814A-9424-48CC-8603-B68E36D416C0}" type="presParOf" srcId="{94F4AAF2-6D04-4C69-A066-5B2444005CEE}" destId="{FA69CC6A-1F0D-4CE9-B988-F03AE85A1669}" srcOrd="2" destOrd="0" presId="urn:microsoft.com/office/officeart/2016/7/layout/RoundedRectangleTimeline"/>
    <dgm:cxn modelId="{47FABBB1-721C-4D57-98B8-94CA031D1AC9}" type="presParOf" srcId="{94F4AAF2-6D04-4C69-A066-5B2444005CEE}" destId="{05C221C2-8EF5-4441-9558-39D0F2F241AA}" srcOrd="3" destOrd="0" presId="urn:microsoft.com/office/officeart/2016/7/layout/RoundedRectangleTimeline"/>
    <dgm:cxn modelId="{1B8DE40C-B543-4661-B5DA-321AB028FD00}" type="presParOf" srcId="{94F4AAF2-6D04-4C69-A066-5B2444005CEE}" destId="{6044AD32-2593-45F3-A345-EFE4DD485E54}" srcOrd="4" destOrd="0" presId="urn:microsoft.com/office/officeart/2016/7/layout/RoundedRectangleTimeline"/>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D063D-A492-4B30-BD75-BACF23E091BA}">
      <dsp:nvSpPr>
        <dsp:cNvPr id="0" name=""/>
        <dsp:cNvSpPr/>
      </dsp:nvSpPr>
      <dsp:spPr>
        <a:xfrm>
          <a:off x="0" y="3995973"/>
          <a:ext cx="11253005" cy="873853"/>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NZ" sz="2100" kern="1200" dirty="0"/>
            <a:t>The current status of Māori ACC service utilisation and injury (incl. Disability) related outcomes is a breach of the Crown’s </a:t>
          </a:r>
          <a:r>
            <a:rPr lang="en-NZ" sz="2100" kern="1200" dirty="0" err="1"/>
            <a:t>Ti</a:t>
          </a:r>
          <a:r>
            <a:rPr lang="en-NZ" sz="2100" kern="1200" dirty="0"/>
            <a:t> Tiriti obligations, and a claim with the Waitangi Tribunal has been filed</a:t>
          </a:r>
          <a:endParaRPr lang="en-US" sz="2100" kern="1200" dirty="0"/>
        </a:p>
      </dsp:txBody>
      <dsp:txXfrm>
        <a:off x="0" y="3995973"/>
        <a:ext cx="11253005" cy="873853"/>
      </dsp:txXfrm>
    </dsp:sp>
    <dsp:sp modelId="{456C8E13-0704-45FF-8771-C03151BD3024}">
      <dsp:nvSpPr>
        <dsp:cNvPr id="0" name=""/>
        <dsp:cNvSpPr/>
      </dsp:nvSpPr>
      <dsp:spPr>
        <a:xfrm rot="10800000">
          <a:off x="0" y="0"/>
          <a:ext cx="11253005" cy="4032484"/>
        </a:xfrm>
        <a:prstGeom prst="upArrowCallou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NZ" sz="2100" kern="1200" dirty="0"/>
            <a:t>There is an accumulated body of evidence over 20 years that cannot be ignored any longer:</a:t>
          </a:r>
          <a:endParaRPr lang="en-US" sz="2100" kern="1200" dirty="0"/>
        </a:p>
      </dsp:txBody>
      <dsp:txXfrm rot="-10800000">
        <a:off x="0" y="0"/>
        <a:ext cx="11253005" cy="1415401"/>
      </dsp:txXfrm>
    </dsp:sp>
    <dsp:sp modelId="{83326B28-00E0-4177-8A3F-9034F9CDDEE4}">
      <dsp:nvSpPr>
        <dsp:cNvPr id="0" name=""/>
        <dsp:cNvSpPr/>
      </dsp:nvSpPr>
      <dsp:spPr>
        <a:xfrm>
          <a:off x="165587" y="914400"/>
          <a:ext cx="3007590" cy="159183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100000"/>
            </a:lnSpc>
            <a:spcBef>
              <a:spcPct val="0"/>
            </a:spcBef>
            <a:spcAft>
              <a:spcPts val="0"/>
            </a:spcAft>
            <a:buNone/>
          </a:pPr>
          <a:r>
            <a:rPr lang="en-NZ" sz="1600" kern="1200" dirty="0"/>
            <a:t>significant inequitable underutilisation of ACC services by Māori in the context of their injury related health need</a:t>
          </a:r>
        </a:p>
        <a:p>
          <a:pPr marL="0" lvl="0" indent="0" algn="ctr" defTabSz="711200">
            <a:lnSpc>
              <a:spcPct val="100000"/>
            </a:lnSpc>
            <a:spcBef>
              <a:spcPct val="0"/>
            </a:spcBef>
            <a:spcAft>
              <a:spcPts val="0"/>
            </a:spcAft>
            <a:buNone/>
          </a:pPr>
          <a:r>
            <a:rPr lang="en-NZ" sz="1600" kern="1200" dirty="0"/>
            <a:t> and </a:t>
          </a:r>
        </a:p>
        <a:p>
          <a:pPr marL="0" lvl="0" indent="0" algn="ctr" defTabSz="711200">
            <a:lnSpc>
              <a:spcPct val="100000"/>
            </a:lnSpc>
            <a:spcBef>
              <a:spcPct val="0"/>
            </a:spcBef>
            <a:spcAft>
              <a:spcPts val="0"/>
            </a:spcAft>
            <a:buNone/>
          </a:pPr>
          <a:r>
            <a:rPr lang="en-NZ" sz="1600" kern="1200" dirty="0"/>
            <a:t>injury related health outcomes</a:t>
          </a:r>
        </a:p>
      </dsp:txBody>
      <dsp:txXfrm>
        <a:off x="165587" y="914400"/>
        <a:ext cx="3007590" cy="1591830"/>
      </dsp:txXfrm>
    </dsp:sp>
    <dsp:sp modelId="{F42E56EC-12B0-4496-BC51-5707C4FF68F0}">
      <dsp:nvSpPr>
        <dsp:cNvPr id="0" name=""/>
        <dsp:cNvSpPr/>
      </dsp:nvSpPr>
      <dsp:spPr>
        <a:xfrm>
          <a:off x="3310352" y="926951"/>
          <a:ext cx="2171379" cy="157504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NZ" sz="1600" kern="1200" dirty="0"/>
            <a:t>about what the barriers are to Māori accessing ACC services are</a:t>
          </a:r>
          <a:endParaRPr lang="en-US" sz="1600" kern="1200" dirty="0"/>
        </a:p>
      </dsp:txBody>
      <dsp:txXfrm>
        <a:off x="3310352" y="926951"/>
        <a:ext cx="2171379" cy="1575046"/>
      </dsp:txXfrm>
    </dsp:sp>
    <dsp:sp modelId="{4D8EB8D0-0A43-4139-A2F6-EF182E108D54}">
      <dsp:nvSpPr>
        <dsp:cNvPr id="0" name=""/>
        <dsp:cNvSpPr/>
      </dsp:nvSpPr>
      <dsp:spPr>
        <a:xfrm>
          <a:off x="5582672" y="877824"/>
          <a:ext cx="2164177" cy="160621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NZ" sz="1600" kern="1200" dirty="0"/>
            <a:t>about what works for Māori in agency service delivery</a:t>
          </a:r>
        </a:p>
        <a:p>
          <a:pPr marL="0" lvl="0" indent="0" algn="ctr" defTabSz="711200">
            <a:lnSpc>
              <a:spcPct val="90000"/>
            </a:lnSpc>
            <a:spcBef>
              <a:spcPct val="0"/>
            </a:spcBef>
            <a:spcAft>
              <a:spcPct val="35000"/>
            </a:spcAft>
            <a:buNone/>
          </a:pPr>
          <a:r>
            <a:rPr lang="en-NZ" sz="1600" kern="1200" dirty="0"/>
            <a:t>and</a:t>
          </a:r>
        </a:p>
        <a:p>
          <a:pPr marL="0" lvl="0" indent="0" algn="ctr" defTabSz="711200">
            <a:lnSpc>
              <a:spcPct val="90000"/>
            </a:lnSpc>
            <a:spcBef>
              <a:spcPct val="0"/>
            </a:spcBef>
            <a:spcAft>
              <a:spcPct val="35000"/>
            </a:spcAft>
            <a:buNone/>
          </a:pPr>
          <a:r>
            <a:rPr lang="en-NZ" sz="1600" kern="1200" dirty="0"/>
            <a:t>what they want including ACC</a:t>
          </a:r>
          <a:endParaRPr lang="en-US" sz="1600" kern="1200" dirty="0"/>
        </a:p>
      </dsp:txBody>
      <dsp:txXfrm>
        <a:off x="5582672" y="877824"/>
        <a:ext cx="2164177" cy="1606214"/>
      </dsp:txXfrm>
    </dsp:sp>
    <dsp:sp modelId="{41BCF67D-C254-4589-A47D-5F1898514045}">
      <dsp:nvSpPr>
        <dsp:cNvPr id="0" name=""/>
        <dsp:cNvSpPr/>
      </dsp:nvSpPr>
      <dsp:spPr>
        <a:xfrm>
          <a:off x="7817631" y="861174"/>
          <a:ext cx="3329764" cy="164081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NZ" sz="1600" kern="1200" dirty="0"/>
            <a:t>ACC responsiveness over the years has been at best ad-hoc and inconsistent (noting specialist Māori Teams have been established and disestablished at various times under changing ACC Board’s and Snr Management)</a:t>
          </a:r>
          <a:endParaRPr lang="en-US" sz="1600" kern="1200" dirty="0"/>
        </a:p>
      </dsp:txBody>
      <dsp:txXfrm>
        <a:off x="7817631" y="861174"/>
        <a:ext cx="3329764" cy="1640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AFBFA-40B4-48F3-B1E9-6B7FFDCCED74}">
      <dsp:nvSpPr>
        <dsp:cNvPr id="0" name=""/>
        <dsp:cNvSpPr/>
      </dsp:nvSpPr>
      <dsp:spPr>
        <a:xfrm>
          <a:off x="0" y="3040930"/>
          <a:ext cx="11029950" cy="1066632"/>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Crown Monitoring agencies must publicly report on ACCs progress in reducing the inequities observed</a:t>
          </a:r>
        </a:p>
      </dsp:txBody>
      <dsp:txXfrm>
        <a:off x="0" y="3040930"/>
        <a:ext cx="11029950" cy="575981"/>
      </dsp:txXfrm>
    </dsp:sp>
    <dsp:sp modelId="{95912488-916B-433D-8924-63B4B19AEB58}">
      <dsp:nvSpPr>
        <dsp:cNvPr id="0" name=""/>
        <dsp:cNvSpPr/>
      </dsp:nvSpPr>
      <dsp:spPr>
        <a:xfrm>
          <a:off x="0" y="3924652"/>
          <a:ext cx="5514975" cy="1089319"/>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this should include funding and public dissemination of the results from the Otago Uni/ </a:t>
          </a:r>
          <a:r>
            <a:rPr lang="en-NZ" sz="1400" kern="1200"/>
            <a:t>Ngāi Tahu Māori Health Research </a:t>
          </a:r>
          <a:r>
            <a:rPr lang="en-US" sz="1400" u="sng" kern="1200"/>
            <a:t>Positive Outcomes of Injury Study </a:t>
          </a:r>
          <a:r>
            <a:rPr lang="en-US" sz="1400" kern="1200"/>
            <a:t>(with a focus on examining health inequities in service utilisation and treatment outcomes (including Disability) for the Māori population with comparisons to Non- Māori) </a:t>
          </a:r>
          <a:endParaRPr lang="en-US" sz="1400" kern="1200" dirty="0"/>
        </a:p>
      </dsp:txBody>
      <dsp:txXfrm>
        <a:off x="0" y="3924652"/>
        <a:ext cx="5514975" cy="1089319"/>
      </dsp:txXfrm>
    </dsp:sp>
    <dsp:sp modelId="{53121371-E3E5-429A-BF59-83CF6AB4ABED}">
      <dsp:nvSpPr>
        <dsp:cNvPr id="0" name=""/>
        <dsp:cNvSpPr/>
      </dsp:nvSpPr>
      <dsp:spPr>
        <a:xfrm>
          <a:off x="5514975" y="3924652"/>
          <a:ext cx="5514975" cy="1089319"/>
        </a:xfrm>
        <a:prstGeom prst="rect">
          <a:avLst/>
        </a:prstGeom>
        <a:solidFill>
          <a:schemeClr val="accent2">
            <a:tint val="40000"/>
            <a:alpha val="90000"/>
            <a:hueOff val="-1841865"/>
            <a:satOff val="12270"/>
            <a:lumOff val="1122"/>
            <a:alphaOff val="0"/>
          </a:schemeClr>
        </a:solidFill>
        <a:ln w="22225" cap="rnd"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ACC decisions that affect Māori be measured against outcomes set by Māori organisations with representative mandates</a:t>
          </a:r>
          <a:endParaRPr lang="en-US" sz="1800" kern="1200" dirty="0"/>
        </a:p>
      </dsp:txBody>
      <dsp:txXfrm>
        <a:off x="5514975" y="3924652"/>
        <a:ext cx="5514975" cy="1089319"/>
      </dsp:txXfrm>
    </dsp:sp>
    <dsp:sp modelId="{CE8A4434-BD7D-4C40-B870-5FD5EA2397BE}">
      <dsp:nvSpPr>
        <dsp:cNvPr id="0" name=""/>
        <dsp:cNvSpPr/>
      </dsp:nvSpPr>
      <dsp:spPr>
        <a:xfrm rot="10800000">
          <a:off x="0" y="1586555"/>
          <a:ext cx="11029950" cy="1623618"/>
        </a:xfrm>
        <a:prstGeom prst="upArrowCallout">
          <a:avLst/>
        </a:prstGeom>
        <a:solidFill>
          <a:schemeClr val="accent2">
            <a:hueOff val="-661686"/>
            <a:satOff val="746"/>
            <a:lumOff val="176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NZ" sz="1900" kern="1200" dirty="0"/>
            <a:t>The legislation explicitly include a health equity lens that is given equal status to the dominant Western Actuarial / Insurance / Banking lens when it comes to service design and delivery </a:t>
          </a:r>
          <a:endParaRPr lang="en-US" sz="1900" kern="1200" dirty="0"/>
        </a:p>
      </dsp:txBody>
      <dsp:txXfrm rot="10800000">
        <a:off x="0" y="1586555"/>
        <a:ext cx="11029950" cy="1054978"/>
      </dsp:txXfrm>
    </dsp:sp>
    <dsp:sp modelId="{3D8A3D4A-1DC8-406D-B8C4-6B9030624F08}">
      <dsp:nvSpPr>
        <dsp:cNvPr id="0" name=""/>
        <dsp:cNvSpPr/>
      </dsp:nvSpPr>
      <dsp:spPr>
        <a:xfrm rot="10800000">
          <a:off x="0" y="0"/>
          <a:ext cx="11029950" cy="1790026"/>
        </a:xfrm>
        <a:prstGeom prst="upArrowCallout">
          <a:avLst/>
        </a:prstGeom>
        <a:solidFill>
          <a:schemeClr val="accent2">
            <a:hueOff val="-1323373"/>
            <a:satOff val="1492"/>
            <a:lumOff val="353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ACC legislation be amended to require ACC to comply with the principles of </a:t>
          </a:r>
          <a:r>
            <a:rPr lang="en-US" sz="2200" kern="1200" dirty="0" err="1">
              <a:solidFill>
                <a:schemeClr val="tx1"/>
              </a:solidFill>
            </a:rPr>
            <a:t>Ti</a:t>
          </a:r>
          <a:r>
            <a:rPr lang="en-US" sz="2200" kern="1200" dirty="0">
              <a:solidFill>
                <a:schemeClr val="tx1"/>
              </a:solidFill>
            </a:rPr>
            <a:t> Tiriti, and fulfil established standards regarding protection, participation and partnership</a:t>
          </a:r>
        </a:p>
      </dsp:txBody>
      <dsp:txXfrm rot="10800000">
        <a:off x="0" y="0"/>
        <a:ext cx="11029950" cy="11631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7A47B-1428-4388-9760-14C8F0AC2724}">
      <dsp:nvSpPr>
        <dsp:cNvPr id="0" name=""/>
        <dsp:cNvSpPr/>
      </dsp:nvSpPr>
      <dsp:spPr>
        <a:xfrm>
          <a:off x="0" y="0"/>
          <a:ext cx="11029950" cy="1105649"/>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ACC undergo significant systemic and cultural change, integrating Māori decision-makers at all levels and funding training and development programs designed by Māori for all staff</a:t>
          </a:r>
        </a:p>
      </dsp:txBody>
      <dsp:txXfrm>
        <a:off x="53973" y="53973"/>
        <a:ext cx="10922004" cy="997703"/>
      </dsp:txXfrm>
    </dsp:sp>
    <dsp:sp modelId="{7E594EDF-BEB4-4273-90AC-F3393BA5D268}">
      <dsp:nvSpPr>
        <dsp:cNvPr id="0" name=""/>
        <dsp:cNvSpPr/>
      </dsp:nvSpPr>
      <dsp:spPr>
        <a:xfrm>
          <a:off x="0" y="1166343"/>
          <a:ext cx="11029950" cy="1105649"/>
        </a:xfrm>
        <a:prstGeom prst="roundRect">
          <a:avLst/>
        </a:prstGeom>
        <a:solidFill>
          <a:schemeClr val="accent5">
            <a:hueOff val="785595"/>
            <a:satOff val="-3757"/>
            <a:lumOff val="411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ACC be required to form active partnerships with Māori primary healthcare providers and Iwi authorities</a:t>
          </a:r>
        </a:p>
      </dsp:txBody>
      <dsp:txXfrm>
        <a:off x="53973" y="1220316"/>
        <a:ext cx="10922004" cy="997703"/>
      </dsp:txXfrm>
    </dsp:sp>
    <dsp:sp modelId="{63116C96-8EF9-4416-83AC-B3DD679A3C29}">
      <dsp:nvSpPr>
        <dsp:cNvPr id="0" name=""/>
        <dsp:cNvSpPr/>
      </dsp:nvSpPr>
      <dsp:spPr>
        <a:xfrm>
          <a:off x="0" y="2367224"/>
          <a:ext cx="11029950" cy="1105649"/>
        </a:xfrm>
        <a:prstGeom prst="roundRect">
          <a:avLst/>
        </a:prstGeom>
        <a:solidFill>
          <a:schemeClr val="accent5">
            <a:hueOff val="1571189"/>
            <a:satOff val="-7513"/>
            <a:lumOff val="823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ACC commence pilot </a:t>
          </a:r>
          <a:r>
            <a:rPr lang="en-US" sz="2100" kern="1200" dirty="0" err="1">
              <a:solidFill>
                <a:schemeClr val="tx1"/>
              </a:solidFill>
            </a:rPr>
            <a:t>programmes</a:t>
          </a:r>
          <a:r>
            <a:rPr lang="en-US" sz="2100" kern="1200" dirty="0">
              <a:solidFill>
                <a:schemeClr val="tx1"/>
              </a:solidFill>
            </a:rPr>
            <a:t> to convert into long-term service provision, adopting different models in different </a:t>
          </a:r>
          <a:r>
            <a:rPr lang="en-US" sz="2100" kern="1200" dirty="0" err="1">
              <a:solidFill>
                <a:schemeClr val="tx1"/>
              </a:solidFill>
            </a:rPr>
            <a:t>takiwā</a:t>
          </a:r>
          <a:r>
            <a:rPr lang="en-US" sz="2100" kern="1200" dirty="0">
              <a:solidFill>
                <a:schemeClr val="tx1"/>
              </a:solidFill>
            </a:rPr>
            <a:t> </a:t>
          </a:r>
        </a:p>
      </dsp:txBody>
      <dsp:txXfrm>
        <a:off x="53973" y="2421197"/>
        <a:ext cx="10922004" cy="997703"/>
      </dsp:txXfrm>
    </dsp:sp>
    <dsp:sp modelId="{00A434DB-589A-40C1-B894-8070601CBB6F}">
      <dsp:nvSpPr>
        <dsp:cNvPr id="0" name=""/>
        <dsp:cNvSpPr/>
      </dsp:nvSpPr>
      <dsp:spPr>
        <a:xfrm>
          <a:off x="0" y="3568318"/>
          <a:ext cx="11029950" cy="1105649"/>
        </a:xfrm>
        <a:prstGeom prst="roundRect">
          <a:avLst/>
        </a:prstGeom>
        <a:solidFill>
          <a:schemeClr val="accent5">
            <a:hueOff val="2356783"/>
            <a:satOff val="-11270"/>
            <a:lumOff val="1235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ACC pays for health provider service delivery based on client injury treatment and rehabilitation and cultural needs, and a performance incentive for reductions in inequities in receipt of injury treatment entitlements and injury related health outcomes</a:t>
          </a:r>
        </a:p>
      </dsp:txBody>
      <dsp:txXfrm>
        <a:off x="53973" y="3622291"/>
        <a:ext cx="10922004" cy="9977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4920F-5BC2-43F7-B9AA-B6C51A75F321}">
      <dsp:nvSpPr>
        <dsp:cNvPr id="0" name=""/>
        <dsp:cNvSpPr/>
      </dsp:nvSpPr>
      <dsp:spPr>
        <a:xfrm>
          <a:off x="140867" y="0"/>
          <a:ext cx="2625156" cy="363378"/>
        </a:xfrm>
        <a:prstGeom prst="roundRect">
          <a:avLst/>
        </a:prstGeom>
        <a:solidFill>
          <a:schemeClr val="tx2">
            <a:lumMod val="7500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1">
          <a:noAutofit/>
        </a:bodyPr>
        <a:lstStyle/>
        <a:p>
          <a:pPr marL="0" lvl="0" indent="0" algn="ctr" defTabSz="889000">
            <a:lnSpc>
              <a:spcPct val="90000"/>
            </a:lnSpc>
            <a:spcBef>
              <a:spcPct val="0"/>
            </a:spcBef>
            <a:spcAft>
              <a:spcPct val="35000"/>
            </a:spcAft>
            <a:buNone/>
          </a:pPr>
          <a:r>
            <a:rPr lang="en-US" sz="2000" kern="1200" dirty="0"/>
            <a:t>2018</a:t>
          </a:r>
        </a:p>
      </dsp:txBody>
      <dsp:txXfrm>
        <a:off x="158606" y="17739"/>
        <a:ext cx="2589678" cy="327900"/>
      </dsp:txXfrm>
    </dsp:sp>
    <dsp:sp modelId="{BA297B23-89CB-4016-9424-B42D2AE48BBD}">
      <dsp:nvSpPr>
        <dsp:cNvPr id="0" name=""/>
        <dsp:cNvSpPr/>
      </dsp:nvSpPr>
      <dsp:spPr>
        <a:xfrm>
          <a:off x="70433" y="0"/>
          <a:ext cx="2625156" cy="1271825"/>
        </a:xfrm>
        <a:prstGeom prst="rect">
          <a:avLst/>
        </a:prstGeom>
        <a:noFill/>
        <a:ln>
          <a:noFill/>
        </a:ln>
        <a:effectLst/>
      </dsp:spPr>
      <dsp:style>
        <a:lnRef idx="0">
          <a:scrgbClr r="0" g="0" b="0"/>
        </a:lnRef>
        <a:fillRef idx="0">
          <a:scrgbClr r="0" g="0" b="0"/>
        </a:fillRef>
        <a:effectRef idx="0">
          <a:scrgbClr r="0" g="0" b="0"/>
        </a:effectRef>
        <a:fontRef idx="minor"/>
      </dsp:style>
    </dsp:sp>
    <dsp:sp modelId="{FA69CC6A-1F0D-4CE9-B988-F03AE85A1669}">
      <dsp:nvSpPr>
        <dsp:cNvPr id="0" name=""/>
        <dsp:cNvSpPr/>
      </dsp:nvSpPr>
      <dsp:spPr>
        <a:xfrm>
          <a:off x="1383012" y="1344501"/>
          <a:ext cx="0" cy="290702"/>
        </a:xfrm>
        <a:prstGeom prst="line">
          <a:avLst/>
        </a:prstGeom>
        <a:noFill/>
        <a:ln w="12700" cap="rnd" cmpd="sng" algn="ctr">
          <a:solidFill>
            <a:schemeClr val="accent1">
              <a:shade val="90000"/>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5C221C2-8EF5-4441-9558-39D0F2F241AA}">
      <dsp:nvSpPr>
        <dsp:cNvPr id="0" name=""/>
        <dsp:cNvSpPr/>
      </dsp:nvSpPr>
      <dsp:spPr>
        <a:xfrm>
          <a:off x="1346674" y="1271825"/>
          <a:ext cx="72675" cy="72675"/>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4920F-5BC2-43F7-B9AA-B6C51A75F321}">
      <dsp:nvSpPr>
        <dsp:cNvPr id="0" name=""/>
        <dsp:cNvSpPr/>
      </dsp:nvSpPr>
      <dsp:spPr>
        <a:xfrm>
          <a:off x="138556" y="884609"/>
          <a:ext cx="2625156" cy="363378"/>
        </a:xfrm>
        <a:prstGeom prst="roundRect">
          <a:avLst/>
        </a:prstGeom>
        <a:solidFill>
          <a:schemeClr val="tx2">
            <a:lumMod val="7500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1">
          <a:noAutofit/>
        </a:bodyPr>
        <a:lstStyle/>
        <a:p>
          <a:pPr marL="0" lvl="0" indent="0" algn="ctr" defTabSz="889000">
            <a:lnSpc>
              <a:spcPct val="90000"/>
            </a:lnSpc>
            <a:spcBef>
              <a:spcPct val="0"/>
            </a:spcBef>
            <a:spcAft>
              <a:spcPct val="35000"/>
            </a:spcAft>
            <a:buNone/>
          </a:pPr>
          <a:r>
            <a:rPr lang="en-US" sz="2000" kern="1200" dirty="0"/>
            <a:t>2021</a:t>
          </a:r>
        </a:p>
      </dsp:txBody>
      <dsp:txXfrm>
        <a:off x="156295" y="902348"/>
        <a:ext cx="2589678" cy="327900"/>
      </dsp:txXfrm>
    </dsp:sp>
    <dsp:sp modelId="{BA297B23-89CB-4016-9424-B42D2AE48BBD}">
      <dsp:nvSpPr>
        <dsp:cNvPr id="0" name=""/>
        <dsp:cNvSpPr/>
      </dsp:nvSpPr>
      <dsp:spPr>
        <a:xfrm>
          <a:off x="70433" y="0"/>
          <a:ext cx="2625156" cy="1271825"/>
        </a:xfrm>
        <a:prstGeom prst="rect">
          <a:avLst/>
        </a:prstGeom>
        <a:noFill/>
        <a:ln>
          <a:noFill/>
        </a:ln>
        <a:effectLst/>
      </dsp:spPr>
      <dsp:style>
        <a:lnRef idx="0">
          <a:scrgbClr r="0" g="0" b="0"/>
        </a:lnRef>
        <a:fillRef idx="0">
          <a:scrgbClr r="0" g="0" b="0"/>
        </a:fillRef>
        <a:effectRef idx="0">
          <a:scrgbClr r="0" g="0" b="0"/>
        </a:effectRef>
        <a:fontRef idx="minor"/>
      </dsp:style>
    </dsp:sp>
    <dsp:sp modelId="{FA69CC6A-1F0D-4CE9-B988-F03AE85A1669}">
      <dsp:nvSpPr>
        <dsp:cNvPr id="0" name=""/>
        <dsp:cNvSpPr/>
      </dsp:nvSpPr>
      <dsp:spPr>
        <a:xfrm>
          <a:off x="1383012" y="1344501"/>
          <a:ext cx="0" cy="290702"/>
        </a:xfrm>
        <a:prstGeom prst="line">
          <a:avLst/>
        </a:prstGeom>
        <a:noFill/>
        <a:ln w="12700" cap="rnd" cmpd="sng" algn="ctr">
          <a:solidFill>
            <a:schemeClr val="accent1">
              <a:shade val="90000"/>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5C221C2-8EF5-4441-9558-39D0F2F241AA}">
      <dsp:nvSpPr>
        <dsp:cNvPr id="0" name=""/>
        <dsp:cNvSpPr/>
      </dsp:nvSpPr>
      <dsp:spPr>
        <a:xfrm>
          <a:off x="1329420" y="961525"/>
          <a:ext cx="72675" cy="72675"/>
        </a:xfrm>
        <a:prstGeom prst="ellipse">
          <a:avLst/>
        </a:prstGeom>
        <a:no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3T03:55:18.196"/>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1,'9'8,"1"0,0 0,0-1,1 0,0-1,0 0,1-1,-1 0,1-1,0 0,0-1,1 0,13 1,20 0,-1-3,62-4,-17 0,1021 2,-1089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2T23:11:47.680"/>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0 28,'130'1,"141"-3,-170-10,21-1,249 12,-193 2,-136 1,55 9,29 2,-94-12,-5-1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2T23:11:49.656"/>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1 1,'595'0,"-573"2,1 1,-1 1,0 1,-1 1,0 1,33 16,18 4,-47-19,48 7,-46-11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2T23:11:51.494"/>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0 11,'2259'0,"-2140"-5,-75-1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2T23:11:53.119"/>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0 109,'0'-1,"1"0,-1 0,0 1,1-1,-1 0,1 0,-1 0,1 0,-1 0,1 0,0 1,-1-1,1 0,0 1,0-1,-1 0,1 1,0-1,0 1,0-1,0 1,0 0,0-1,0 1,0 0,0 0,0-1,1 1,32-5,-29 5,443-60,-445 59,89-11,104 0,94 13,-125 1,1229-1,-1362-1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1T21:45:47.878"/>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232 0,'1'2,"0"-1,0 0,0 0,0 0,0 1,0-1,0 0,1 0,-1-1,0 1,1 0,-1 0,0-1,1 1,-1 0,1-1,-1 0,3 1,3 2,365 169,-296-139,125 74,-171-88,0 2,-2 0,-1 3,-1 0,-1 1,36 48,35 78,-72-108,2-1,2-1,49 55,-27-48,88 62,10 11,-119-95,-1-1,49 56,-68-71,1 0,0-1,0 0,1-1,0 0,15 8,79 37,-59-31,237 111,175 93,-451-222,0-1,0 0,0 0,0-1,0 0,1 0,-1 0,1-1,-1 0,1-1,-1 0,1 0,0 0,-1-1,1 0,10-3,5-4,0-1,-1-1,38-22,15-7,110-32,-117 48,-1-3,125-69,-174 83,7-5,0 1,1 1,1 2,1 0,0 2,30-8,31-1,0 5,96-5,194 7,-277 11,3563 68,-3624-66,0-2,0-1,57-13,51-4,217 0,-32 0,1 14,0 15,405 63,-569-46,76 11,334 10,-559-47,-1-1,1 0,0-2,39-9,-51 8,1 1,-1-2,0 1,-1-1,1-1,-1 0,0 0,0-1,-1 0,0-1,9-10,-2-2,-1 0,0-1,-2-1,11-26,-17 32,1 1,0 0,1 0,1 1,0 0,1 0,1 1,0 1,0 0,27-21,-16 20,0 2,2 0,-1 2,1 1,0 0,29-4,44-14,-88 22,1 0,-1-1,0 0,0-1,11-8,24-15,-37 25,0-1,0 1,-1-1,1 0,-1-1,0 0,-1 0,1 0,-1 0,0-1,-1 0,0 0,0 0,0 0,-1-1,0 0,0 1,1-10,-1 2,0-1,-2-1,0 1,0 0,-2 0,0 0,-1 0,-5-23,6 36,0-1,0 1,0 0,-1-1,1 1,-1 0,0 0,0 0,0 0,0 1,-1-1,1 0,-1 1,1-1,-1 1,0 0,0 0,0 0,0 1,-4-2,-7-3,1 2,-1 0,-26-4,-3-1,-21-6,-1 3,0 3,-93 0,-199 18,357-9,-476 49,408-40,-144 13,-222-8,-215-35,259 5,222 11,-615 0,529 38,-8 1,89-31,-198-22,-167-46,118 11,-720-3,-175 59,812-39,28 0,178 37,79 3,-267-32,-177-89,309 49,248 54,-1 4,0 5,-206 14,302-6,0 0,0 0,0 1,1 0,-1 1,1 0,0 1,0 0,0 0,1 1,0 0,0 0,-14 15,6-4,0 1,2 1,0 0,-21 41,23-25,12-35,0 1,0 0,0 0,0 0,0 0,1 0,-1 0,0 0,0 0,1 0,-1 0,0 0,1 0,-1 0,1-1,0 1,-1 0,1 0,-1 0,2 0,2 1,0 0,0-1,0 1,0-1,1 0,-1-1,0 1,0-1,1 1,-1-1,0-1,8 0,1307-55,2280 154,-3402-84,740 45,9-31,-120-33,1001 18,-1374 17,-58-2,-344-26,236 17,-210-10,127 31,-157-30,0-2,1-3,0-1,75-5,-99 1,-14 0,0 1,0 1,0 0,-1 0,1 1,-1 0,0 1,1 0,14 8,-7-1,0 0,-1 1,26 24,-41-36,-1 1,1-1,0 1,0-1,-1 1,1-1,0 1,-1 0,1-1,-1 1,1 0,-1 0,1-1,-1 1,1 0,-1 0,0 0,0-1,1 1,-1 0,0 0,0 0,0 0,0 0,0 0,0 0,0-1,0 1,0 0,0 0,0 0,-1 0,1 0,0-1,-1 1,1 0,-1 0,1 0,-1 0,-2 1,0 1,-1-1,1-1,0 1,-1 0,1-1,-1 0,1 0,-5 1,-76 14,0-4,0-4,-89-2,40-2,-812 86,-240 34,731-85,215-23,-2-10,-375-39,-188-59,-400-39,-6 79,1087 53,-737 0,9-50,737 36,-34-5,-265 2,331 24,-91 20,14 0,-5-9,-195-2,338-16,1 1,-1 1,1 0,-21 8,-46 7,-390 8,225-19,214 0,30 2,20 6,2-5,1-1,0-1,1-1,0 0,0-1,0 0,1-2,22 5,18-1,69 2,784-17,-338-8,-170-14,-105 3,1289 8,-1058 21,1046 90,-1097-26,301 35,-539-82,311-14,1077-30,-1401 35,80 1,-78 3,-120-5,114 18,-221-28,333 54,-306-47,-1 2,33 15,39 12,195 29,11 4,-297-67,0 0,0 1,0 0,0 0,-1 1,14 8,-19-10,0 0,0 0,1 0,-2 0,1 1,0-1,0 1,-1 0,1-1,-1 1,0 0,0 0,0-1,0 1,0 0,-1 0,1 0,-1 0,0 0,0 0,0 5,-5 46,2-36,2 0,0 1,2 23,0-34,0-1,1 0,0 1,0-1,1 0,0-1,0 1,0 0,1-1,0 0,9 12,1-3,1 0,0-1,1-1,0 0,1-1,0-1,1-1,1 0,22 8,-4-5,0-1,1-3,74 11,-112-20,0 0,0 0,0 0,0 0,0 0,-1 0,1 0,0 1,0-1,0 0,0 0,0 0,0 0,0 0,-1 0,1 1,0-1,0 0,0 0,0 0,0 0,0 1,0-1,0 0,0 0,0 0,0 0,0 1,0-1,0 0,0 0,0 0,0 0,0 1,0-1,0 0,0 0,1 0,-1 0,0 0,0 1,0-1,0 0,0 0,0 0,0 0,1 0,-1 0,0 1,0-1,0 0,0 0,0 0,1 0,-1 0,0 0,0 0,0 0,0 0,1 0,-1 0,0 0,0 0,0 0,1 0,-24 14,-33 8,-42 1,-1-5,-145 9,-202-17,333-10,-1232-2,918 36,84-2,-542-64,221-4,-1019-102,1402 100,-467-4,537 44,1-10,-213-35,388 36,-1 3,0 1,0 1,0 2,-70 10,-110 27,-245 9,-319-42,406-7,-1237 3,1559 4,0 2,0 2,-67 21,95-23,-76 21,-52 12,57-27,58-9,-50 12,86-15,0 0,0 1,0-1,0 0,0 1,0-1,0 0,0 1,0-1,1 1,-1-1,0 1,0 0,1-1,-1 1,0 0,1 0,-1-1,0 1,1 0,-1 0,1 0,0 0,-1 0,1 0,0 0,-1 0,1-1,0 1,0 0,0 0,0 0,0 0,0 0,0 0,0 0,0 0,1 0,-1 0,0 0,1 0,-1 0,0 0,1 0,-1 0,1-1,-1 1,1 0,1 1,5 8,0 1,1-2,12 13,-7-8,102 119,6-5,143 117,-246-233,1-1,-1-1,1 0,1-2,0 0,0-1,38 8,-15-4,144 37,2-9,2-8,1-9,299-3,849-47,-464 4,-253-14,-440 14,245-66,-303 56,269-66,-270 74,154-11,809 20,-711 22,-269-5,1094 39,-1167-36,896 55,255-61,-1172 3,0 1,0 1,-1 0,1 1,0 0,-1 1,0 1,22 10,-26-11,0 1,-1-1,1 1,-1 1,0 0,-1 0,1 0,-1 1,0-1,-1 1,0 1,0-1,7 14,-12-18,1 0,-1 0,1 0,-1-1,0 1,0 0,0 0,-1 0,1-1,-1 1,1 0,-1-1,0 1,0 0,0-1,-1 1,1-1,0 1,-1-1,0 0,1 0,-1 1,0-1,0-1,0 1,-1 0,-3 2,-6 5,-1 0,1-1,-1-1,-16 7,-25 7,-1-2,-1-2,-69 10,-179 16,281-40,-717 30,-1-64,-342-52,1 0,-6 53,-178 15,824 12,-119-5,101-48,244 24,188 30,-1 1,0 2,-49 6,-34 2,46-12,-1-2,-99-21,-133-47,247 60,-331-95,-70-18,441 123,1 0,-1 1,0 1,0 0,0 0,-1 1,1 1,0 0,0 1,0 0,1 1,-1 0,-16 7,-2-2,-1-1,1-1,-1-2,-42 0,-126-9,198 5,-704-75,451 42,254 33,-1 0,1 0,0 1,-1-1,1 0,-1 0,1 0,-1 0,1 0,0 0,-1 0,1 0,-1 0,1 0,-1-1,1 1,0 0,-1 0,1 0,-1 0,1-1,0 1,-1 0,1 0,0-1,-1 1,1 0,0-1,0 1,-1 0,1-1,0 1,0 0,-1-1,1 1,0-1,0 0,18-10,16-1,0 2,1 2,0 1,0 1,48 0,-40 2,510-16,-147 11,-270-4,205-48,-28 3,546-12,12 77,304 94,-107-4,-897-94,0-6,339-53,-342 29,2 7,176 3,-204 8,-23-1,145-5,-225 10,-1-2,0-1,-1-2,67-27,-53 13,52-23,136-41,67 6,217-71,-445 127,1 4,149-23,168 6,-394 39,1071-42,-1058 42,3-1,1 0,-1 1,0 1,1 1,-1 1,0 0,0 2,0 0,30 13,17 14,-42-22,0 1,-1 1,0 1,-1 1,27 24,-28-23,-14-10,1 0,-1 0,0 0,-1 1,7 7,-11-11,0-1,-1 0,1 0,0 0,-1 1,1-1,-1 0,1 1,-1-1,0 0,1 1,-1-1,0 1,0-1,0 1,0-1,0 0,0 1,-1-1,1 1,0-1,-1 0,1 1,-1-1,0 0,1 0,-1 1,0-1,0 0,1 0,-1 0,0 0,0 0,0 0,-2 1,-15 13,-1-1,-1-1,0-1,-1-1,0 0,-1-2,0 0,-36 8,-4-2,-126 13,-751-9,467-22,-39 44,105-3,-269-42,2-54,-410-88,-16-1,962 134,-220 9,-860-32,974 21,-959-3,489 18,-36-56,739 56,0 0,0 0,0 2,0-1,1 1,-1 0,0 1,1 0,0 1,-1 0,1 0,1 1,-1 0,-12 10,10-7,0-1,-1-1,0 0,0 0,-1-1,1 0,-18 3,-195 11,200-16,4-1,0 1,0 1,1 1,-1 1,-30 13,26-9,16-7,1 1,0 0,0 0,0 0,-11 9,17-11,0 0,1-1,-1 1,1 0,-1 0,1 0,0 0,-1 0,1 1,0-1,1 0,-1 0,0 1,1-1,-1 0,1 1,0-1,-1 1,1-1,0 0,1 1,-1-1,0 1,1-1,1 5,1 1,0 1,1 0,1-1,-1 0,1 0,0 0,1-1,0 1,7 6,70 59,-55-51,101 82,107 95,-230-193,0 0,0 1,-1-1,0 1,0 0,-1 0,1 1,3 10,-4-5,0 0,-2 1,1-1,0 23,6 43,4-1,25 80,6 32,-22 12,-16-164,-3 0,-1 1,-1-1,-3 0,-1 0,-15 74,10-83,0 0,-2-1,-2 0,0 0,-2-1,-1-1,-1-1,-1 0,-26 29,14-21,2-4,-37 51,64-80,0 1,-1-1,1 0,0 0,-1 0,1 1,0-1,0 0,-1 0,1 1,0-1,0 0,0 0,-1 1,1-1,0 0,0 1,0-1,0 0,0 1,0-1,0 0,-1 1,1-1,0 1,0-1,0 0,0 1,1-1,-1 0,0 1,0-1,0 0,0 1,0-1,0 0,0 1,1-1,-1 0,0 1,0-1,0 0,1 0,-1 1,0-1,0 0,1 0,-1 0,0 1,1-1,-1 0,0 0,1 0,-1 0,0 1,1-1,-1 0,0 0,1 0,-1 0,0 0,1 0,-1 0,0 0,1 0,-1 0,1-1,31-6,-29 7,278-72,4 13,329-26,585 14,931 26,2 37,-1445 21,33-1,-537-3,302 52,-281-30,162-6,-11-2,41 38,291 32,-144-86,-93-5,-365 2,1 3,85 20,-135-21,1-1,43-1,34 5,138 24,-305-17,-209 74,37-10,-458 87,-20-51,-820-8,-9-124,1380 12,-943-31,-527-10,184 115,1348-56,-139 40,143-30,-151 20,-631 12,575-42,-692 22,369-35,597-2,1 1,-1 0,1-2,-24-5,39 6,-1 1,1-1,0 0,-1 0,1-1,0 1,0-1,0 1,0-1,0 0,0 0,0-1,1 1,-1 0,1-1,-1 0,1 1,0-1,0 0,0 0,1 0,-1 0,-1-7,0-4,2 0,0-1,1 1,0 0,1-1,1 1,0 0,1-1,0 1,1 1,1-1,11-23,-3 10,2 1,0 1,1 0,2 1,27-30,-26 37,0 0,2 1,-1 0,2 2,0 1,0 1,27-11,175-55,-180 65,-2 0,0 3,1 2,0 1,1 2,-1 2,1 2,0 2,85 13,-52-5,0-4,94-5,-57-2,1637 26,-32 0,-1343-24,1779-3,-1511-45,-12-63,-489 86,1 7,1 6,183 7,778 34,-1095-28,827 22,-833-22,69 6,-69-5,1-1,-1 1,0 0,0 1,0-1,0 1,0 0,0 0,-1 1,7 5,8 7,2-1,0-1,1-1,1 0,-1-2,2-1,0 0,26 5,-13-3,-2 2,51 26,-78-33,1-1,-1 1,0 0,-1 1,0 0,0 0,0 1,-1 0,-1 0,0 0,0 1,0-1,-1 1,3 14,-6-17,-1 0,0 0,0 0,0 1,-1-1,0 0,-1 0,1 0,-1 0,-1 0,1-1,-1 1,-1-1,1 1,-1-1,0 0,0 0,-1-1,1 1,-9 6,-9 9,0-1,-2-1,-37 24,28-24,-1 0,-1-3,0 0,-2-3,1-1,-2-1,-67 10,-19-8,-133-1,214-11,-88 1,-542 32,-179 21,2-48,-36 1,-741-30,1125-19,-410-24,746 66,-251 32,-9 3,-371-68,732 27,-34-4,-1 4,-105 9,180-1,-1 2,-38 13,-11 2,-95 9,-274 9,220-24,210-13,0 0,0 1,0 1,0 0,0 1,1 1,0 0,0 0,0 1,1 1,-16 11,6-4,0-1,-1-1,-1-1,0 0,-1-2,0-1,0-2,-1 0,1-1,-29 1,29-3,-294 37,304-37,0 1,0 0,-26 11,36-13,-1 1,1 0,0 0,0 0,0 1,0-1,1 1,-1 0,1 1,0-1,0 1,-5 7,3-1,-1-1,-1 0,0 0,0-1,-14 12,-22 27,44-48,0 0,0 0,0 1,-1-1,1 0,0 0,0 1,0-1,-1 0,1 1,0-1,0 0,0 1,0-1,0 0,0 1,0-1,0 0,0 1,0-1,0 0,0 1,0-1,0 0,0 1,0-1,0 0,0 0,1 1,-1-1,0 0,0 1,0-1,0 0,1 0,-1 1,16 4,28-6,-36 1,684-16,-385 11,-176-3,181-36,-97 11,-5 8,0 9,0 9,231 22,-80 26,213 16,-507-58,0-2,0-4,81-17,-16 1,1191-67,-407 22,338-9,-1089 66,30 1,75 9,505 3,-503 13,-139-7,-51 1,83 18,-90-12,115 7,-81-23,-75-1,1 2,-1 1,1 1,56 12,-71-7,1 1,-1 1,21 12,-23-11,1-1,0-1,35 11,4-9,1-3,0-3,0-2,69-7,13 1,-115 3,-19 0,0 0,1 0,-1 1,0 0,0 1,0 0,0 0,0 0,13 5,-20-6,1 0,-1 1,1-1,-1 0,0 1,1-1,-1 0,0 1,0-1,1 1,-1-1,0 1,0-1,0 0,1 1,-1-1,0 1,0-1,0 1,0-1,0 1,0-1,0 1,0-1,0 1,0-1,0 1,0-1,0 1,-1-1,1 1,0-1,0 1,0-1,-1 0,1 1,0-1,-1 1,1-1,0 0,-1 1,1-1,0 0,-1 1,-23 17,-1-6,0 0,-1-2,0 0,-45 9,-121 15,110-21,-91 15,-484 92,26-20,-14-51,128-25,-774-14,-12-36,426 6,838 19,-22-1,-118 12,173-9,1-1,-1 1,0 1,1-1,-1 1,1 0,-1 0,1 1,0-1,0 1,0 0,1 1,-1-1,1 1,-1 0,1 0,1 0,-1 1,0-1,1 1,0 0,-4 9,-9 10,12-19,0 0,-1 1,0-2,0 1,0 0,-1-1,0 0,1-1,-1 1,0-1,-1 0,-7 2,-10 3,-51 9,67-15,-111 16,-160 6,-128-19,277-6,-939-4,1038 5,1 2,0 0,1 2,-59 16,35-7,-1-2,1-2,-60 1,-167-6,189-4,-63-2,-124 2,264 2,-1 0,1 1,0 1,0 0,0 1,0 1,-24 13,24-11,-1-1,0 0,0-1,-1-1,-29 6,-48-5,-104-5,106-2,1222 70,-270-35,-76-7,-424 17,-31-3,-14-37,-167-8,268 17,5-1,17 1,-339-4,-1 5,137 36,-190-40,1-2,0-2,64 0,-55-4,95 16,-114-13,-51-12,-60-15,40 14,21 5,0 1,0-2,1 0,-1 0,-15-9,27 13,1 0,-1-1,1 1,-1 0,1-1,-1 1,1 0,-1-1,0 1,1-1,0 1,-1-1,1 1,-1-1,1 1,0-1,-1 1,1-1,0 1,0-1,-1 0,1 1,0-1,0 0,0 1,0-1,0 0,0 1,0-1,0 0,0 1,0-1,0 1,0-1,0 0,0 1,1-2,1 0,-1 0,1 1,0-1,0 0,-1 0,2 1,-1-1,0 1,0 0,3-2,61-21,-2 11,1 2,113-4,138 15,-186 3,16-1,-146-2,0 1,0-1,-1 0,1 0,0 0,0 1,0-1,-1 0,1 0,0 1,0-1,0 0,0 1,0-1,0 0,-1 1,1-1,0 0,0 1,0-1,0 0,0 0,0 1,0-1,0 0,1 1,-1-1,0 0,0 1,0-1,0 0,0 1,0-1,1 0,-1 0,0 1,0-1,0 0,1 0,-1 1,0-1,0 0,1 0,-1 0,0 0,0 1,1-1,-1 0,0 0,1 0,-1 0,0 0,0 0,1 0,-1 0,0 0,1 0,-1 0,0 0,1 0,0 0,-28 15,2-4,-1-2,0-1,0-1,-39 6,-109 2,46-6,47 7,-13 2,-285-14,122-7,245 3,1 1,0 0,0 1,-1 0,1 1,0 0,1 0,-1 1,0 1,-15 9,10-7,-1 0,0 0,0-2,0 0,0-1,-1-1,-20 1,-133 0,116-5,-77-2,-120 3,142 10,-98 4,82-13,-572-4,491-14,-329-69,450 73,0 4,-108 3,-21-2,130 1,-145-16,193 17,1-2,0-1,0-2,-37-17,60 22,0 1,-1 0,1 1,-1 0,0 1,0 1,0 0,0 1,-15 0,-296 18,-151-6,316-13,155 3,1-1,-1 0,1-1,0 1,-1-1,1 0,-1 0,1 0,0 0,0-1,0 0,0 0,0 0,0 0,-5-5,6 4,1 0,-1-1,1 1,0-1,0 0,0 1,0-1,0 0,1 0,0 0,0-1,0 1,1 0,-1 0,1 0,0-6,0-10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1T21:45:53.601"/>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1 266,'1'1,"0"1,0-1,0 1,0-1,0 0,0 0,1 1,-1-1,0-1,0 1,1 0,-1-1,1 1,-1-1,1 2,-1-2,1 0,-1 1,1-1,-1 0,1 0,-1 0,3-1,0 2,138 12,178-10,-164-7,534 26,147-12,-480-14,-203 5,0 8,208 46,-19 30,81 19,5-40,105-60,-3-42,47-1,-200 35,632 92,957 85,-1375-159,-328-5,-150-11,163-29,3-37,-171 36,36-8,341-79,-470 114,0 0,0-1,-1-1,0-1,20-15,-19 13,1 1,0 0,0 1,18-6,7 7,0 2,0 1,55 7,-56-2,-26 4,-28 6,-34 7,-15-2,-125 12,-73-18,204-9,-477-13,110-2,-404 28,-106-2,-226-72,773 15,-379-108,530 84,231 69,0 0,0 0,1 0,-1 2,0-1,0-1,1 1,-1 2,0-2,1 0,0 1,-1 1,1-1,0 1,-4 3,-34 18,-5-12,0-1,-1-3,-85 0,-149-25,-677-173,640 115,315 73,-52-5,52 8,-1-1,1 1,-1 1,0-1,1 0,0 0,-1 2,1-2,0 1,0 1,0-1,-4 4,-8 5,-1 0,0-1,-1-1,0-1,0-2,-1 0,1 0,-25 2,-56 21,-132 72,-82 33,-866 328,38-38,1038-395,-1-3,0-7,-207 7,225-25,35 1,0-2,0-3,-86-18,87-1,30 6,19 15,0 1,0 0,0-1,0 1,0 0,0-1,0 1,0 0,0-2,0 2,1 0,-1-1,0 1,0-1,0 1,0 0,0 0,1-1,-1 1,0 0,0-1,0 1,1 0,-1 0,0-2,1 2,-1 0,0 0,0 0,1-1,-1 1,0 0,1 0,-1 0,0 0,1 0,-1 0,1 0,-1 0,0 0,1 0,-1 0,0 0,1 0,-1 0,0 0,1 0,44-8,-1 2,91 2,-58 4,1091 17,-823-7,-342-10,21 2,0-2,0 0,0-2,0-1,-1-2,1 1,26-14,19-8,1 2,0 5,1 3,76-5,292 7,-346 14,202 1,487-14,-766 11,348-12,-276 16,-1 4,98 24,-135-18,87 36,-111-27,-26-21,1 1,-1-1,0 2,1-2,-1 1,0-1,0 1,0-1,1 1,-1-1,0 2,0-2,0 1,0-1,0 1,0-1,0 1,0-1,0 1,0-1,0 2,-1-1,1-1,0 1,0-1,0 1,-1-1,1 0,0 1,-1-1,1 2,0-2,-1 1,1-1,0 0,-1 1,1-1,-1 0,1 1,-1-1,1 0,-1 0,1 2,-1-2,1 0,-1 0,1 0,-1 0,1 0,-1 0,1 0,-2 0,-11 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2T23:12:36.158"/>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1 1,'8'0,"1202"15,-1164-13,693 53,-234 1,111 18,122 11,-601-77,301 9,274-18,-679-1,-1-2,1-1,-1-1,32-12,17-2,-76 19,66-16,0 4,106-6,9 20,46-2,-210-2,0-1,-1-1,0 0,0-2,38-17,-34 13,-1 1,1 2,48-11,25 10,187 8,-146 4,1226-2,-924 16,-295-8,96 16,-138-11,108 0,1210-16,-1249 15,-18-1,383-10,-277-3,-218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2T23:12:06.676"/>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1 1,'12'1,"0"0,1 1,-1 1,0 0,-1 1,1 0,13 7,19 6,105 38,60 19,898 221,-542-191,-208-43,-129-23,376 16,389-53,-443-5,413 5,-917-5,1-1,-1-2,80-25,1 1,9 10,-83 14,-1-2,87-26,-98 21,2 2,-1 2,1 1,1 3,79-2,41 9,-50 2,179-20,-182 7,182 8,-149 4,1136-2,-1202 4,-1 4,80 17,43 6,-84-17,-30-3,99 0,-156-11,55-8,-71 6,0-2,-1 1,0-1,1-1,-2 0,20-12,44-32,-49 31,0 1,2 0,-1 2,2 2,0 0,37-10,-27 15,0 1,68-2,83 10,-88 1,521-17,26 5,-462 9,-4017 4,1920-6,-834 3,2680-3,1-4,-80-17,24 2,-34 7,-282 6,257 11,-697-2,846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2T23:12:09.171"/>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1 0,'3'1,"1"0,0 0,-1 0,0 0,1 1,-1-1,0 1,0 0,0 0,0 0,5 5,10 6,-5-6,1 0,1-1,-1-1,1 0,0-1,0-1,31 3,114-4,-101-3,298 26,-48 0,-240-23,279 12,61-4,-401-10,23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2T23:12:20.654"/>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1 28,'3'-2,"0"0,0-1,0 1,1 0,-1 1,1-1,-1 1,1-1,-1 1,1 0,7-1,45-1,-39 2,542-2,-285 6,-86-5,206 4,-376 0,0 1,0 0,0 1,-1 1,0 1,1 0,-2 1,21 12,-14-8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2T23:12:22.727"/>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1 1,'4'0,"11"0,6 0,5 0,2 4,6 2,0 0,0 2,-2 1,2-1,0-3,-1-1,-2-2,7-1,1-1,-1 0,1-1,-5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2T23:12:24.198"/>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0 43,'0'-9,"9"-3,7 1,6 2,3 7,10 4,5 2,7-1,1 0,1 0,1 3,-3 0,-6 0,-6 3,-8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2T23:11:38.435"/>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0 210,'3'5,"1"0,-1 0,1 0,0-1,0 0,0 1,1-1,0-1,-1 1,1-1,1 1,-1-1,0-1,1 1,-1-1,9 2,12 3,1-1,37 4,-39-7,170 19,271-5,-458-17,29-1,-1 1,1 2,-1 2,52 11,172 43,-55-14,-173-35,60 27,-58-21,53 15,145 49,-120-38,-78-28,0-2,1-1,1-2,69 7,386-12,-248-6,1564 3,-1599 6,256 41,201 69,-139-21,-241-58,328-1,-600-35,17 0,38-4,-57 1,-1 1,0-2,1 1,-1-2,0 1,-1-1,12-7,-4 3,-1 0,1 1,0 1,0 0,1 2,0 0,24-3,7-1,1-3,56-20,40-9,87 8,-15 4,111-46,225-36,-264 81,260-35,547-130,-1016 179,137-29,147-23,37 1,-113 15,-43 10,-172 29,0 4,92 0,-124 6,0-2,53-13,40-4,335 13,-274 11,-78-4,187 6,-248-1,-1 3,1 2,72 22,-104-23,-1 2,0 1,0 0,30 21,79 67,-108-80,4 3,-16-12,0-1,0 2,-1 0,-1 0,13 16,-24-27,1 1,-1 0,1-1,-1 1,1 0,-1 0,1-1,-1 1,0 0,1 0,-1 0,0-1,0 1,0 0,0 0,0 0,0 0,0-1,0 1,0 0,0 0,0 0,0 0,-1-1,1 1,0 0,-1 0,1-1,0 1,-1 0,1 0,-1-1,1 1,-1 0,0-1,1 1,-1-1,1 1,-1-1,0 1,0-1,1 1,-1-1,0 0,0 1,1-1,-1 0,-1 0,-6 3,0-1,0 0,0-1,-8 1,12-2,-385 7,257-10,-1131 0,922 3,138-5,1-9,-344-69,-321-56,169 118,594 23,-96-16,85 3,-9 0,-119-5,-1473 17,1682 1,1 1,-56 14,-10 1,-63-5,-211-11,187-5,-613 3,579 13,15 0,-1094-12,627-3,-621 2,1235 4,0 2,0 2,-111 32,68-14,43-16,1-3,-2-2,-95-4,92-3,0 3,-116 17,59 5,-1-7,-222 4,-852-22,1174 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2T23:11:45.376"/>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0 1,'0'4,"1"1,-1 0,1-1,0 1,0-1,0 1,1-1,-1 0,1 1,0-1,1 0,-1 0,6 7,-3-5,1 0,1 0,-1 0,1-1,0 0,0 0,8 3,9 4,1-2,1 0,46 10,-29-11,-22-5,1 1,34 13,-30-7,2 0,-1-2,1-1,1-2,0 0,-1-2,1-2,35 0,567-5,-556-1,-1-4,0-4,89-24,-17 3,83-6,275-11,-338 38,-58 2,188 7,-289 5,1 0,-1 0,0 0,0 1,0 0,0 0,-1 1,1 0,-1 0,0 0,0 1,-1 0,1 0,-1 1,0-1,5 9,1 0,-1 1,0 0,-2 1,1-1,10 33,-15-37,-1 1,0 0,-1 0,0 0,-1 0,0 0,-1 0,0 0,-1 1,0-1,-4 14,4-23,0-1,-1 1,1-1,0 0,-1 0,1 1,-1-1,0 0,0-1,0 1,0 0,0 0,0-1,-1 1,1-1,0 0,-1 0,1 0,-1 0,1 0,-1 0,-4 0,-6 1,0-1,0-1,-20-1,3 1,-122 9,-18 1,-527-10,655 3,1 1,0 2,-69 20,64-13,-1-3,-69 6,-324-13,220-6,-552 3,734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4AEB8-8CDF-4C97-A934-CA45D36D64CA}" type="datetimeFigureOut">
              <a:rPr lang="en-NZ" smtClean="0"/>
              <a:t>29/11/2022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54C90-8C66-4DEB-B88A-F6535CAAA365}" type="slidenum">
              <a:rPr lang="en-NZ" smtClean="0"/>
              <a:t>‹#›</a:t>
            </a:fld>
            <a:endParaRPr lang="en-NZ"/>
          </a:p>
        </p:txBody>
      </p:sp>
    </p:spTree>
    <p:extLst>
      <p:ext uri="{BB962C8B-B14F-4D97-AF65-F5344CB8AC3E}">
        <p14:creationId xmlns:p14="http://schemas.microsoft.com/office/powerpoint/2010/main" val="2063099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Introduce myself and the title</a:t>
            </a:r>
          </a:p>
          <a:p>
            <a:endParaRPr lang="en-NZ" dirty="0"/>
          </a:p>
          <a:p>
            <a:endParaRPr lang="en-NZ" dirty="0"/>
          </a:p>
          <a:p>
            <a:pPr algn="just">
              <a:lnSpc>
                <a:spcPct val="105000"/>
              </a:lnSpc>
              <a:spcAft>
                <a:spcPts val="800"/>
              </a:spcAft>
            </a:pPr>
            <a:r>
              <a:rPr lang="en-NZ" b="1" i="1" dirty="0">
                <a:effectLst/>
                <a:ea typeface="Times New Roman" panose="02020603050405020304" pitchFamily="18" charset="0"/>
                <a:cs typeface="Times New Roman" panose="02020603050405020304" pitchFamily="18" charset="0"/>
              </a:rPr>
              <a:t>‘Kia </a:t>
            </a:r>
            <a:r>
              <a:rPr lang="en-NZ" b="1" i="1" dirty="0" err="1">
                <a:effectLst/>
                <a:ea typeface="Times New Roman" panose="02020603050405020304" pitchFamily="18" charset="0"/>
                <a:cs typeface="Times New Roman" panose="02020603050405020304" pitchFamily="18" charset="0"/>
              </a:rPr>
              <a:t>whakatōmuri</a:t>
            </a:r>
            <a:r>
              <a:rPr lang="en-NZ" b="1" i="1" dirty="0">
                <a:effectLst/>
                <a:ea typeface="Times New Roman" panose="02020603050405020304" pitchFamily="18" charset="0"/>
                <a:cs typeface="Times New Roman" panose="02020603050405020304" pitchFamily="18" charset="0"/>
              </a:rPr>
              <a:t> te </a:t>
            </a:r>
            <a:r>
              <a:rPr lang="en-NZ" b="1" i="1" dirty="0" err="1">
                <a:effectLst/>
                <a:ea typeface="Times New Roman" panose="02020603050405020304" pitchFamily="18" charset="0"/>
                <a:cs typeface="Times New Roman" panose="02020603050405020304" pitchFamily="18" charset="0"/>
              </a:rPr>
              <a:t>haere</a:t>
            </a:r>
            <a:r>
              <a:rPr lang="en-NZ" b="1" i="1" dirty="0">
                <a:effectLst/>
                <a:ea typeface="Times New Roman" panose="02020603050405020304" pitchFamily="18" charset="0"/>
                <a:cs typeface="Times New Roman" panose="02020603050405020304" pitchFamily="18" charset="0"/>
              </a:rPr>
              <a:t> </a:t>
            </a:r>
            <a:r>
              <a:rPr lang="en-NZ" b="1" i="1" dirty="0" err="1">
                <a:effectLst/>
                <a:ea typeface="Times New Roman" panose="02020603050405020304" pitchFamily="18" charset="0"/>
                <a:cs typeface="Times New Roman" panose="02020603050405020304" pitchFamily="18" charset="0"/>
              </a:rPr>
              <a:t>whakamua</a:t>
            </a:r>
            <a:r>
              <a:rPr lang="en-NZ" b="1" i="1" dirty="0">
                <a:effectLst/>
                <a:ea typeface="Times New Roman" panose="02020603050405020304" pitchFamily="18" charset="0"/>
                <a:cs typeface="Times New Roman" panose="02020603050405020304" pitchFamily="18" charset="0"/>
              </a:rPr>
              <a:t>. I walk backwards into the future with my eyes fixed on my past’. </a:t>
            </a:r>
            <a:endParaRPr lang="en-NZ" dirty="0">
              <a:effectLst/>
              <a:ea typeface="Times New Roman" panose="02020603050405020304" pitchFamily="18" charset="0"/>
              <a:cs typeface="Times New Roman" panose="02020603050405020304" pitchFamily="18" charset="0"/>
            </a:endParaRPr>
          </a:p>
          <a:p>
            <a:r>
              <a:rPr lang="en-NZ" dirty="0">
                <a:effectLst/>
                <a:ea typeface="Times New Roman" panose="02020603050405020304" pitchFamily="18" charset="0"/>
                <a:cs typeface="Times New Roman" panose="02020603050405020304" pitchFamily="18" charset="0"/>
              </a:rPr>
              <a:t>This </a:t>
            </a:r>
            <a:r>
              <a:rPr lang="en-NZ" dirty="0" err="1">
                <a:effectLst/>
                <a:ea typeface="Times New Roman" panose="02020603050405020304" pitchFamily="18" charset="0"/>
                <a:cs typeface="Times New Roman" panose="02020603050405020304" pitchFamily="18" charset="0"/>
              </a:rPr>
              <a:t>whakataukī</a:t>
            </a:r>
            <a:r>
              <a:rPr lang="en-NZ" dirty="0">
                <a:effectLst/>
                <a:ea typeface="Times New Roman" panose="02020603050405020304" pitchFamily="18" charset="0"/>
                <a:cs typeface="Times New Roman" panose="02020603050405020304" pitchFamily="18" charset="0"/>
              </a:rPr>
              <a:t> speaks to Māori perspectives of time, where the past, the present and the future are viewed as intertwined, and life as a continuous cosmic process (</a:t>
            </a:r>
            <a:r>
              <a:rPr lang="en-NZ" dirty="0" err="1">
                <a:effectLst/>
                <a:ea typeface="Times New Roman" panose="02020603050405020304" pitchFamily="18" charset="0"/>
                <a:cs typeface="Times New Roman" panose="02020603050405020304" pitchFamily="18" charset="0"/>
              </a:rPr>
              <a:t>Rameka</a:t>
            </a:r>
            <a:r>
              <a:rPr lang="en-NZ" dirty="0">
                <a:effectLst/>
                <a:ea typeface="Times New Roman" panose="02020603050405020304" pitchFamily="18" charset="0"/>
                <a:cs typeface="Times New Roman" panose="02020603050405020304" pitchFamily="18" charset="0"/>
              </a:rPr>
              <a:t>, L, 2016). </a:t>
            </a:r>
            <a:endParaRPr lang="en-NZ" dirty="0"/>
          </a:p>
          <a:p>
            <a:endParaRPr lang="en-NZ" dirty="0"/>
          </a:p>
          <a:p>
            <a:r>
              <a:rPr lang="en-NZ" b="1" dirty="0"/>
              <a:t>Acknowledgements – see next page</a:t>
            </a:r>
          </a:p>
        </p:txBody>
      </p:sp>
      <p:sp>
        <p:nvSpPr>
          <p:cNvPr id="4" name="Slide Number Placeholder 3"/>
          <p:cNvSpPr>
            <a:spLocks noGrp="1"/>
          </p:cNvSpPr>
          <p:nvPr>
            <p:ph type="sldNum" sz="quarter" idx="5"/>
          </p:nvPr>
        </p:nvSpPr>
        <p:spPr/>
        <p:txBody>
          <a:bodyPr/>
          <a:lstStyle/>
          <a:p>
            <a:fld id="{F7454C90-8C66-4DEB-B88A-F6535CAAA365}" type="slidenum">
              <a:rPr lang="en-NZ" smtClean="0"/>
              <a:t>1</a:t>
            </a:fld>
            <a:endParaRPr lang="en-NZ"/>
          </a:p>
        </p:txBody>
      </p:sp>
    </p:spTree>
    <p:extLst>
      <p:ext uri="{BB962C8B-B14F-4D97-AF65-F5344CB8AC3E}">
        <p14:creationId xmlns:p14="http://schemas.microsoft.com/office/powerpoint/2010/main" val="1923720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Bef>
                <a:spcPts val="600"/>
              </a:spcBef>
              <a:spcAft>
                <a:spcPts val="600"/>
              </a:spcAft>
              <a:buFont typeface="Symbol" panose="05050102010706020507" pitchFamily="18" charset="2"/>
              <a:buChar char=""/>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R</a:t>
            </a:r>
            <a:r>
              <a:rPr lang="en-NZ" sz="1800" dirty="0">
                <a:effectLst/>
                <a:latin typeface="Arial" panose="020B0604020202020204" pitchFamily="34" charset="0"/>
                <a:ea typeface="Times New Roman" panose="02020603050405020304" pitchFamily="18" charset="0"/>
                <a:cs typeface="Arial" panose="020B0604020202020204" pitchFamily="34" charset="0"/>
              </a:rPr>
              <a:t>esponding to Māori starts with acknowledging that: </a:t>
            </a:r>
            <a:endParaRPr lang="en-NZ"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Courier New" panose="02070309020205020404" pitchFamily="49" charset="0"/>
              <a:buChar char="o"/>
            </a:pPr>
            <a:r>
              <a:rPr lang="en-NZ" sz="1800" dirty="0">
                <a:effectLst/>
                <a:latin typeface="Arial" panose="020B0604020202020204" pitchFamily="34" charset="0"/>
                <a:ea typeface="Times New Roman" panose="02020603050405020304" pitchFamily="18" charset="0"/>
                <a:cs typeface="Arial" panose="020B0604020202020204" pitchFamily="34" charset="0"/>
              </a:rPr>
              <a:t>Mainstream programmes on their own are insufficient to address the disparities and inequities observed between Māori and non-Māori population groups.</a:t>
            </a:r>
            <a:endParaRPr lang="en-NZ"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Courier New" panose="02070309020205020404" pitchFamily="49" charset="0"/>
              <a:buChar char="o"/>
            </a:pPr>
            <a:r>
              <a:rPr lang="en-NZ" sz="1800" dirty="0">
                <a:effectLst/>
                <a:latin typeface="Arial" panose="020B0604020202020204" pitchFamily="34" charset="0"/>
                <a:ea typeface="Times New Roman" panose="02020603050405020304" pitchFamily="18" charset="0"/>
                <a:cs typeface="Arial" panose="020B0604020202020204" pitchFamily="34" charset="0"/>
              </a:rPr>
              <a:t>There is a well-argued case for Māori specific programmes on the basis of fairness and equity, and Treaty of Waitangi obligations for Crown agencies.</a:t>
            </a:r>
            <a:endParaRPr lang="en-NZ"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Courier New" panose="02070309020205020404" pitchFamily="49" charset="0"/>
              <a:buChar char="o"/>
            </a:pPr>
            <a:r>
              <a:rPr lang="en-NZ" sz="1800" dirty="0">
                <a:effectLst/>
                <a:latin typeface="Arial" panose="020B0604020202020204" pitchFamily="34" charset="0"/>
                <a:ea typeface="Times New Roman" panose="02020603050405020304" pitchFamily="18" charset="0"/>
                <a:cs typeface="Arial" panose="020B0604020202020204" pitchFamily="34" charset="0"/>
              </a:rPr>
              <a:t>Māori  specific interventions are likely to  need funding at higher levels than non-Māori (i.e. mainstream) programmes given the significant community and workforce capacity gaps that need to be closed, and given the much lower community resource base that any programme will be working in.  </a:t>
            </a:r>
            <a:endParaRPr lang="en-NZ"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Courier New" panose="02070309020205020404" pitchFamily="49" charset="0"/>
              <a:buChar char="o"/>
            </a:pPr>
            <a:r>
              <a:rPr lang="en-NZ" sz="1800" dirty="0">
                <a:effectLst/>
                <a:latin typeface="Arial" panose="020B0604020202020204" pitchFamily="34" charset="0"/>
                <a:ea typeface="Times New Roman" panose="02020603050405020304" pitchFamily="18" charset="0"/>
                <a:cs typeface="Arial" panose="020B0604020202020204" pitchFamily="34" charset="0"/>
              </a:rPr>
              <a:t>Programmes will need to be established on a medium to long-term basis – more than five years, and the success of the programmes measured not only in terms of importance to ACC, but crucially, in terms of community development measures important to Māori.  </a:t>
            </a:r>
            <a:endParaRPr lang="en-NZ"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Courier New" panose="02070309020205020404" pitchFamily="49" charset="0"/>
              <a:buChar char="o"/>
            </a:pPr>
            <a:r>
              <a:rPr lang="en-NZ" sz="1800" dirty="0">
                <a:effectLst/>
                <a:latin typeface="Arial" panose="020B0604020202020204" pitchFamily="34" charset="0"/>
                <a:ea typeface="Times New Roman" panose="02020603050405020304" pitchFamily="18" charset="0"/>
                <a:cs typeface="Arial" panose="020B0604020202020204" pitchFamily="34" charset="0"/>
              </a:rPr>
              <a:t>There </a:t>
            </a:r>
            <a:r>
              <a:rPr lang="en-NZ" sz="1800" dirty="0">
                <a:effectLst/>
                <a:latin typeface="Arial" panose="020B0604020202020204" pitchFamily="34" charset="0"/>
                <a:ea typeface="Times New Roman" panose="02020603050405020304" pitchFamily="18" charset="0"/>
                <a:cs typeface="Times New Roman" panose="02020603050405020304" pitchFamily="18" charset="0"/>
              </a:rPr>
              <a:t>is good evidence that an effective organisational response will require clear senior leadership and sustained commitment across the whole organisation about the need for a Māori specific response, and the value it can bring to the organisation (in terms of both trust and confidence and better service delivery such as integrated care services). </a:t>
            </a:r>
          </a:p>
          <a:p>
            <a:pPr marL="342900" lvl="0" indent="-342900">
              <a:lnSpc>
                <a:spcPct val="115000"/>
              </a:lnSpc>
              <a:spcBef>
                <a:spcPts val="600"/>
              </a:spcBef>
              <a:spcAft>
                <a:spcPts val="600"/>
              </a:spcAft>
              <a:buFont typeface="Courier New" panose="02070309020205020404" pitchFamily="49" charset="0"/>
              <a:buChar char="o"/>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As a Crown entity and agent, ACC has a responsibility to actively support Crown obligations under the Treaty of Waitangi, and to respond to Māori.  As such, Māori responsiveness should not be seen as the sole responsibility of </a:t>
            </a:r>
            <a:r>
              <a:rPr lang="en-NZ" sz="1800" dirty="0" err="1">
                <a:effectLst/>
                <a:latin typeface="Arial" panose="020B0604020202020204" pitchFamily="34" charset="0"/>
                <a:ea typeface="Times New Roman" panose="02020603050405020304" pitchFamily="18" charset="0"/>
                <a:cs typeface="Times New Roman" panose="02020603050405020304" pitchFamily="18" charset="0"/>
              </a:rPr>
              <a:t>Maori</a:t>
            </a:r>
            <a:r>
              <a:rPr lang="en-NZ" sz="1800" dirty="0">
                <a:effectLst/>
                <a:latin typeface="Arial" panose="020B0604020202020204" pitchFamily="34" charset="0"/>
                <a:ea typeface="Times New Roman" panose="02020603050405020304" pitchFamily="18" charset="0"/>
                <a:cs typeface="Times New Roman" panose="02020603050405020304" pitchFamily="18" charset="0"/>
              </a:rPr>
              <a:t> staff or a dedicated cultural unit. Rather, the organisation as a whole should respond, with specialist support in Māori knowledge and community networks to assist with delivering a credible response to Māori across the organisation.</a:t>
            </a:r>
          </a:p>
          <a:p>
            <a:pPr marL="342900" lvl="0" indent="-342900">
              <a:lnSpc>
                <a:spcPct val="115000"/>
              </a:lnSpc>
              <a:spcBef>
                <a:spcPts val="600"/>
              </a:spcBef>
              <a:spcAft>
                <a:spcPts val="600"/>
              </a:spcAft>
              <a:buFont typeface="Courier New" panose="02070309020205020404" pitchFamily="49" charset="0"/>
              <a:buChar char="o"/>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Development of trusting relationships is important, and the traditional ACC approach of a top-down and short-term focus (less than three years) on return on levy investment, or change in programme priorities, will significantly undermine any Māori specific programmes that may be developed; they require a longer time frame to deliver the outcomes desired. </a:t>
            </a:r>
          </a:p>
          <a:p>
            <a:pPr marL="342900" lvl="0" indent="-342900">
              <a:lnSpc>
                <a:spcPct val="115000"/>
              </a:lnSpc>
              <a:spcBef>
                <a:spcPts val="600"/>
              </a:spcBef>
              <a:spcAft>
                <a:spcPts val="600"/>
              </a:spcAft>
              <a:buFont typeface="Courier New" panose="02070309020205020404" pitchFamily="49" charset="0"/>
              <a:buChar char="o"/>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A Māori strengths based approach is preferable to a deficit model, because such an approach recognises the value, insights and capability that Māori can bring to the design and delivery of health care service provision; this is likely to significantly improve engagement with Māori authorities and representatives, and Māori perceptions of the organisation.</a:t>
            </a:r>
          </a:p>
          <a:p>
            <a:pPr marL="342900" lvl="0" indent="-342900">
              <a:lnSpc>
                <a:spcPct val="115000"/>
              </a:lnSpc>
              <a:spcBef>
                <a:spcPts val="600"/>
              </a:spcBef>
              <a:spcAft>
                <a:spcPts val="600"/>
              </a:spcAft>
              <a:buFont typeface="Courier New" panose="02070309020205020404" pitchFamily="49" charset="0"/>
              <a:buChar char="o"/>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There is merit in beginning a process of engagement with Māori primary health care providers and Iwi Authorities to develop pilot models of Māori specific injury treatment and rehabilitation services – including claims management.  ACC can learn from the pilot projects undertaken in 2005/06.</a:t>
            </a:r>
          </a:p>
          <a:p>
            <a:pPr marL="342900" lvl="0" indent="-342900">
              <a:lnSpc>
                <a:spcPct val="115000"/>
              </a:lnSpc>
              <a:spcBef>
                <a:spcPts val="600"/>
              </a:spcBef>
              <a:spcAft>
                <a:spcPts val="600"/>
              </a:spcAft>
              <a:buFont typeface="Symbol" panose="05050102010706020507" pitchFamily="18" charset="2"/>
              <a:buChar char=""/>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Māori health service delivery should be set within a Māori world view of health if it is to be effective.  There are several models available, all of which share common principles that stem from Mason Durie’s Te Whare Tapa </a:t>
            </a:r>
            <a:r>
              <a:rPr lang="en-NZ" sz="1800" dirty="0" err="1">
                <a:effectLst/>
                <a:latin typeface="Arial" panose="020B0604020202020204" pitchFamily="34" charset="0"/>
                <a:ea typeface="Times New Roman" panose="02020603050405020304" pitchFamily="18" charset="0"/>
                <a:cs typeface="Times New Roman" panose="02020603050405020304" pitchFamily="18" charset="0"/>
              </a:rPr>
              <a:t>Whā</a:t>
            </a:r>
            <a:r>
              <a:rPr lang="en-NZ" sz="1800" dirty="0">
                <a:effectLst/>
                <a:latin typeface="Arial" panose="020B0604020202020204" pitchFamily="34" charset="0"/>
                <a:ea typeface="Times New Roman" panose="02020603050405020304" pitchFamily="18" charset="0"/>
                <a:cs typeface="Times New Roman" panose="02020603050405020304" pitchFamily="18" charset="0"/>
              </a:rPr>
              <a:t>  model (M. Durie, 2012).</a:t>
            </a:r>
          </a:p>
          <a:p>
            <a:r>
              <a:rPr lang="en-NZ" dirty="0"/>
              <a:t>(In Wren 2015, Report 2)</a:t>
            </a:r>
          </a:p>
        </p:txBody>
      </p:sp>
      <p:sp>
        <p:nvSpPr>
          <p:cNvPr id="4" name="Slide Number Placeholder 3"/>
          <p:cNvSpPr>
            <a:spLocks noGrp="1"/>
          </p:cNvSpPr>
          <p:nvPr>
            <p:ph type="sldNum" sz="quarter" idx="5"/>
          </p:nvPr>
        </p:nvSpPr>
        <p:spPr/>
        <p:txBody>
          <a:bodyPr/>
          <a:lstStyle/>
          <a:p>
            <a:fld id="{F7454C90-8C66-4DEB-B88A-F6535CAAA365}" type="slidenum">
              <a:rPr lang="en-NZ" smtClean="0"/>
              <a:t>36</a:t>
            </a:fld>
            <a:endParaRPr lang="en-NZ"/>
          </a:p>
        </p:txBody>
      </p:sp>
    </p:spTree>
    <p:extLst>
      <p:ext uri="{BB962C8B-B14F-4D97-AF65-F5344CB8AC3E}">
        <p14:creationId xmlns:p14="http://schemas.microsoft.com/office/powerpoint/2010/main" val="942557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mj-lt"/>
              <a:buAutoNum type="arabicPeriod" startAt="4"/>
              <a:tabLst>
                <a:tab pos="457200" algn="l"/>
              </a:tabLst>
            </a:pPr>
            <a:r>
              <a:rPr lang="en-NZ" sz="1800" dirty="0">
                <a:effectLst/>
                <a:latin typeface="Calibri" panose="020F0502020204030204" pitchFamily="34" charset="0"/>
                <a:ea typeface="Calibri" panose="020F0502020204030204" pitchFamily="34" charset="0"/>
                <a:cs typeface="Arial" panose="020B0604020202020204" pitchFamily="34" charset="0"/>
              </a:rPr>
              <a:t>Everything I have read and observed about what works for Māori in other health / and public health promotion interventions (of which I know quite a bit, and noting I have recently been heavily involved in leading / overseeing the Te Ara </a:t>
            </a:r>
            <a:r>
              <a:rPr lang="en-NZ" sz="1800" dirty="0" err="1">
                <a:effectLst/>
                <a:latin typeface="Calibri" panose="020F0502020204030204" pitchFamily="34" charset="0"/>
                <a:ea typeface="Calibri" panose="020F0502020204030204" pitchFamily="34" charset="0"/>
                <a:cs typeface="Arial" panose="020B0604020202020204" pitchFamily="34" charset="0"/>
              </a:rPr>
              <a:t>Oranga</a:t>
            </a:r>
            <a:r>
              <a:rPr lang="en-NZ" sz="1800" dirty="0">
                <a:effectLst/>
                <a:latin typeface="Calibri" panose="020F0502020204030204" pitchFamily="34" charset="0"/>
                <a:ea typeface="Calibri" panose="020F0502020204030204" pitchFamily="34" charset="0"/>
                <a:cs typeface="Arial" panose="020B0604020202020204" pitchFamily="34" charset="0"/>
              </a:rPr>
              <a:t> Meth Evaluation, and the third Alcohol Drug Court Evaluation) suggests to me that:</a:t>
            </a:r>
          </a:p>
          <a:p>
            <a:pPr lvl="1">
              <a:lnSpc>
                <a:spcPct val="107000"/>
              </a:lnSpc>
              <a:spcAft>
                <a:spcPts val="800"/>
              </a:spcAft>
              <a:tabLst>
                <a:tab pos="457200" algn="l"/>
              </a:tabLst>
            </a:pPr>
            <a:r>
              <a:rPr lang="en-NZ" sz="1500" dirty="0">
                <a:effectLst/>
                <a:latin typeface="Calibri" panose="020F0502020204030204" pitchFamily="34" charset="0"/>
                <a:ea typeface="Calibri" panose="020F0502020204030204" pitchFamily="34" charset="0"/>
                <a:cs typeface="Arial" panose="020B0604020202020204" pitchFamily="34" charset="0"/>
              </a:rPr>
              <a:t> for there to be effective Māori injury prevention interventions then programme designers could / should look to the health promotion  / evaluation literature about what works for Māori.  </a:t>
            </a:r>
          </a:p>
          <a:p>
            <a:pPr lvl="1">
              <a:lnSpc>
                <a:spcPct val="107000"/>
              </a:lnSpc>
              <a:spcAft>
                <a:spcPts val="800"/>
              </a:spcAft>
              <a:tabLst>
                <a:tab pos="457200" algn="l"/>
              </a:tabLst>
            </a:pPr>
            <a:r>
              <a:rPr lang="en-NZ" sz="1500" dirty="0">
                <a:effectLst/>
                <a:latin typeface="Calibri" panose="020F0502020204030204" pitchFamily="34" charset="0"/>
                <a:ea typeface="Calibri" panose="020F0502020204030204" pitchFamily="34" charset="0"/>
                <a:cs typeface="Arial" panose="020B0604020202020204" pitchFamily="34" charset="0"/>
              </a:rPr>
              <a:t>when I look at the health promotion literature about what works, I see very similar themes about what works in the injury prevention literature (there really should be no surprise about this as the same underlying scientific theories about cause and effect exist in both places (a note of caution, this doesn’t mean that there aren’t subtle but important differences that can catch out the unwary).</a:t>
            </a:r>
          </a:p>
          <a:p>
            <a:endParaRPr lang="en-NZ" dirty="0"/>
          </a:p>
        </p:txBody>
      </p:sp>
      <p:sp>
        <p:nvSpPr>
          <p:cNvPr id="4" name="Slide Number Placeholder 3"/>
          <p:cNvSpPr>
            <a:spLocks noGrp="1"/>
          </p:cNvSpPr>
          <p:nvPr>
            <p:ph type="sldNum" sz="quarter" idx="5"/>
          </p:nvPr>
        </p:nvSpPr>
        <p:spPr/>
        <p:txBody>
          <a:bodyPr/>
          <a:lstStyle/>
          <a:p>
            <a:fld id="{F7454C90-8C66-4DEB-B88A-F6535CAAA365}" type="slidenum">
              <a:rPr lang="en-NZ" smtClean="0"/>
              <a:t>37</a:t>
            </a:fld>
            <a:endParaRPr lang="en-NZ"/>
          </a:p>
        </p:txBody>
      </p:sp>
    </p:spTree>
    <p:extLst>
      <p:ext uri="{BB962C8B-B14F-4D97-AF65-F5344CB8AC3E}">
        <p14:creationId xmlns:p14="http://schemas.microsoft.com/office/powerpoint/2010/main" val="178832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71950"/>
          </a:xfrm>
        </p:spPr>
        <p:txBody>
          <a:bodyPr/>
          <a:lstStyle/>
          <a:p>
            <a:r>
              <a:rPr lang="en-NZ" dirty="0"/>
              <a:t>I wish to acknowledge the </a:t>
            </a:r>
            <a:r>
              <a:rPr lang="en-NZ" dirty="0" err="1"/>
              <a:t>Rangitira</a:t>
            </a:r>
            <a:r>
              <a:rPr lang="en-NZ" dirty="0"/>
              <a:t> in the audience: in particular</a:t>
            </a:r>
          </a:p>
          <a:p>
            <a:pPr marL="171450" indent="-171450">
              <a:buFont typeface="Arial" panose="020B0604020202020204" pitchFamily="34" charset="0"/>
              <a:buChar char="•"/>
            </a:pPr>
            <a:r>
              <a:rPr lang="en-NZ" dirty="0"/>
              <a:t>Hon Carmel </a:t>
            </a:r>
            <a:r>
              <a:rPr lang="en-NZ" dirty="0" err="1"/>
              <a:t>Sepuloni</a:t>
            </a:r>
            <a:r>
              <a:rPr lang="en-NZ" dirty="0"/>
              <a:t> - Minister for ACC</a:t>
            </a:r>
          </a:p>
          <a:p>
            <a:pPr marL="171450" indent="-171450">
              <a:buFont typeface="Arial" panose="020B0604020202020204" pitchFamily="34" charset="0"/>
              <a:buChar char="•"/>
            </a:pPr>
            <a:r>
              <a:rPr lang="en-NZ" dirty="0"/>
              <a:t>Hon Steve </a:t>
            </a:r>
            <a:r>
              <a:rPr lang="en-NZ" dirty="0" err="1"/>
              <a:t>Maharey</a:t>
            </a:r>
            <a:r>
              <a:rPr lang="en-NZ" dirty="0"/>
              <a:t> - Chair of ACC Board </a:t>
            </a:r>
          </a:p>
          <a:p>
            <a:pPr marL="171450" indent="-171450">
              <a:buFont typeface="Arial" panose="020B0604020202020204" pitchFamily="34" charset="0"/>
              <a:buChar char="•"/>
            </a:pPr>
            <a:r>
              <a:rPr lang="en-NZ" dirty="0"/>
              <a:t>Hazel Armstrong and Ross Wilson who both agreed to participate in my PhD research all those years ago and who have been so active in advocating for ACC over the years, holding to the Woodhouse vision and championing the voice of users of ACC and workplace health and safety</a:t>
            </a:r>
          </a:p>
          <a:p>
            <a:pPr marL="171450" indent="-171450">
              <a:buFont typeface="Arial" panose="020B0604020202020204" pitchFamily="34" charset="0"/>
              <a:buChar char="•"/>
            </a:pPr>
            <a:r>
              <a:rPr lang="en-NZ" dirty="0"/>
              <a:t>Donna Hall of Woodward Law, and Phillip </a:t>
            </a:r>
            <a:r>
              <a:rPr lang="en-NZ" dirty="0" err="1"/>
              <a:t>Cornege</a:t>
            </a:r>
            <a:r>
              <a:rPr lang="en-NZ" dirty="0"/>
              <a:t> and Lyndon Rogers who are the lawyers acting on the Waitangi Tribunal Claim and have been so gracious in their support. </a:t>
            </a:r>
          </a:p>
          <a:p>
            <a:endParaRPr lang="en-NZ" dirty="0"/>
          </a:p>
          <a:p>
            <a:r>
              <a:rPr lang="en-NZ" dirty="0"/>
              <a:t>I would also like to acknowledge:</a:t>
            </a:r>
          </a:p>
          <a:p>
            <a:pPr marL="171450" indent="-171450">
              <a:buFont typeface="Arial" panose="020B0604020202020204" pitchFamily="34" charset="0"/>
              <a:buChar char="•"/>
            </a:pPr>
            <a:r>
              <a:rPr lang="en-NZ" dirty="0"/>
              <a:t>Dr Peter Jansen, who has been working with me on the evidence brief. Peter has a wealth of knowledge about the topic from a medical  service provider perspective and has been a consistent champion for the Māori Voice and ACC for many years</a:t>
            </a:r>
          </a:p>
          <a:p>
            <a:pPr marL="171450" indent="-171450">
              <a:buFont typeface="Arial" panose="020B0604020202020204" pitchFamily="34" charset="0"/>
              <a:buChar char="•"/>
            </a:pPr>
            <a:r>
              <a:rPr lang="en-NZ" dirty="0"/>
              <a:t>Peer reviewers of the original 2015 ACC Research – Dr Hilary Stace (Victoria University) and Lesley Grey (Otago University, Wellington Public Health)</a:t>
            </a:r>
          </a:p>
          <a:p>
            <a:pPr marL="171450" indent="-171450">
              <a:buFont typeface="Arial" panose="020B0604020202020204" pitchFamily="34" charset="0"/>
              <a:buChar char="•"/>
            </a:pPr>
            <a:r>
              <a:rPr lang="en-NZ" dirty="0"/>
              <a:t>Peer reviewers of the current evidence brief – Professor Gail Pacheco (AUT) and Assoc-Professor Terryann Clarke (Auckland University)</a:t>
            </a:r>
          </a:p>
          <a:p>
            <a:pPr marL="171450" indent="-171450">
              <a:buFont typeface="Arial" panose="020B0604020202020204" pitchFamily="34" charset="0"/>
              <a:buChar char="•"/>
            </a:pPr>
            <a:r>
              <a:rPr lang="en-NZ" dirty="0"/>
              <a:t>I also wish to acknowledge my Crown agency employers (MoH and ENZ) for their support.</a:t>
            </a:r>
          </a:p>
        </p:txBody>
      </p:sp>
      <p:sp>
        <p:nvSpPr>
          <p:cNvPr id="4" name="Slide Number Placeholder 3"/>
          <p:cNvSpPr>
            <a:spLocks noGrp="1"/>
          </p:cNvSpPr>
          <p:nvPr>
            <p:ph type="sldNum" sz="quarter" idx="5"/>
          </p:nvPr>
        </p:nvSpPr>
        <p:spPr/>
        <p:txBody>
          <a:bodyPr/>
          <a:lstStyle/>
          <a:p>
            <a:fld id="{F7454C90-8C66-4DEB-B88A-F6535CAAA365}" type="slidenum">
              <a:rPr lang="en-NZ" smtClean="0"/>
              <a:t>2</a:t>
            </a:fld>
            <a:endParaRPr lang="en-NZ"/>
          </a:p>
        </p:txBody>
      </p:sp>
    </p:spTree>
    <p:extLst>
      <p:ext uri="{BB962C8B-B14F-4D97-AF65-F5344CB8AC3E}">
        <p14:creationId xmlns:p14="http://schemas.microsoft.com/office/powerpoint/2010/main" val="77834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F7454C90-8C66-4DEB-B88A-F6535CAAA365}" type="slidenum">
              <a:rPr lang="en-NZ" smtClean="0"/>
              <a:t>3</a:t>
            </a:fld>
            <a:endParaRPr lang="en-NZ"/>
          </a:p>
        </p:txBody>
      </p:sp>
    </p:spTree>
    <p:extLst>
      <p:ext uri="{BB962C8B-B14F-4D97-AF65-F5344CB8AC3E}">
        <p14:creationId xmlns:p14="http://schemas.microsoft.com/office/powerpoint/2010/main" val="224404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F7454C90-8C66-4DEB-B88A-F6535CAAA365}" type="slidenum">
              <a:rPr lang="en-NZ" smtClean="0"/>
              <a:t>4</a:t>
            </a:fld>
            <a:endParaRPr lang="en-NZ"/>
          </a:p>
        </p:txBody>
      </p:sp>
    </p:spTree>
    <p:extLst>
      <p:ext uri="{BB962C8B-B14F-4D97-AF65-F5344CB8AC3E}">
        <p14:creationId xmlns:p14="http://schemas.microsoft.com/office/powerpoint/2010/main" val="104591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F7454C90-8C66-4DEB-B88A-F6535CAAA365}" type="slidenum">
              <a:rPr lang="en-NZ" smtClean="0"/>
              <a:t>5</a:t>
            </a:fld>
            <a:endParaRPr lang="en-NZ"/>
          </a:p>
        </p:txBody>
      </p:sp>
    </p:spTree>
    <p:extLst>
      <p:ext uri="{BB962C8B-B14F-4D97-AF65-F5344CB8AC3E}">
        <p14:creationId xmlns:p14="http://schemas.microsoft.com/office/powerpoint/2010/main" val="180229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Aft>
                <a:spcPts val="800"/>
              </a:spcAft>
              <a:buNone/>
            </a:pPr>
            <a:r>
              <a:rPr lang="en-US" sz="12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In 2009 ‘He </a:t>
            </a:r>
            <a:r>
              <a:rPr lang="en-US" sz="1200" dirty="0" err="1">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Ritenga</a:t>
            </a:r>
            <a:r>
              <a:rPr lang="en-US" sz="12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 </a:t>
            </a:r>
            <a:r>
              <a:rPr lang="en-US" sz="1200" dirty="0" err="1">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Whakaaro</a:t>
            </a:r>
            <a:r>
              <a:rPr lang="en-US" sz="12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 Māori experiences of health services’</a:t>
            </a:r>
            <a:r>
              <a:rPr lang="en-US" sz="1200" i="1"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 </a:t>
            </a:r>
            <a:r>
              <a:rPr lang="en-US" sz="12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was published by Mauri Ora Associates (2009)</a:t>
            </a:r>
            <a:r>
              <a:rPr lang="en-US" sz="1200" i="1"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a:t>
            </a:r>
          </a:p>
          <a:p>
            <a:pPr marL="0" indent="0">
              <a:lnSpc>
                <a:spcPct val="150000"/>
              </a:lnSpc>
              <a:spcAft>
                <a:spcPts val="800"/>
              </a:spcAft>
              <a:buNone/>
            </a:pPr>
            <a:r>
              <a:rPr lang="en-US" sz="1200" dirty="0">
                <a:solidFill>
                  <a:schemeClr val="tx1"/>
                </a:solidFill>
                <a:latin typeface="Franklin Gothic Book" panose="020B0503020102020204" pitchFamily="34" charset="0"/>
                <a:ea typeface="Times New Roman" panose="02020603050405020304" pitchFamily="18" charset="0"/>
                <a:cs typeface="Calibri" panose="020F0502020204030204" pitchFamily="34" charset="0"/>
              </a:rPr>
              <a:t>The report presents the results of a thorough literature review, survey and a set of in-depth focus group interviews with Māori about their experiences with government agencies and health providers – </a:t>
            </a:r>
            <a:r>
              <a:rPr lang="en-US" sz="1200" u="sng" dirty="0">
                <a:solidFill>
                  <a:schemeClr val="tx1"/>
                </a:solidFill>
                <a:latin typeface="Franklin Gothic Book" panose="020B0503020102020204" pitchFamily="34" charset="0"/>
                <a:ea typeface="Times New Roman" panose="02020603050405020304" pitchFamily="18" charset="0"/>
                <a:cs typeface="Calibri" panose="020F0502020204030204" pitchFamily="34" charset="0"/>
              </a:rPr>
              <a:t>including ACC</a:t>
            </a:r>
            <a:r>
              <a:rPr lang="en-US" sz="1200" dirty="0">
                <a:solidFill>
                  <a:schemeClr val="tx1"/>
                </a:solidFill>
                <a:latin typeface="Franklin Gothic Book" panose="020B0503020102020204" pitchFamily="34" charset="0"/>
                <a:ea typeface="Times New Roman" panose="02020603050405020304" pitchFamily="18" charset="0"/>
                <a:cs typeface="Calibri" panose="020F0502020204030204" pitchFamily="34" charset="0"/>
              </a:rPr>
              <a:t>.</a:t>
            </a:r>
            <a:endParaRPr lang="en-NZ" sz="1200" dirty="0">
              <a:solidFill>
                <a:schemeClr val="tx1"/>
              </a:solidFill>
              <a:latin typeface="Franklin Gothic Book" panose="020B0503020102020204" pitchFamily="34" charset="0"/>
              <a:ea typeface="Times New Roman" panose="02020603050405020304" pitchFamily="18" charset="0"/>
              <a:cs typeface="Times New Roman" panose="02020603050405020304" pitchFamily="18" charset="0"/>
            </a:endParaRPr>
          </a:p>
          <a:p>
            <a:pPr marL="0" lvl="0" indent="0">
              <a:lnSpc>
                <a:spcPct val="150000"/>
              </a:lnSpc>
              <a:spcAft>
                <a:spcPts val="800"/>
              </a:spcAft>
              <a:buNone/>
            </a:pPr>
            <a:r>
              <a:rPr lang="en-US" sz="1200" i="1"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 </a:t>
            </a:r>
            <a:r>
              <a:rPr lang="en-US" sz="12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The report has been widely referenced in a range of health sector reviews and in the health literature. </a:t>
            </a:r>
            <a:endParaRPr lang="en-NZ" dirty="0"/>
          </a:p>
          <a:p>
            <a:endParaRPr lang="en-NZ" dirty="0"/>
          </a:p>
        </p:txBody>
      </p:sp>
      <p:sp>
        <p:nvSpPr>
          <p:cNvPr id="4" name="Slide Number Placeholder 3"/>
          <p:cNvSpPr>
            <a:spLocks noGrp="1"/>
          </p:cNvSpPr>
          <p:nvPr>
            <p:ph type="sldNum" sz="quarter" idx="5"/>
          </p:nvPr>
        </p:nvSpPr>
        <p:spPr/>
        <p:txBody>
          <a:bodyPr/>
          <a:lstStyle/>
          <a:p>
            <a:fld id="{F7454C90-8C66-4DEB-B88A-F6535CAAA365}" type="slidenum">
              <a:rPr lang="en-NZ" smtClean="0"/>
              <a:t>25</a:t>
            </a:fld>
            <a:endParaRPr lang="en-NZ"/>
          </a:p>
        </p:txBody>
      </p:sp>
    </p:spTree>
    <p:extLst>
      <p:ext uri="{BB962C8B-B14F-4D97-AF65-F5344CB8AC3E}">
        <p14:creationId xmlns:p14="http://schemas.microsoft.com/office/powerpoint/2010/main" val="2245935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Wren, J. (2008). Is ‘Moral Hazard’ a sufficient explanation for the increases observed in primary care provision and patterns of utilisation by clients? What effect has the EPN Contract had on Physiotherapy Services Compared to Cost of Treatment? Is there a more plausible explanation for increase in claims volume and cost than general population and economic level change? ACC Research. (18 December 2008). ACC Library</a:t>
            </a:r>
          </a:p>
          <a:p>
            <a:endParaRPr lang="en-GB" dirty="0"/>
          </a:p>
          <a:p>
            <a:r>
              <a:rPr lang="en-GB" dirty="0"/>
              <a:t>Wren, J. (August, 2012). Issues for Consideration in Strategic Review of New Zealand Workplace Health and Safety System: Private Submission by Dr John Wren to Independent Taskforce on Workplace Health and Safety. Adjunct Research Fellow, New Zealand Institute of Work and Labour Studies, Auckland University of Technology. 24 August 2012.</a:t>
            </a:r>
            <a:endParaRPr lang="en-NZ" dirty="0"/>
          </a:p>
        </p:txBody>
      </p:sp>
      <p:sp>
        <p:nvSpPr>
          <p:cNvPr id="4" name="Slide Number Placeholder 3"/>
          <p:cNvSpPr>
            <a:spLocks noGrp="1"/>
          </p:cNvSpPr>
          <p:nvPr>
            <p:ph type="sldNum" sz="quarter" idx="5"/>
          </p:nvPr>
        </p:nvSpPr>
        <p:spPr/>
        <p:txBody>
          <a:bodyPr/>
          <a:lstStyle/>
          <a:p>
            <a:fld id="{F7454C90-8C66-4DEB-B88A-F6535CAAA365}" type="slidenum">
              <a:rPr lang="en-NZ" smtClean="0"/>
              <a:t>33</a:t>
            </a:fld>
            <a:endParaRPr lang="en-NZ"/>
          </a:p>
        </p:txBody>
      </p:sp>
    </p:spTree>
    <p:extLst>
      <p:ext uri="{BB962C8B-B14F-4D97-AF65-F5344CB8AC3E}">
        <p14:creationId xmlns:p14="http://schemas.microsoft.com/office/powerpoint/2010/main" val="4180004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D5156"/>
                </a:solidFill>
                <a:effectLst/>
                <a:latin typeface="arial" panose="020B0604020202020204" pitchFamily="34" charset="0"/>
              </a:rPr>
              <a:t>Have a look at </a:t>
            </a:r>
            <a:r>
              <a:rPr lang="en-GB" b="1" i="0" dirty="0">
                <a:solidFill>
                  <a:srgbClr val="5F6368"/>
                </a:solidFill>
                <a:effectLst/>
                <a:latin typeface="arial" panose="020B0604020202020204" pitchFamily="34" charset="0"/>
              </a:rPr>
              <a:t>Ian Campbell's</a:t>
            </a:r>
            <a:r>
              <a:rPr lang="en-GB" b="0" i="0" dirty="0">
                <a:solidFill>
                  <a:srgbClr val="4D5156"/>
                </a:solidFill>
                <a:effectLst/>
                <a:latin typeface="arial" panose="020B0604020202020204" pitchFamily="34" charset="0"/>
              </a:rPr>
              <a:t> book "Compensation for Personal Injury in New Zealand"</a:t>
            </a:r>
            <a:endParaRPr lang="en-NZ" dirty="0"/>
          </a:p>
        </p:txBody>
      </p:sp>
      <p:sp>
        <p:nvSpPr>
          <p:cNvPr id="4" name="Slide Number Placeholder 3"/>
          <p:cNvSpPr>
            <a:spLocks noGrp="1"/>
          </p:cNvSpPr>
          <p:nvPr>
            <p:ph type="sldNum" sz="quarter" idx="5"/>
          </p:nvPr>
        </p:nvSpPr>
        <p:spPr/>
        <p:txBody>
          <a:bodyPr/>
          <a:lstStyle/>
          <a:p>
            <a:fld id="{F7454C90-8C66-4DEB-B88A-F6535CAAA365}" type="slidenum">
              <a:rPr lang="en-NZ" smtClean="0"/>
              <a:t>34</a:t>
            </a:fld>
            <a:endParaRPr lang="en-NZ"/>
          </a:p>
        </p:txBody>
      </p:sp>
    </p:spTree>
    <p:extLst>
      <p:ext uri="{BB962C8B-B14F-4D97-AF65-F5344CB8AC3E}">
        <p14:creationId xmlns:p14="http://schemas.microsoft.com/office/powerpoint/2010/main" val="250337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D5156"/>
                </a:solidFill>
                <a:effectLst/>
                <a:latin typeface="arial" panose="020B0604020202020204" pitchFamily="34" charset="0"/>
              </a:rPr>
              <a:t>Have a look at </a:t>
            </a:r>
            <a:r>
              <a:rPr lang="en-GB" b="1" i="0" dirty="0">
                <a:solidFill>
                  <a:srgbClr val="5F6368"/>
                </a:solidFill>
                <a:effectLst/>
                <a:latin typeface="arial" panose="020B0604020202020204" pitchFamily="34" charset="0"/>
              </a:rPr>
              <a:t>Ian Campbell's</a:t>
            </a:r>
            <a:r>
              <a:rPr lang="en-GB" b="0" i="0" dirty="0">
                <a:solidFill>
                  <a:srgbClr val="4D5156"/>
                </a:solidFill>
                <a:effectLst/>
                <a:latin typeface="arial" panose="020B0604020202020204" pitchFamily="34" charset="0"/>
              </a:rPr>
              <a:t> book "Compensation for Personal Injury in New Zealand"</a:t>
            </a:r>
            <a:endParaRPr lang="en-NZ" dirty="0"/>
          </a:p>
        </p:txBody>
      </p:sp>
      <p:sp>
        <p:nvSpPr>
          <p:cNvPr id="4" name="Slide Number Placeholder 3"/>
          <p:cNvSpPr>
            <a:spLocks noGrp="1"/>
          </p:cNvSpPr>
          <p:nvPr>
            <p:ph type="sldNum" sz="quarter" idx="5"/>
          </p:nvPr>
        </p:nvSpPr>
        <p:spPr/>
        <p:txBody>
          <a:bodyPr/>
          <a:lstStyle/>
          <a:p>
            <a:fld id="{F7454C90-8C66-4DEB-B88A-F6535CAAA365}" type="slidenum">
              <a:rPr lang="en-NZ" smtClean="0"/>
              <a:t>35</a:t>
            </a:fld>
            <a:endParaRPr lang="en-NZ"/>
          </a:p>
        </p:txBody>
      </p:sp>
    </p:spTree>
    <p:extLst>
      <p:ext uri="{BB962C8B-B14F-4D97-AF65-F5344CB8AC3E}">
        <p14:creationId xmlns:p14="http://schemas.microsoft.com/office/powerpoint/2010/main" val="545643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11/29/2022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11/29/2022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11/29/2022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11/29/2022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11/29/2022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11/29/2022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11/29/2022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customXml" Target="../ink/ink2.xml"/></Relationships>
</file>

<file path=ppt/slides/_rels/slide15.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customXml" Target="../ink/ink7.xml"/><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customXml" Target="../ink/ink4.xml"/><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30.png"/><Relationship Id="rId12" Type="http://schemas.openxmlformats.org/officeDocument/2006/relationships/customXml" Target="../ink/ink12.xml"/><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customXml" Target="../ink/ink9.xml"/><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34.png"/><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31.png"/><Relationship Id="rId14" Type="http://schemas.openxmlformats.org/officeDocument/2006/relationships/customXml" Target="../ink/ink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ailto:info@mokoia.co.nz" TargetMode="External"/><Relationship Id="rId4" Type="http://schemas.openxmlformats.org/officeDocument/2006/relationships/hyperlink" Target="https://www.linkedin.com/in/peter-jansen-a740721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customXml" Target="../ink/ink15.xml"/><Relationship Id="rId5" Type="http://schemas.openxmlformats.org/officeDocument/2006/relationships/image" Target="../media/image38.png"/><Relationship Id="rId4" Type="http://schemas.openxmlformats.org/officeDocument/2006/relationships/customXml" Target="../ink/ink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 name="Rectangle 75">
            <a:extLst>
              <a:ext uri="{FF2B5EF4-FFF2-40B4-BE49-F238E27FC236}">
                <a16:creationId xmlns:a16="http://schemas.microsoft.com/office/drawing/2014/main" id="{85A71294-C247-450A-BB34-6E68648C9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113" name="Rectangle 77">
            <a:extLst>
              <a:ext uri="{FF2B5EF4-FFF2-40B4-BE49-F238E27FC236}">
                <a16:creationId xmlns:a16="http://schemas.microsoft.com/office/drawing/2014/main" id="{D36A0BA4-6A63-41D3-B0FA-43799ABC4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38619" y="639943"/>
            <a:ext cx="6823988" cy="2124695"/>
          </a:xfrm>
        </p:spPr>
        <p:txBody>
          <a:bodyPr anchor="b">
            <a:normAutofit/>
          </a:bodyPr>
          <a:lstStyle/>
          <a:p>
            <a:r>
              <a:rPr lang="en-US" b="1" dirty="0">
                <a:solidFill>
                  <a:schemeClr val="tx1"/>
                </a:solidFill>
                <a:latin typeface="Aharoni" panose="020B0604020202020204" pitchFamily="2" charset="-79"/>
                <a:cs typeface="Aharoni" panose="020B0604020202020204" pitchFamily="2" charset="-79"/>
              </a:rPr>
              <a:t>Ka </a:t>
            </a:r>
            <a:r>
              <a:rPr lang="en-US" b="1" dirty="0" err="1">
                <a:solidFill>
                  <a:schemeClr val="tx1"/>
                </a:solidFill>
                <a:latin typeface="Aharoni" panose="020B0604020202020204" pitchFamily="2" charset="-79"/>
                <a:cs typeface="Aharoni" panose="020B0604020202020204" pitchFamily="2" charset="-79"/>
              </a:rPr>
              <a:t>mua</a:t>
            </a:r>
            <a:r>
              <a:rPr lang="en-US" b="1" dirty="0">
                <a:solidFill>
                  <a:schemeClr val="tx1"/>
                </a:solidFill>
                <a:latin typeface="Aharoni" panose="020B0604020202020204" pitchFamily="2" charset="-79"/>
                <a:cs typeface="Aharoni" panose="020B0604020202020204" pitchFamily="2" charset="-79"/>
              </a:rPr>
              <a:t>, Ka muri</a:t>
            </a:r>
            <a:br>
              <a:rPr lang="en-US" b="1" dirty="0">
                <a:solidFill>
                  <a:schemeClr val="tx1"/>
                </a:solidFill>
                <a:latin typeface="Aharoni" panose="020B0604020202020204" pitchFamily="2" charset="-79"/>
                <a:cs typeface="Aharoni" panose="020B0604020202020204" pitchFamily="2" charset="-79"/>
              </a:rPr>
            </a:br>
            <a:r>
              <a:rPr lang="en-US" b="1" dirty="0">
                <a:solidFill>
                  <a:schemeClr val="tx1"/>
                </a:solidFill>
                <a:latin typeface="Aharoni" panose="020B0604020202020204" pitchFamily="2" charset="-79"/>
                <a:cs typeface="Aharoni" panose="020B0604020202020204" pitchFamily="2" charset="-79"/>
              </a:rPr>
              <a:t>Looking back to move forward</a:t>
            </a:r>
            <a:endParaRPr lang="en-US" dirty="0">
              <a:solidFill>
                <a:schemeClr val="tx1"/>
              </a:solidFill>
              <a:latin typeface="Aharoni" panose="020B0604020202020204" pitchFamily="2" charset="-79"/>
              <a:cs typeface="Aharoni" panose="020B0604020202020204" pitchFamily="2" charset="-79"/>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1" y="2992247"/>
            <a:ext cx="6823988" cy="2124695"/>
          </a:xfrm>
        </p:spPr>
        <p:txBody>
          <a:bodyPr anchor="t">
            <a:noAutofit/>
          </a:bodyPr>
          <a:lstStyle/>
          <a:p>
            <a:pPr>
              <a:lnSpc>
                <a:spcPct val="100000"/>
              </a:lnSpc>
            </a:pPr>
            <a:r>
              <a:rPr lang="en-US" sz="2400" dirty="0">
                <a:solidFill>
                  <a:schemeClr val="tx1">
                    <a:alpha val="60000"/>
                  </a:schemeClr>
                </a:solidFill>
              </a:rPr>
              <a:t>Addressing Māori inequities in the utilisation of ACC services and injury treatment and rehabilitation outcomes – and some thoughts on Injury prevention</a:t>
            </a:r>
          </a:p>
        </p:txBody>
      </p:sp>
      <p:sp>
        <p:nvSpPr>
          <p:cNvPr id="114" name="Rectangle 79">
            <a:extLst>
              <a:ext uri="{FF2B5EF4-FFF2-40B4-BE49-F238E27FC236}">
                <a16:creationId xmlns:a16="http://schemas.microsoft.com/office/drawing/2014/main" id="{673313D8-D259-4D89-9CE5-14884FB40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19" y="457200"/>
            <a:ext cx="6766560" cy="91439"/>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group of people looking at the stars in the sky&#10;&#10;Description automatically generated with medium confidence">
            <a:extLst>
              <a:ext uri="{FF2B5EF4-FFF2-40B4-BE49-F238E27FC236}">
                <a16:creationId xmlns:a16="http://schemas.microsoft.com/office/drawing/2014/main" id="{106D0D49-F929-CB39-2F21-1B7F0675246F}"/>
              </a:ext>
            </a:extLst>
          </p:cNvPr>
          <p:cNvPicPr>
            <a:picLocks noChangeAspect="1"/>
          </p:cNvPicPr>
          <p:nvPr/>
        </p:nvPicPr>
        <p:blipFill rotWithShape="1">
          <a:blip r:embed="rId3"/>
          <a:srcRect l="30688" r="36080"/>
          <a:stretch/>
        </p:blipFill>
        <p:spPr>
          <a:xfrm>
            <a:off x="8140428" y="10"/>
            <a:ext cx="4051572" cy="6857990"/>
          </a:xfrm>
          <a:prstGeom prst="rect">
            <a:avLst/>
          </a:prstGeom>
        </p:spPr>
      </p:pic>
      <p:sp>
        <p:nvSpPr>
          <p:cNvPr id="9" name="TextBox 8">
            <a:extLst>
              <a:ext uri="{FF2B5EF4-FFF2-40B4-BE49-F238E27FC236}">
                <a16:creationId xmlns:a16="http://schemas.microsoft.com/office/drawing/2014/main" id="{2A1FAA0D-5E0B-BF69-88F7-F78960E6B213}"/>
              </a:ext>
            </a:extLst>
          </p:cNvPr>
          <p:cNvSpPr txBox="1"/>
          <p:nvPr/>
        </p:nvSpPr>
        <p:spPr>
          <a:xfrm>
            <a:off x="581191" y="5292804"/>
            <a:ext cx="7559237" cy="1107996"/>
          </a:xfrm>
          <a:prstGeom prst="rect">
            <a:avLst/>
          </a:prstGeom>
          <a:noFill/>
        </p:spPr>
        <p:txBody>
          <a:bodyPr wrap="square" rtlCol="0">
            <a:spAutoFit/>
          </a:bodyPr>
          <a:lstStyle/>
          <a:p>
            <a:r>
              <a:rPr lang="en-NZ" sz="1600" dirty="0"/>
              <a:t>Presentation Dr John Wren / Dr Peter Jansen </a:t>
            </a:r>
          </a:p>
          <a:p>
            <a:r>
              <a:rPr lang="en-NZ" sz="1600" dirty="0"/>
              <a:t>Expert witnesses for NZ Māori Council Waitangi Tribunal Claim On Disability and the Accident Compensation Corporation (WAI 2575 Claim and associated claims)</a:t>
            </a:r>
          </a:p>
          <a:p>
            <a:r>
              <a:rPr lang="en-NZ" sz="1600" dirty="0"/>
              <a:t>ACC Futures Seminar, 2 December 2022</a:t>
            </a:r>
          </a:p>
        </p:txBody>
      </p:sp>
    </p:spTree>
    <p:extLst>
      <p:ext uri="{BB962C8B-B14F-4D97-AF65-F5344CB8AC3E}">
        <p14:creationId xmlns:p14="http://schemas.microsoft.com/office/powerpoint/2010/main" val="24758055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665019"/>
            <a:ext cx="11029616" cy="861856"/>
          </a:xfrm>
        </p:spPr>
        <p:txBody>
          <a:bodyPr>
            <a:normAutofit fontScale="90000"/>
          </a:bodyPr>
          <a:lstStyle/>
          <a:p>
            <a:r>
              <a:rPr lang="en-US" dirty="0"/>
              <a:t>Looking Back: The evidence continues to build for substantial inequity in Māori  utilisation and injury related health outcomes</a:t>
            </a:r>
          </a:p>
        </p:txBody>
      </p:sp>
      <p:graphicFrame>
        <p:nvGraphicFramePr>
          <p:cNvPr id="4" name="Content Placeholder 2" descr="timeline">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3319100763"/>
              </p:ext>
            </p:extLst>
          </p:nvPr>
        </p:nvGraphicFramePr>
        <p:xfrm>
          <a:off x="581192" y="1953636"/>
          <a:ext cx="2766024"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D998AD76-6896-1B9F-D3ED-CB8254510F97}"/>
              </a:ext>
            </a:extLst>
          </p:cNvPr>
          <p:cNvPicPr>
            <a:picLocks noChangeAspect="1"/>
          </p:cNvPicPr>
          <p:nvPr/>
        </p:nvPicPr>
        <p:blipFill>
          <a:blip r:embed="rId7"/>
          <a:stretch>
            <a:fillRect/>
          </a:stretch>
        </p:blipFill>
        <p:spPr>
          <a:xfrm>
            <a:off x="6110000" y="3219103"/>
            <a:ext cx="4523648" cy="3112565"/>
          </a:xfrm>
          <a:prstGeom prst="rect">
            <a:avLst/>
          </a:prstGeom>
          <a:ln w="31750">
            <a:solidFill>
              <a:schemeClr val="accent5"/>
            </a:solidFill>
          </a:ln>
        </p:spPr>
      </p:pic>
      <p:pic>
        <p:nvPicPr>
          <p:cNvPr id="13" name="Picture 12">
            <a:extLst>
              <a:ext uri="{FF2B5EF4-FFF2-40B4-BE49-F238E27FC236}">
                <a16:creationId xmlns:a16="http://schemas.microsoft.com/office/drawing/2014/main" id="{D4FD1DBF-B3B3-329D-5B77-03D7D6A7F37A}"/>
              </a:ext>
            </a:extLst>
          </p:cNvPr>
          <p:cNvPicPr>
            <a:picLocks noChangeAspect="1"/>
          </p:cNvPicPr>
          <p:nvPr/>
        </p:nvPicPr>
        <p:blipFill>
          <a:blip r:embed="rId8"/>
          <a:stretch>
            <a:fillRect/>
          </a:stretch>
        </p:blipFill>
        <p:spPr>
          <a:xfrm>
            <a:off x="645865" y="2364968"/>
            <a:ext cx="3796555" cy="3739720"/>
          </a:xfrm>
          <a:prstGeom prst="rect">
            <a:avLst/>
          </a:prstGeom>
        </p:spPr>
      </p:pic>
      <p:pic>
        <p:nvPicPr>
          <p:cNvPr id="15" name="Picture 14">
            <a:extLst>
              <a:ext uri="{FF2B5EF4-FFF2-40B4-BE49-F238E27FC236}">
                <a16:creationId xmlns:a16="http://schemas.microsoft.com/office/drawing/2014/main" id="{FE19A13B-B113-0330-7795-1F06229AF688}"/>
              </a:ext>
            </a:extLst>
          </p:cNvPr>
          <p:cNvPicPr>
            <a:picLocks noChangeAspect="1"/>
          </p:cNvPicPr>
          <p:nvPr/>
        </p:nvPicPr>
        <p:blipFill>
          <a:blip r:embed="rId9"/>
          <a:stretch>
            <a:fillRect/>
          </a:stretch>
        </p:blipFill>
        <p:spPr>
          <a:xfrm>
            <a:off x="4608956" y="1845288"/>
            <a:ext cx="7001852" cy="1324160"/>
          </a:xfrm>
          <a:prstGeom prst="rect">
            <a:avLst/>
          </a:prstGeom>
        </p:spPr>
      </p:pic>
    </p:spTree>
    <p:extLst>
      <p:ext uri="{BB962C8B-B14F-4D97-AF65-F5344CB8AC3E}">
        <p14:creationId xmlns:p14="http://schemas.microsoft.com/office/powerpoint/2010/main" val="263784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698740"/>
            <a:ext cx="6147440" cy="1273635"/>
          </a:xfrm>
        </p:spPr>
        <p:txBody>
          <a:bodyPr>
            <a:normAutofit fontScale="90000"/>
          </a:bodyPr>
          <a:lstStyle/>
          <a:p>
            <a:r>
              <a:rPr lang="en-US" dirty="0"/>
              <a:t>Looking Back: evidence is still accumulating – how much more is needed for action! ?</a:t>
            </a:r>
          </a:p>
        </p:txBody>
      </p:sp>
      <p:graphicFrame>
        <p:nvGraphicFramePr>
          <p:cNvPr id="4" name="Content Placeholder 2" descr="timeline">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83551687"/>
              </p:ext>
            </p:extLst>
          </p:nvPr>
        </p:nvGraphicFramePr>
        <p:xfrm>
          <a:off x="581192" y="1211681"/>
          <a:ext cx="2766024"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77828EA-2AC3-81E9-5955-CF4BDCD86042}"/>
              </a:ext>
            </a:extLst>
          </p:cNvPr>
          <p:cNvSpPr txBox="1"/>
          <p:nvPr/>
        </p:nvSpPr>
        <p:spPr>
          <a:xfrm>
            <a:off x="634070" y="2592063"/>
            <a:ext cx="6094562" cy="2585323"/>
          </a:xfrm>
          <a:prstGeom prst="rect">
            <a:avLst/>
          </a:prstGeom>
          <a:solidFill>
            <a:schemeClr val="bg1"/>
          </a:solidFill>
        </p:spPr>
        <p:txBody>
          <a:bodyPr wrap="square">
            <a:spAutoFit/>
          </a:bodyPr>
          <a:lstStyle/>
          <a:p>
            <a:r>
              <a:rPr lang="en-US" dirty="0"/>
              <a:t>‘There is accumulating evidence that the injury-related disability burden extends well beyond two years post-injury, and that for some, the need for support increases over time. </a:t>
            </a:r>
            <a:r>
              <a:rPr lang="en-US" dirty="0">
                <a:highlight>
                  <a:srgbClr val="00FFFF"/>
                </a:highlight>
              </a:rPr>
              <a:t>Of particular concern, Māori (Indigenous New Zealanders) are more likely to experience disability and poor health outcomes in the years following injury compared to non-Māori </a:t>
            </a:r>
            <a:r>
              <a:rPr lang="en-US" dirty="0"/>
              <a:t>[1,3–5]…Māori experience inequities in access to ACC-funded services, with lower rates of receipt for almost all of the range of services funded, compared to non-Māori [6,7]’</a:t>
            </a:r>
            <a:endParaRPr lang="en-NZ" dirty="0"/>
          </a:p>
        </p:txBody>
      </p:sp>
      <p:pic>
        <p:nvPicPr>
          <p:cNvPr id="9" name="Picture 8">
            <a:extLst>
              <a:ext uri="{FF2B5EF4-FFF2-40B4-BE49-F238E27FC236}">
                <a16:creationId xmlns:a16="http://schemas.microsoft.com/office/drawing/2014/main" id="{D86FB95B-7302-A7AF-A763-E785CE7C68D8}"/>
              </a:ext>
            </a:extLst>
          </p:cNvPr>
          <p:cNvPicPr>
            <a:picLocks noChangeAspect="1"/>
          </p:cNvPicPr>
          <p:nvPr/>
        </p:nvPicPr>
        <p:blipFill>
          <a:blip r:embed="rId7"/>
          <a:stretch>
            <a:fillRect/>
          </a:stretch>
        </p:blipFill>
        <p:spPr>
          <a:xfrm>
            <a:off x="7065699" y="593201"/>
            <a:ext cx="4406564" cy="6140293"/>
          </a:xfrm>
          <a:prstGeom prst="rect">
            <a:avLst/>
          </a:prstGeom>
        </p:spPr>
      </p:pic>
    </p:spTree>
    <p:extLst>
      <p:ext uri="{BB962C8B-B14F-4D97-AF65-F5344CB8AC3E}">
        <p14:creationId xmlns:p14="http://schemas.microsoft.com/office/powerpoint/2010/main" val="3142352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DDC80-BC59-16C8-7C79-976D141E51FA}"/>
              </a:ext>
            </a:extLst>
          </p:cNvPr>
          <p:cNvSpPr>
            <a:spLocks noGrp="1"/>
          </p:cNvSpPr>
          <p:nvPr>
            <p:ph type="title"/>
          </p:nvPr>
        </p:nvSpPr>
        <p:spPr/>
        <p:txBody>
          <a:bodyPr/>
          <a:lstStyle/>
          <a:p>
            <a:r>
              <a:rPr lang="en-NZ" dirty="0"/>
              <a:t>Finally, An ACC Acknowledgement after 20 years of building evidence…but action?</a:t>
            </a:r>
          </a:p>
        </p:txBody>
      </p:sp>
      <p:pic>
        <p:nvPicPr>
          <p:cNvPr id="5" name="Content Placeholder 4">
            <a:extLst>
              <a:ext uri="{FF2B5EF4-FFF2-40B4-BE49-F238E27FC236}">
                <a16:creationId xmlns:a16="http://schemas.microsoft.com/office/drawing/2014/main" id="{7CDD0A82-564A-671D-C3E5-FCD1FAB8FCD6}"/>
              </a:ext>
            </a:extLst>
          </p:cNvPr>
          <p:cNvPicPr>
            <a:picLocks noGrp="1" noChangeAspect="1"/>
          </p:cNvPicPr>
          <p:nvPr>
            <p:ph idx="1"/>
          </p:nvPr>
        </p:nvPicPr>
        <p:blipFill>
          <a:blip r:embed="rId2"/>
          <a:stretch>
            <a:fillRect/>
          </a:stretch>
        </p:blipFill>
        <p:spPr>
          <a:xfrm>
            <a:off x="331793" y="2061712"/>
            <a:ext cx="4708150" cy="2307087"/>
          </a:xfrm>
        </p:spPr>
      </p:pic>
      <p:pic>
        <p:nvPicPr>
          <p:cNvPr id="11" name="Picture 10">
            <a:extLst>
              <a:ext uri="{FF2B5EF4-FFF2-40B4-BE49-F238E27FC236}">
                <a16:creationId xmlns:a16="http://schemas.microsoft.com/office/drawing/2014/main" id="{78CA71D2-EF1B-AE77-9CB9-5DD13657AD60}"/>
              </a:ext>
            </a:extLst>
          </p:cNvPr>
          <p:cNvPicPr>
            <a:picLocks noChangeAspect="1"/>
          </p:cNvPicPr>
          <p:nvPr/>
        </p:nvPicPr>
        <p:blipFill>
          <a:blip r:embed="rId3"/>
          <a:stretch>
            <a:fillRect/>
          </a:stretch>
        </p:blipFill>
        <p:spPr>
          <a:xfrm>
            <a:off x="5306092" y="1890876"/>
            <a:ext cx="6554115" cy="933580"/>
          </a:xfrm>
          <a:prstGeom prst="rect">
            <a:avLst/>
          </a:prstGeom>
        </p:spPr>
      </p:pic>
      <p:pic>
        <p:nvPicPr>
          <p:cNvPr id="13" name="Picture 12">
            <a:extLst>
              <a:ext uri="{FF2B5EF4-FFF2-40B4-BE49-F238E27FC236}">
                <a16:creationId xmlns:a16="http://schemas.microsoft.com/office/drawing/2014/main" id="{6495A4C2-BFD3-8F61-E318-69F11C2B21A5}"/>
              </a:ext>
            </a:extLst>
          </p:cNvPr>
          <p:cNvPicPr>
            <a:picLocks noChangeAspect="1"/>
          </p:cNvPicPr>
          <p:nvPr/>
        </p:nvPicPr>
        <p:blipFill>
          <a:blip r:embed="rId4"/>
          <a:stretch>
            <a:fillRect/>
          </a:stretch>
        </p:blipFill>
        <p:spPr>
          <a:xfrm>
            <a:off x="5468908" y="2974056"/>
            <a:ext cx="6611273" cy="762106"/>
          </a:xfrm>
          <a:prstGeom prst="rect">
            <a:avLst/>
          </a:prstGeom>
        </p:spPr>
      </p:pic>
      <p:pic>
        <p:nvPicPr>
          <p:cNvPr id="15" name="Picture 14">
            <a:extLst>
              <a:ext uri="{FF2B5EF4-FFF2-40B4-BE49-F238E27FC236}">
                <a16:creationId xmlns:a16="http://schemas.microsoft.com/office/drawing/2014/main" id="{DD7DE5DD-7291-1BBB-E533-D8395210C666}"/>
              </a:ext>
            </a:extLst>
          </p:cNvPr>
          <p:cNvPicPr>
            <a:picLocks noChangeAspect="1"/>
          </p:cNvPicPr>
          <p:nvPr/>
        </p:nvPicPr>
        <p:blipFill>
          <a:blip r:embed="rId5"/>
          <a:stretch>
            <a:fillRect/>
          </a:stretch>
        </p:blipFill>
        <p:spPr>
          <a:xfrm>
            <a:off x="5344198" y="4013176"/>
            <a:ext cx="6516009" cy="1886213"/>
          </a:xfrm>
          <a:prstGeom prst="rect">
            <a:avLst/>
          </a:prstGeom>
        </p:spPr>
      </p:pic>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ADF19A2-FCA4-0A6D-027F-00C0802121D2}"/>
                  </a:ext>
                </a:extLst>
              </p14:cNvPr>
              <p14:cNvContentPartPr/>
              <p14:nvPr/>
            </p14:nvContentPartPr>
            <p14:xfrm>
              <a:off x="1362240" y="3575016"/>
              <a:ext cx="573480" cy="30600"/>
            </p14:xfrm>
          </p:contentPart>
        </mc:Choice>
        <mc:Fallback xmlns="">
          <p:pic>
            <p:nvPicPr>
              <p:cNvPr id="4" name="Ink 3">
                <a:extLst>
                  <a:ext uri="{FF2B5EF4-FFF2-40B4-BE49-F238E27FC236}">
                    <a16:creationId xmlns:a16="http://schemas.microsoft.com/office/drawing/2014/main" id="{7ADF19A2-FCA4-0A6D-027F-00C0802121D2}"/>
                  </a:ext>
                </a:extLst>
              </p:cNvPr>
              <p:cNvPicPr/>
              <p:nvPr/>
            </p:nvPicPr>
            <p:blipFill>
              <a:blip r:embed="rId7"/>
              <a:stretch>
                <a:fillRect/>
              </a:stretch>
            </p:blipFill>
            <p:spPr>
              <a:xfrm>
                <a:off x="1308600" y="3467376"/>
                <a:ext cx="681120" cy="246240"/>
              </a:xfrm>
              <a:prstGeom prst="rect">
                <a:avLst/>
              </a:prstGeom>
            </p:spPr>
          </p:pic>
        </mc:Fallback>
      </mc:AlternateContent>
    </p:spTree>
    <p:extLst>
      <p:ext uri="{BB962C8B-B14F-4D97-AF65-F5344CB8AC3E}">
        <p14:creationId xmlns:p14="http://schemas.microsoft.com/office/powerpoint/2010/main" val="271500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2BD8-E8C3-66C6-D25A-72FF9D5BB505}"/>
              </a:ext>
            </a:extLst>
          </p:cNvPr>
          <p:cNvSpPr>
            <a:spLocks noGrp="1"/>
          </p:cNvSpPr>
          <p:nvPr>
            <p:ph type="title"/>
          </p:nvPr>
        </p:nvSpPr>
        <p:spPr/>
        <p:txBody>
          <a:bodyPr/>
          <a:lstStyle/>
          <a:p>
            <a:r>
              <a:rPr lang="en-NZ" dirty="0"/>
              <a:t>A quick skip through of the evidence for the argument</a:t>
            </a:r>
          </a:p>
        </p:txBody>
      </p:sp>
    </p:spTree>
    <p:extLst>
      <p:ext uri="{BB962C8B-B14F-4D97-AF65-F5344CB8AC3E}">
        <p14:creationId xmlns:p14="http://schemas.microsoft.com/office/powerpoint/2010/main" val="4260158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0591-49B6-ECC1-2E5B-2D74ECEC567B}"/>
              </a:ext>
            </a:extLst>
          </p:cNvPr>
          <p:cNvSpPr>
            <a:spLocks noGrp="1"/>
          </p:cNvSpPr>
          <p:nvPr>
            <p:ph type="title"/>
          </p:nvPr>
        </p:nvSpPr>
        <p:spPr/>
        <p:txBody>
          <a:bodyPr/>
          <a:lstStyle/>
          <a:p>
            <a:pPr algn="ctr"/>
            <a:r>
              <a:rPr lang="en-NZ" dirty="0"/>
              <a:t>Injury Burden</a:t>
            </a:r>
            <a:br>
              <a:rPr lang="en-NZ" dirty="0"/>
            </a:br>
            <a:r>
              <a:rPr lang="en-NZ" dirty="0"/>
              <a:t>What we know</a:t>
            </a:r>
          </a:p>
        </p:txBody>
      </p:sp>
      <p:pic>
        <p:nvPicPr>
          <p:cNvPr id="5" name="Picture 4">
            <a:extLst>
              <a:ext uri="{FF2B5EF4-FFF2-40B4-BE49-F238E27FC236}">
                <a16:creationId xmlns:a16="http://schemas.microsoft.com/office/drawing/2014/main" id="{41AB67AA-0B4C-1D35-6C37-053A842DE676}"/>
              </a:ext>
            </a:extLst>
          </p:cNvPr>
          <p:cNvPicPr>
            <a:picLocks noChangeAspect="1"/>
          </p:cNvPicPr>
          <p:nvPr/>
        </p:nvPicPr>
        <p:blipFill>
          <a:blip r:embed="rId2"/>
          <a:stretch>
            <a:fillRect/>
          </a:stretch>
        </p:blipFill>
        <p:spPr>
          <a:xfrm>
            <a:off x="857195" y="3538705"/>
            <a:ext cx="2853175" cy="1597290"/>
          </a:xfrm>
          <a:prstGeom prst="rect">
            <a:avLst/>
          </a:prstGeom>
        </p:spPr>
      </p:pic>
      <p:sp>
        <p:nvSpPr>
          <p:cNvPr id="6" name="TextBox 5">
            <a:extLst>
              <a:ext uri="{FF2B5EF4-FFF2-40B4-BE49-F238E27FC236}">
                <a16:creationId xmlns:a16="http://schemas.microsoft.com/office/drawing/2014/main" id="{6F49C527-22C2-4BE3-7FA0-7BF780DA9082}"/>
              </a:ext>
            </a:extLst>
          </p:cNvPr>
          <p:cNvSpPr txBox="1"/>
          <p:nvPr/>
        </p:nvSpPr>
        <p:spPr>
          <a:xfrm>
            <a:off x="767857" y="3059668"/>
            <a:ext cx="2671010" cy="369332"/>
          </a:xfrm>
          <a:prstGeom prst="rect">
            <a:avLst/>
          </a:prstGeom>
          <a:noFill/>
        </p:spPr>
        <p:txBody>
          <a:bodyPr wrap="square" rtlCol="0">
            <a:spAutoFit/>
          </a:bodyPr>
          <a:lstStyle/>
          <a:p>
            <a:r>
              <a:rPr lang="en-NZ" dirty="0">
                <a:solidFill>
                  <a:schemeClr val="accent2">
                    <a:lumMod val="40000"/>
                    <a:lumOff val="60000"/>
                  </a:schemeClr>
                </a:solidFill>
              </a:rPr>
              <a:t>Looking Back</a:t>
            </a:r>
          </a:p>
        </p:txBody>
      </p:sp>
      <p:pic>
        <p:nvPicPr>
          <p:cNvPr id="4" name="Picture 3">
            <a:extLst>
              <a:ext uri="{FF2B5EF4-FFF2-40B4-BE49-F238E27FC236}">
                <a16:creationId xmlns:a16="http://schemas.microsoft.com/office/drawing/2014/main" id="{EA9BB4B7-59F5-C015-EC32-0EA077A63D89}"/>
              </a:ext>
            </a:extLst>
          </p:cNvPr>
          <p:cNvPicPr>
            <a:picLocks noChangeAspect="1"/>
          </p:cNvPicPr>
          <p:nvPr/>
        </p:nvPicPr>
        <p:blipFill>
          <a:blip r:embed="rId3"/>
          <a:stretch>
            <a:fillRect/>
          </a:stretch>
        </p:blipFill>
        <p:spPr>
          <a:xfrm>
            <a:off x="4809269" y="1979586"/>
            <a:ext cx="6525536" cy="4505954"/>
          </a:xfrm>
          <a:prstGeom prst="rect">
            <a:avLst/>
          </a:prstGeom>
        </p:spPr>
      </p:pic>
      <p:sp>
        <p:nvSpPr>
          <p:cNvPr id="7" name="Title 1">
            <a:extLst>
              <a:ext uri="{FF2B5EF4-FFF2-40B4-BE49-F238E27FC236}">
                <a16:creationId xmlns:a16="http://schemas.microsoft.com/office/drawing/2014/main" id="{6E80905C-0D4E-B327-92D5-E7CEF2696818}"/>
              </a:ext>
            </a:extLst>
          </p:cNvPr>
          <p:cNvSpPr txBox="1">
            <a:spLocks/>
          </p:cNvSpPr>
          <p:nvPr/>
        </p:nvSpPr>
        <p:spPr>
          <a:xfrm>
            <a:off x="5264728" y="685370"/>
            <a:ext cx="5800436" cy="1161903"/>
          </a:xfrm>
          <a:prstGeom prst="rect">
            <a:avLst/>
          </a:prstGeom>
        </p:spPr>
        <p:txBody>
          <a:bodyPr vert="horz" lIns="91440" tIns="45720" rIns="91440" bIns="45720" rtlCol="0" anchor="b">
            <a:normAutofit lnSpcReduction="10000"/>
          </a:bodyPr>
          <a:lstStyle>
            <a:lvl1pPr algn="l" defTabSz="457200" rtl="0" eaLnBrk="1" latinLnBrk="0" hangingPunct="1">
              <a:lnSpc>
                <a:spcPct val="100000"/>
              </a:lnSpc>
              <a:spcBef>
                <a:spcPct val="0"/>
              </a:spcBef>
              <a:buNone/>
              <a:defRPr sz="2400" b="0" kern="1200" cap="all">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NZ" dirty="0">
                <a:solidFill>
                  <a:schemeClr val="tx2"/>
                </a:solidFill>
              </a:rPr>
              <a:t>Māori population health burden of Injury double non-Māori after adjusting for a range of factors</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6DFC84BB-5A8A-7941-31F5-F8F1CE1F41B4}"/>
                  </a:ext>
                </a:extLst>
              </p14:cNvPr>
              <p14:cNvContentPartPr/>
              <p14:nvPr/>
            </p14:nvContentPartPr>
            <p14:xfrm>
              <a:off x="5681968" y="2155070"/>
              <a:ext cx="4357440" cy="112680"/>
            </p14:xfrm>
          </p:contentPart>
        </mc:Choice>
        <mc:Fallback xmlns="">
          <p:pic>
            <p:nvPicPr>
              <p:cNvPr id="8" name="Ink 7">
                <a:extLst>
                  <a:ext uri="{FF2B5EF4-FFF2-40B4-BE49-F238E27FC236}">
                    <a16:creationId xmlns:a16="http://schemas.microsoft.com/office/drawing/2014/main" id="{6DFC84BB-5A8A-7941-31F5-F8F1CE1F41B4}"/>
                  </a:ext>
                </a:extLst>
              </p:cNvPr>
              <p:cNvPicPr/>
              <p:nvPr/>
            </p:nvPicPr>
            <p:blipFill>
              <a:blip r:embed="rId5"/>
              <a:stretch>
                <a:fillRect/>
              </a:stretch>
            </p:blipFill>
            <p:spPr>
              <a:xfrm>
                <a:off x="5592328" y="1975430"/>
                <a:ext cx="4537080" cy="472320"/>
              </a:xfrm>
              <a:prstGeom prst="rect">
                <a:avLst/>
              </a:prstGeom>
            </p:spPr>
          </p:pic>
        </mc:Fallback>
      </mc:AlternateContent>
    </p:spTree>
    <p:extLst>
      <p:ext uri="{BB962C8B-B14F-4D97-AF65-F5344CB8AC3E}">
        <p14:creationId xmlns:p14="http://schemas.microsoft.com/office/powerpoint/2010/main" val="3439875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0591-49B6-ECC1-2E5B-2D74ECEC567B}"/>
              </a:ext>
            </a:extLst>
          </p:cNvPr>
          <p:cNvSpPr>
            <a:spLocks noGrp="1"/>
          </p:cNvSpPr>
          <p:nvPr>
            <p:ph type="title"/>
          </p:nvPr>
        </p:nvSpPr>
        <p:spPr/>
        <p:txBody>
          <a:bodyPr/>
          <a:lstStyle/>
          <a:p>
            <a:pPr algn="ctr"/>
            <a:r>
              <a:rPr lang="en-NZ" dirty="0"/>
              <a:t>Injury Burden</a:t>
            </a:r>
            <a:br>
              <a:rPr lang="en-NZ" dirty="0"/>
            </a:br>
            <a:r>
              <a:rPr lang="en-NZ" dirty="0"/>
              <a:t>What we know</a:t>
            </a:r>
          </a:p>
        </p:txBody>
      </p:sp>
      <p:pic>
        <p:nvPicPr>
          <p:cNvPr id="5" name="Picture 4">
            <a:extLst>
              <a:ext uri="{FF2B5EF4-FFF2-40B4-BE49-F238E27FC236}">
                <a16:creationId xmlns:a16="http://schemas.microsoft.com/office/drawing/2014/main" id="{41AB67AA-0B4C-1D35-6C37-053A842DE676}"/>
              </a:ext>
            </a:extLst>
          </p:cNvPr>
          <p:cNvPicPr>
            <a:picLocks noChangeAspect="1"/>
          </p:cNvPicPr>
          <p:nvPr/>
        </p:nvPicPr>
        <p:blipFill>
          <a:blip r:embed="rId2"/>
          <a:stretch>
            <a:fillRect/>
          </a:stretch>
        </p:blipFill>
        <p:spPr>
          <a:xfrm>
            <a:off x="857195" y="3538705"/>
            <a:ext cx="2853175" cy="1597290"/>
          </a:xfrm>
          <a:prstGeom prst="rect">
            <a:avLst/>
          </a:prstGeom>
        </p:spPr>
      </p:pic>
      <p:sp>
        <p:nvSpPr>
          <p:cNvPr id="6" name="TextBox 5">
            <a:extLst>
              <a:ext uri="{FF2B5EF4-FFF2-40B4-BE49-F238E27FC236}">
                <a16:creationId xmlns:a16="http://schemas.microsoft.com/office/drawing/2014/main" id="{6F49C527-22C2-4BE3-7FA0-7BF780DA9082}"/>
              </a:ext>
            </a:extLst>
          </p:cNvPr>
          <p:cNvSpPr txBox="1"/>
          <p:nvPr/>
        </p:nvSpPr>
        <p:spPr>
          <a:xfrm>
            <a:off x="767857" y="3059668"/>
            <a:ext cx="2671010" cy="369332"/>
          </a:xfrm>
          <a:prstGeom prst="rect">
            <a:avLst/>
          </a:prstGeom>
          <a:noFill/>
        </p:spPr>
        <p:txBody>
          <a:bodyPr wrap="square" rtlCol="0">
            <a:spAutoFit/>
          </a:bodyPr>
          <a:lstStyle/>
          <a:p>
            <a:r>
              <a:rPr lang="en-NZ" dirty="0">
                <a:solidFill>
                  <a:schemeClr val="accent2">
                    <a:lumMod val="40000"/>
                    <a:lumOff val="60000"/>
                  </a:schemeClr>
                </a:solidFill>
              </a:rPr>
              <a:t>Looking Back</a:t>
            </a:r>
          </a:p>
        </p:txBody>
      </p:sp>
      <p:pic>
        <p:nvPicPr>
          <p:cNvPr id="9" name="Picture 8">
            <a:extLst>
              <a:ext uri="{FF2B5EF4-FFF2-40B4-BE49-F238E27FC236}">
                <a16:creationId xmlns:a16="http://schemas.microsoft.com/office/drawing/2014/main" id="{2C1EFB28-F861-2C94-4D5E-A6FB7A90D8A4}"/>
              </a:ext>
            </a:extLst>
          </p:cNvPr>
          <p:cNvPicPr>
            <a:picLocks noChangeAspect="1"/>
          </p:cNvPicPr>
          <p:nvPr/>
        </p:nvPicPr>
        <p:blipFill>
          <a:blip r:embed="rId3"/>
          <a:stretch>
            <a:fillRect/>
          </a:stretch>
        </p:blipFill>
        <p:spPr>
          <a:xfrm>
            <a:off x="4728807" y="2144728"/>
            <a:ext cx="6506483" cy="2991267"/>
          </a:xfrm>
          <a:prstGeom prst="rect">
            <a:avLst/>
          </a:prstGeom>
        </p:spPr>
      </p:pic>
      <p:sp>
        <p:nvSpPr>
          <p:cNvPr id="12" name="Flowchart: Alternate Process 11">
            <a:extLst>
              <a:ext uri="{FF2B5EF4-FFF2-40B4-BE49-F238E27FC236}">
                <a16:creationId xmlns:a16="http://schemas.microsoft.com/office/drawing/2014/main" id="{CD670A91-173A-1366-6556-00EDD143981F}"/>
              </a:ext>
            </a:extLst>
          </p:cNvPr>
          <p:cNvSpPr/>
          <p:nvPr/>
        </p:nvSpPr>
        <p:spPr>
          <a:xfrm>
            <a:off x="8423564" y="2655869"/>
            <a:ext cx="1052945" cy="1398546"/>
          </a:xfrm>
          <a:prstGeom prst="flowChartAlternateProcess">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itle 1">
            <a:extLst>
              <a:ext uri="{FF2B5EF4-FFF2-40B4-BE49-F238E27FC236}">
                <a16:creationId xmlns:a16="http://schemas.microsoft.com/office/drawing/2014/main" id="{33B5111B-FA1C-FEF4-9095-80697992EA44}"/>
              </a:ext>
            </a:extLst>
          </p:cNvPr>
          <p:cNvSpPr txBox="1">
            <a:spLocks/>
          </p:cNvSpPr>
          <p:nvPr/>
        </p:nvSpPr>
        <p:spPr>
          <a:xfrm>
            <a:off x="5264728" y="685370"/>
            <a:ext cx="5800436" cy="1161903"/>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400" b="0" kern="1200" cap="all">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NZ" dirty="0">
                <a:solidFill>
                  <a:schemeClr val="tx2"/>
                </a:solidFill>
              </a:rPr>
              <a:t>Māori population health burden of Injury double non-Māori</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5ECBF943-0E79-3263-5731-B26084E70B86}"/>
                  </a:ext>
                </a:extLst>
              </p14:cNvPr>
              <p14:cNvContentPartPr/>
              <p14:nvPr/>
            </p14:nvContentPartPr>
            <p14:xfrm>
              <a:off x="6008488" y="2239310"/>
              <a:ext cx="4588200" cy="262800"/>
            </p14:xfrm>
          </p:contentPart>
        </mc:Choice>
        <mc:Fallback xmlns="">
          <p:pic>
            <p:nvPicPr>
              <p:cNvPr id="8" name="Ink 7">
                <a:extLst>
                  <a:ext uri="{FF2B5EF4-FFF2-40B4-BE49-F238E27FC236}">
                    <a16:creationId xmlns:a16="http://schemas.microsoft.com/office/drawing/2014/main" id="{5ECBF943-0E79-3263-5731-B26084E70B86}"/>
                  </a:ext>
                </a:extLst>
              </p:cNvPr>
              <p:cNvPicPr/>
              <p:nvPr/>
            </p:nvPicPr>
            <p:blipFill>
              <a:blip r:embed="rId5"/>
              <a:stretch>
                <a:fillRect/>
              </a:stretch>
            </p:blipFill>
            <p:spPr>
              <a:xfrm>
                <a:off x="5918848" y="2059670"/>
                <a:ext cx="476784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A4ECE74D-D72E-9541-8340-4A4351CD225B}"/>
                  </a:ext>
                </a:extLst>
              </p14:cNvPr>
              <p14:cNvContentPartPr/>
              <p14:nvPr/>
            </p14:nvContentPartPr>
            <p14:xfrm>
              <a:off x="5150248" y="3200510"/>
              <a:ext cx="705600" cy="56520"/>
            </p14:xfrm>
          </p:contentPart>
        </mc:Choice>
        <mc:Fallback xmlns="">
          <p:pic>
            <p:nvPicPr>
              <p:cNvPr id="10" name="Ink 9">
                <a:extLst>
                  <a:ext uri="{FF2B5EF4-FFF2-40B4-BE49-F238E27FC236}">
                    <a16:creationId xmlns:a16="http://schemas.microsoft.com/office/drawing/2014/main" id="{A4ECE74D-D72E-9541-8340-4A4351CD225B}"/>
                  </a:ext>
                </a:extLst>
              </p:cNvPr>
              <p:cNvPicPr/>
              <p:nvPr/>
            </p:nvPicPr>
            <p:blipFill>
              <a:blip r:embed="rId7"/>
              <a:stretch>
                <a:fillRect/>
              </a:stretch>
            </p:blipFill>
            <p:spPr>
              <a:xfrm>
                <a:off x="5060608" y="3020510"/>
                <a:ext cx="88524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6F28E469-D4C1-47B8-B442-EAA0BAA34383}"/>
                  </a:ext>
                </a:extLst>
              </p14:cNvPr>
              <p14:cNvContentPartPr/>
              <p14:nvPr/>
            </p14:nvContentPartPr>
            <p14:xfrm>
              <a:off x="5187688" y="3665990"/>
              <a:ext cx="625320" cy="25200"/>
            </p14:xfrm>
          </p:contentPart>
        </mc:Choice>
        <mc:Fallback xmlns="">
          <p:pic>
            <p:nvPicPr>
              <p:cNvPr id="14" name="Ink 13">
                <a:extLst>
                  <a:ext uri="{FF2B5EF4-FFF2-40B4-BE49-F238E27FC236}">
                    <a16:creationId xmlns:a16="http://schemas.microsoft.com/office/drawing/2014/main" id="{6F28E469-D4C1-47B8-B442-EAA0BAA34383}"/>
                  </a:ext>
                </a:extLst>
              </p:cNvPr>
              <p:cNvPicPr/>
              <p:nvPr/>
            </p:nvPicPr>
            <p:blipFill>
              <a:blip r:embed="rId9"/>
              <a:stretch>
                <a:fillRect/>
              </a:stretch>
            </p:blipFill>
            <p:spPr>
              <a:xfrm>
                <a:off x="5098048" y="3485990"/>
                <a:ext cx="80496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2B4EB16F-C037-C56C-0766-EF2A7C6C7399}"/>
                  </a:ext>
                </a:extLst>
              </p14:cNvPr>
              <p14:cNvContentPartPr/>
              <p14:nvPr/>
            </p14:nvContentPartPr>
            <p14:xfrm>
              <a:off x="8845288" y="3321470"/>
              <a:ext cx="197640" cy="19440"/>
            </p14:xfrm>
          </p:contentPart>
        </mc:Choice>
        <mc:Fallback xmlns="">
          <p:pic>
            <p:nvPicPr>
              <p:cNvPr id="16" name="Ink 15">
                <a:extLst>
                  <a:ext uri="{FF2B5EF4-FFF2-40B4-BE49-F238E27FC236}">
                    <a16:creationId xmlns:a16="http://schemas.microsoft.com/office/drawing/2014/main" id="{2B4EB16F-C037-C56C-0766-EF2A7C6C7399}"/>
                  </a:ext>
                </a:extLst>
              </p:cNvPr>
              <p:cNvPicPr/>
              <p:nvPr/>
            </p:nvPicPr>
            <p:blipFill>
              <a:blip r:embed="rId11"/>
              <a:stretch>
                <a:fillRect/>
              </a:stretch>
            </p:blipFill>
            <p:spPr>
              <a:xfrm>
                <a:off x="8755648" y="3141830"/>
                <a:ext cx="37728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5B165329-BA32-4028-07B2-ABE78A905869}"/>
                  </a:ext>
                </a:extLst>
              </p14:cNvPr>
              <p14:cNvContentPartPr/>
              <p14:nvPr/>
            </p14:nvContentPartPr>
            <p14:xfrm>
              <a:off x="8854648" y="3651590"/>
              <a:ext cx="177120" cy="18720"/>
            </p14:xfrm>
          </p:contentPart>
        </mc:Choice>
        <mc:Fallback xmlns="">
          <p:pic>
            <p:nvPicPr>
              <p:cNvPr id="17" name="Ink 16">
                <a:extLst>
                  <a:ext uri="{FF2B5EF4-FFF2-40B4-BE49-F238E27FC236}">
                    <a16:creationId xmlns:a16="http://schemas.microsoft.com/office/drawing/2014/main" id="{5B165329-BA32-4028-07B2-ABE78A905869}"/>
                  </a:ext>
                </a:extLst>
              </p:cNvPr>
              <p:cNvPicPr/>
              <p:nvPr/>
            </p:nvPicPr>
            <p:blipFill>
              <a:blip r:embed="rId13"/>
              <a:stretch>
                <a:fillRect/>
              </a:stretch>
            </p:blipFill>
            <p:spPr>
              <a:xfrm>
                <a:off x="8764648" y="3471590"/>
                <a:ext cx="356760" cy="378360"/>
              </a:xfrm>
              <a:prstGeom prst="rect">
                <a:avLst/>
              </a:prstGeom>
            </p:spPr>
          </p:pic>
        </mc:Fallback>
      </mc:AlternateContent>
    </p:spTree>
    <p:extLst>
      <p:ext uri="{BB962C8B-B14F-4D97-AF65-F5344CB8AC3E}">
        <p14:creationId xmlns:p14="http://schemas.microsoft.com/office/powerpoint/2010/main" val="2551934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0591-49B6-ECC1-2E5B-2D74ECEC567B}"/>
              </a:ext>
            </a:extLst>
          </p:cNvPr>
          <p:cNvSpPr>
            <a:spLocks noGrp="1"/>
          </p:cNvSpPr>
          <p:nvPr>
            <p:ph type="title"/>
          </p:nvPr>
        </p:nvSpPr>
        <p:spPr/>
        <p:txBody>
          <a:bodyPr/>
          <a:lstStyle/>
          <a:p>
            <a:pPr algn="ctr"/>
            <a:r>
              <a:rPr lang="en-NZ" dirty="0"/>
              <a:t>Injury Burden</a:t>
            </a:r>
            <a:br>
              <a:rPr lang="en-NZ" dirty="0"/>
            </a:br>
            <a:r>
              <a:rPr lang="en-NZ" dirty="0"/>
              <a:t>What we know</a:t>
            </a:r>
          </a:p>
        </p:txBody>
      </p:sp>
      <p:pic>
        <p:nvPicPr>
          <p:cNvPr id="5" name="Picture 4">
            <a:extLst>
              <a:ext uri="{FF2B5EF4-FFF2-40B4-BE49-F238E27FC236}">
                <a16:creationId xmlns:a16="http://schemas.microsoft.com/office/drawing/2014/main" id="{41AB67AA-0B4C-1D35-6C37-053A842DE676}"/>
              </a:ext>
            </a:extLst>
          </p:cNvPr>
          <p:cNvPicPr>
            <a:picLocks noChangeAspect="1"/>
          </p:cNvPicPr>
          <p:nvPr/>
        </p:nvPicPr>
        <p:blipFill>
          <a:blip r:embed="rId2"/>
          <a:stretch>
            <a:fillRect/>
          </a:stretch>
        </p:blipFill>
        <p:spPr>
          <a:xfrm>
            <a:off x="857195" y="3538705"/>
            <a:ext cx="2853175" cy="1597290"/>
          </a:xfrm>
          <a:prstGeom prst="rect">
            <a:avLst/>
          </a:prstGeom>
        </p:spPr>
      </p:pic>
      <p:sp>
        <p:nvSpPr>
          <p:cNvPr id="6" name="TextBox 5">
            <a:extLst>
              <a:ext uri="{FF2B5EF4-FFF2-40B4-BE49-F238E27FC236}">
                <a16:creationId xmlns:a16="http://schemas.microsoft.com/office/drawing/2014/main" id="{6F49C527-22C2-4BE3-7FA0-7BF780DA9082}"/>
              </a:ext>
            </a:extLst>
          </p:cNvPr>
          <p:cNvSpPr txBox="1"/>
          <p:nvPr/>
        </p:nvSpPr>
        <p:spPr>
          <a:xfrm>
            <a:off x="767857" y="3059668"/>
            <a:ext cx="2671010" cy="369332"/>
          </a:xfrm>
          <a:prstGeom prst="rect">
            <a:avLst/>
          </a:prstGeom>
          <a:noFill/>
        </p:spPr>
        <p:txBody>
          <a:bodyPr wrap="square" rtlCol="0">
            <a:spAutoFit/>
          </a:bodyPr>
          <a:lstStyle/>
          <a:p>
            <a:r>
              <a:rPr lang="en-NZ" dirty="0">
                <a:solidFill>
                  <a:schemeClr val="accent2">
                    <a:lumMod val="40000"/>
                    <a:lumOff val="60000"/>
                  </a:schemeClr>
                </a:solidFill>
              </a:rPr>
              <a:t>Looking Back</a:t>
            </a:r>
          </a:p>
        </p:txBody>
      </p:sp>
      <p:pic>
        <p:nvPicPr>
          <p:cNvPr id="9" name="Picture 8">
            <a:extLst>
              <a:ext uri="{FF2B5EF4-FFF2-40B4-BE49-F238E27FC236}">
                <a16:creationId xmlns:a16="http://schemas.microsoft.com/office/drawing/2014/main" id="{2C1EFB28-F861-2C94-4D5E-A6FB7A90D8A4}"/>
              </a:ext>
            </a:extLst>
          </p:cNvPr>
          <p:cNvPicPr>
            <a:picLocks noChangeAspect="1"/>
          </p:cNvPicPr>
          <p:nvPr/>
        </p:nvPicPr>
        <p:blipFill>
          <a:blip r:embed="rId3"/>
          <a:stretch>
            <a:fillRect/>
          </a:stretch>
        </p:blipFill>
        <p:spPr>
          <a:xfrm>
            <a:off x="4257490" y="1461941"/>
            <a:ext cx="7644009" cy="3514229"/>
          </a:xfrm>
          <a:prstGeom prst="rect">
            <a:avLst/>
          </a:prstGeom>
        </p:spPr>
      </p:pic>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48936037-8FC8-C56E-8875-EC25F95DAB6A}"/>
                  </a:ext>
                </a:extLst>
              </p14:cNvPr>
              <p14:cNvContentPartPr/>
              <p14:nvPr/>
            </p14:nvContentPartPr>
            <p14:xfrm>
              <a:off x="5747848" y="1594550"/>
              <a:ext cx="5675400" cy="384480"/>
            </p14:xfrm>
          </p:contentPart>
        </mc:Choice>
        <mc:Fallback xmlns="">
          <p:pic>
            <p:nvPicPr>
              <p:cNvPr id="12" name="Ink 11">
                <a:extLst>
                  <a:ext uri="{FF2B5EF4-FFF2-40B4-BE49-F238E27FC236}">
                    <a16:creationId xmlns:a16="http://schemas.microsoft.com/office/drawing/2014/main" id="{48936037-8FC8-C56E-8875-EC25F95DAB6A}"/>
                  </a:ext>
                </a:extLst>
              </p:cNvPr>
              <p:cNvPicPr/>
              <p:nvPr/>
            </p:nvPicPr>
            <p:blipFill>
              <a:blip r:embed="rId5"/>
              <a:stretch>
                <a:fillRect/>
              </a:stretch>
            </p:blipFill>
            <p:spPr>
              <a:xfrm>
                <a:off x="5657848" y="1414550"/>
                <a:ext cx="5855040" cy="74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15A55048-CC67-21EC-D06E-F004BBD68B0A}"/>
                  </a:ext>
                </a:extLst>
              </p14:cNvPr>
              <p14:cNvContentPartPr/>
              <p14:nvPr/>
            </p14:nvContentPartPr>
            <p14:xfrm>
              <a:off x="8668168" y="2388350"/>
              <a:ext cx="1196640" cy="197280"/>
            </p14:xfrm>
          </p:contentPart>
        </mc:Choice>
        <mc:Fallback xmlns="">
          <p:pic>
            <p:nvPicPr>
              <p:cNvPr id="13" name="Ink 12">
                <a:extLst>
                  <a:ext uri="{FF2B5EF4-FFF2-40B4-BE49-F238E27FC236}">
                    <a16:creationId xmlns:a16="http://schemas.microsoft.com/office/drawing/2014/main" id="{15A55048-CC67-21EC-D06E-F004BBD68B0A}"/>
                  </a:ext>
                </a:extLst>
              </p:cNvPr>
              <p:cNvPicPr/>
              <p:nvPr/>
            </p:nvPicPr>
            <p:blipFill>
              <a:blip r:embed="rId7"/>
              <a:stretch>
                <a:fillRect/>
              </a:stretch>
            </p:blipFill>
            <p:spPr>
              <a:xfrm>
                <a:off x="8578168" y="2208710"/>
                <a:ext cx="1376280" cy="55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E77EB173-9965-5CCC-FF68-893375ABDB5D}"/>
                  </a:ext>
                </a:extLst>
              </p14:cNvPr>
              <p14:cNvContentPartPr/>
              <p14:nvPr/>
            </p14:nvContentPartPr>
            <p14:xfrm>
              <a:off x="8901448" y="2798750"/>
              <a:ext cx="538920" cy="10800"/>
            </p14:xfrm>
          </p:contentPart>
        </mc:Choice>
        <mc:Fallback xmlns="">
          <p:pic>
            <p:nvPicPr>
              <p:cNvPr id="14" name="Ink 13">
                <a:extLst>
                  <a:ext uri="{FF2B5EF4-FFF2-40B4-BE49-F238E27FC236}">
                    <a16:creationId xmlns:a16="http://schemas.microsoft.com/office/drawing/2014/main" id="{E77EB173-9965-5CCC-FF68-893375ABDB5D}"/>
                  </a:ext>
                </a:extLst>
              </p:cNvPr>
              <p:cNvPicPr/>
              <p:nvPr/>
            </p:nvPicPr>
            <p:blipFill>
              <a:blip r:embed="rId9"/>
              <a:stretch>
                <a:fillRect/>
              </a:stretch>
            </p:blipFill>
            <p:spPr>
              <a:xfrm>
                <a:off x="8811448" y="2619110"/>
                <a:ext cx="71856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236AE51F-2348-0911-9AC5-D376EC73E512}"/>
                  </a:ext>
                </a:extLst>
              </p14:cNvPr>
              <p14:cNvContentPartPr/>
              <p14:nvPr/>
            </p14:nvContentPartPr>
            <p14:xfrm>
              <a:off x="8994688" y="3209510"/>
              <a:ext cx="352080" cy="37800"/>
            </p14:xfrm>
          </p:contentPart>
        </mc:Choice>
        <mc:Fallback xmlns="">
          <p:pic>
            <p:nvPicPr>
              <p:cNvPr id="15" name="Ink 14">
                <a:extLst>
                  <a:ext uri="{FF2B5EF4-FFF2-40B4-BE49-F238E27FC236}">
                    <a16:creationId xmlns:a16="http://schemas.microsoft.com/office/drawing/2014/main" id="{236AE51F-2348-0911-9AC5-D376EC73E512}"/>
                  </a:ext>
                </a:extLst>
              </p:cNvPr>
              <p:cNvPicPr/>
              <p:nvPr/>
            </p:nvPicPr>
            <p:blipFill>
              <a:blip r:embed="rId11"/>
              <a:stretch>
                <a:fillRect/>
              </a:stretch>
            </p:blipFill>
            <p:spPr>
              <a:xfrm>
                <a:off x="8905048" y="3029870"/>
                <a:ext cx="53172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00DE8D3E-FDF1-563E-C345-4C21FA3CD27B}"/>
                  </a:ext>
                </a:extLst>
              </p14:cNvPr>
              <p14:cNvContentPartPr/>
              <p14:nvPr/>
            </p14:nvContentPartPr>
            <p14:xfrm>
              <a:off x="4721128" y="2795510"/>
              <a:ext cx="872280" cy="4320"/>
            </p14:xfrm>
          </p:contentPart>
        </mc:Choice>
        <mc:Fallback xmlns="">
          <p:pic>
            <p:nvPicPr>
              <p:cNvPr id="16" name="Ink 15">
                <a:extLst>
                  <a:ext uri="{FF2B5EF4-FFF2-40B4-BE49-F238E27FC236}">
                    <a16:creationId xmlns:a16="http://schemas.microsoft.com/office/drawing/2014/main" id="{00DE8D3E-FDF1-563E-C345-4C21FA3CD27B}"/>
                  </a:ext>
                </a:extLst>
              </p:cNvPr>
              <p:cNvPicPr/>
              <p:nvPr/>
            </p:nvPicPr>
            <p:blipFill>
              <a:blip r:embed="rId13"/>
              <a:stretch>
                <a:fillRect/>
              </a:stretch>
            </p:blipFill>
            <p:spPr>
              <a:xfrm>
                <a:off x="4631128" y="2615510"/>
                <a:ext cx="105192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9838D369-0580-6E19-86C8-B0F2D9A7E62B}"/>
                  </a:ext>
                </a:extLst>
              </p14:cNvPr>
              <p14:cNvContentPartPr/>
              <p14:nvPr/>
            </p14:nvContentPartPr>
            <p14:xfrm>
              <a:off x="4721128" y="3226430"/>
              <a:ext cx="965520" cy="39600"/>
            </p14:xfrm>
          </p:contentPart>
        </mc:Choice>
        <mc:Fallback xmlns="">
          <p:pic>
            <p:nvPicPr>
              <p:cNvPr id="17" name="Ink 16">
                <a:extLst>
                  <a:ext uri="{FF2B5EF4-FFF2-40B4-BE49-F238E27FC236}">
                    <a16:creationId xmlns:a16="http://schemas.microsoft.com/office/drawing/2014/main" id="{9838D369-0580-6E19-86C8-B0F2D9A7E62B}"/>
                  </a:ext>
                </a:extLst>
              </p:cNvPr>
              <p:cNvPicPr/>
              <p:nvPr/>
            </p:nvPicPr>
            <p:blipFill>
              <a:blip r:embed="rId15"/>
              <a:stretch>
                <a:fillRect/>
              </a:stretch>
            </p:blipFill>
            <p:spPr>
              <a:xfrm>
                <a:off x="4631128" y="3046790"/>
                <a:ext cx="1145160" cy="399240"/>
              </a:xfrm>
              <a:prstGeom prst="rect">
                <a:avLst/>
              </a:prstGeom>
            </p:spPr>
          </p:pic>
        </mc:Fallback>
      </mc:AlternateContent>
    </p:spTree>
    <p:extLst>
      <p:ext uri="{BB962C8B-B14F-4D97-AF65-F5344CB8AC3E}">
        <p14:creationId xmlns:p14="http://schemas.microsoft.com/office/powerpoint/2010/main" val="1814173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0591-49B6-ECC1-2E5B-2D74ECEC567B}"/>
              </a:ext>
            </a:extLst>
          </p:cNvPr>
          <p:cNvSpPr>
            <a:spLocks noGrp="1"/>
          </p:cNvSpPr>
          <p:nvPr>
            <p:ph type="title"/>
          </p:nvPr>
        </p:nvSpPr>
        <p:spPr>
          <a:xfrm>
            <a:off x="767856" y="1706581"/>
            <a:ext cx="3031852" cy="1722419"/>
          </a:xfrm>
        </p:spPr>
        <p:txBody>
          <a:bodyPr>
            <a:normAutofit/>
          </a:bodyPr>
          <a:lstStyle/>
          <a:p>
            <a:r>
              <a:rPr lang="en-NZ" dirty="0"/>
              <a:t>underutilisation - What we know</a:t>
            </a:r>
          </a:p>
        </p:txBody>
      </p:sp>
      <p:sp>
        <p:nvSpPr>
          <p:cNvPr id="3" name="Content Placeholder 2">
            <a:extLst>
              <a:ext uri="{FF2B5EF4-FFF2-40B4-BE49-F238E27FC236}">
                <a16:creationId xmlns:a16="http://schemas.microsoft.com/office/drawing/2014/main" id="{C9610D5F-6744-3011-8BDB-396DE9E76D08}"/>
              </a:ext>
            </a:extLst>
          </p:cNvPr>
          <p:cNvSpPr>
            <a:spLocks noGrp="1"/>
          </p:cNvSpPr>
          <p:nvPr>
            <p:ph idx="1"/>
          </p:nvPr>
        </p:nvSpPr>
        <p:spPr>
          <a:xfrm>
            <a:off x="4900928" y="759125"/>
            <a:ext cx="6650991" cy="5078920"/>
          </a:xfrm>
        </p:spPr>
        <p:txBody>
          <a:bodyPr>
            <a:normAutofit lnSpcReduction="10000"/>
          </a:bodyPr>
          <a:lstStyle/>
          <a:p>
            <a:pPr marL="0" indent="0">
              <a:buNone/>
            </a:pPr>
            <a:endParaRPr lang="en-NZ" dirty="0"/>
          </a:p>
          <a:p>
            <a:pPr marL="0" indent="0">
              <a:buNone/>
            </a:pPr>
            <a:r>
              <a:rPr lang="en-NZ" dirty="0">
                <a:solidFill>
                  <a:schemeClr val="tx1"/>
                </a:solidFill>
              </a:rPr>
              <a:t>There is good evidence for inequitable utilisation across the range of ACC services:</a:t>
            </a:r>
          </a:p>
          <a:p>
            <a:pPr marL="342900" lvl="0" indent="-342900">
              <a:lnSpc>
                <a:spcPct val="150000"/>
              </a:lnSpc>
              <a:spcBef>
                <a:spcPts val="600"/>
              </a:spcBef>
              <a:spcAft>
                <a:spcPts val="600"/>
              </a:spcAft>
              <a:buFont typeface="+mj-lt"/>
              <a:buAutoNum type="arabicPeriod"/>
              <a:tabLst>
                <a:tab pos="914400" algn="l"/>
              </a:tabLst>
            </a:pPr>
            <a:r>
              <a:rPr lang="en-US" sz="1600" dirty="0">
                <a:solidFill>
                  <a:schemeClr val="tx1"/>
                </a:solidFill>
                <a:effectLst/>
                <a:ea typeface="Times New Roman" panose="02020603050405020304" pitchFamily="18" charset="0"/>
                <a:cs typeface="Times New Roman" panose="02020603050405020304" pitchFamily="18" charset="0"/>
              </a:rPr>
              <a:t>ACC fails to provide equal services to Māori, and fails to ensure equity of healthcare for Māori, in three main areas:</a:t>
            </a:r>
            <a:endParaRPr lang="en-NZ" sz="1600" dirty="0">
              <a:solidFill>
                <a:schemeClr val="tx1"/>
              </a:solidFill>
              <a:effectLst/>
              <a:ea typeface="Times New Roman" panose="02020603050405020304" pitchFamily="18" charset="0"/>
              <a:cs typeface="Times New Roman" panose="02020603050405020304" pitchFamily="18" charset="0"/>
            </a:endParaRPr>
          </a:p>
          <a:p>
            <a:pPr marL="742950" lvl="1" indent="-285750">
              <a:lnSpc>
                <a:spcPct val="150000"/>
              </a:lnSpc>
              <a:spcBef>
                <a:spcPts val="600"/>
              </a:spcBef>
              <a:spcAft>
                <a:spcPts val="600"/>
              </a:spcAft>
              <a:buFont typeface="+mj-lt"/>
              <a:buAutoNum type="alphaLcParenR"/>
              <a:tabLst>
                <a:tab pos="914400" algn="l"/>
                <a:tab pos="457200" algn="l"/>
              </a:tabLst>
            </a:pPr>
            <a:r>
              <a:rPr lang="en-US" sz="1600" dirty="0">
                <a:solidFill>
                  <a:schemeClr val="tx1"/>
                </a:solidFill>
                <a:effectLst/>
                <a:ea typeface="Times New Roman" panose="02020603050405020304" pitchFamily="18" charset="0"/>
                <a:cs typeface="Times New Roman" panose="02020603050405020304" pitchFamily="18" charset="0"/>
              </a:rPr>
              <a:t>Home Care and Support Services;</a:t>
            </a:r>
            <a:endParaRPr lang="en-NZ" sz="1600" dirty="0">
              <a:solidFill>
                <a:schemeClr val="tx1"/>
              </a:solidFill>
              <a:effectLst/>
              <a:ea typeface="Times New Roman" panose="02020603050405020304" pitchFamily="18" charset="0"/>
              <a:cs typeface="Times New Roman" panose="02020603050405020304" pitchFamily="18" charset="0"/>
            </a:endParaRPr>
          </a:p>
          <a:p>
            <a:pPr marL="742950" lvl="1" indent="-285750">
              <a:lnSpc>
                <a:spcPct val="150000"/>
              </a:lnSpc>
              <a:spcBef>
                <a:spcPts val="600"/>
              </a:spcBef>
              <a:spcAft>
                <a:spcPts val="600"/>
              </a:spcAft>
              <a:buFont typeface="+mj-lt"/>
              <a:buAutoNum type="alphaLcParenR"/>
              <a:tabLst>
                <a:tab pos="914400" algn="l"/>
                <a:tab pos="457200" algn="l"/>
              </a:tabLst>
            </a:pPr>
            <a:r>
              <a:rPr lang="en-US" sz="1600" dirty="0">
                <a:solidFill>
                  <a:schemeClr val="tx1"/>
                </a:solidFill>
                <a:effectLst/>
                <a:ea typeface="Times New Roman" panose="02020603050405020304" pitchFamily="18" charset="0"/>
                <a:cs typeface="Times New Roman" panose="02020603050405020304" pitchFamily="18" charset="0"/>
              </a:rPr>
              <a:t>Referrals for elective services; and</a:t>
            </a:r>
            <a:endParaRPr lang="en-NZ" sz="1600" dirty="0">
              <a:solidFill>
                <a:schemeClr val="tx1"/>
              </a:solidFill>
              <a:effectLst/>
              <a:ea typeface="Times New Roman" panose="02020603050405020304" pitchFamily="18" charset="0"/>
              <a:cs typeface="Times New Roman" panose="02020603050405020304" pitchFamily="18" charset="0"/>
            </a:endParaRPr>
          </a:p>
          <a:p>
            <a:pPr marL="742950" lvl="1" indent="-285750">
              <a:lnSpc>
                <a:spcPct val="150000"/>
              </a:lnSpc>
              <a:spcBef>
                <a:spcPts val="600"/>
              </a:spcBef>
              <a:spcAft>
                <a:spcPts val="600"/>
              </a:spcAft>
              <a:buFont typeface="+mj-lt"/>
              <a:buAutoNum type="alphaLcParenR"/>
              <a:tabLst>
                <a:tab pos="914400" algn="l"/>
                <a:tab pos="457200" algn="l"/>
              </a:tabLst>
            </a:pPr>
            <a:r>
              <a:rPr lang="en-US" sz="1600" dirty="0">
                <a:solidFill>
                  <a:schemeClr val="tx1"/>
                </a:solidFill>
                <a:effectLst/>
                <a:ea typeface="Times New Roman" panose="02020603050405020304" pitchFamily="18" charset="0"/>
                <a:cs typeface="Times New Roman" panose="02020603050405020304" pitchFamily="18" charset="0"/>
              </a:rPr>
              <a:t>Weekly compensation.</a:t>
            </a:r>
          </a:p>
          <a:p>
            <a:pPr marL="133200" indent="0">
              <a:lnSpc>
                <a:spcPct val="150000"/>
              </a:lnSpc>
              <a:spcBef>
                <a:spcPts val="600"/>
              </a:spcBef>
              <a:buNone/>
              <a:tabLst>
                <a:tab pos="914400" algn="l"/>
                <a:tab pos="457200" algn="l"/>
              </a:tabLst>
            </a:pPr>
            <a:r>
              <a:rPr lang="en-US" sz="1800" dirty="0">
                <a:solidFill>
                  <a:schemeClr val="accent2"/>
                </a:solidFill>
              </a:rPr>
              <a:t>Māori express dissatisfaction via not using a service, versus complaining about a service. And when they do complain, they are seen as problematic. </a:t>
            </a:r>
            <a:endParaRPr lang="en-NZ" sz="1800" dirty="0">
              <a:solidFill>
                <a:schemeClr val="accent2"/>
              </a:solidFill>
            </a:endParaRPr>
          </a:p>
          <a:p>
            <a:pPr marL="457200" lvl="1" indent="0">
              <a:lnSpc>
                <a:spcPct val="150000"/>
              </a:lnSpc>
              <a:spcBef>
                <a:spcPts val="600"/>
              </a:spcBef>
              <a:spcAft>
                <a:spcPts val="600"/>
              </a:spcAft>
              <a:buNone/>
              <a:tabLst>
                <a:tab pos="914400" algn="l"/>
                <a:tab pos="457200" algn="l"/>
              </a:tabLst>
            </a:pPr>
            <a:endParaRPr lang="en-US" sz="1600" dirty="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1AB67AA-0B4C-1D35-6C37-053A842DE676}"/>
              </a:ext>
            </a:extLst>
          </p:cNvPr>
          <p:cNvPicPr>
            <a:picLocks noChangeAspect="1"/>
          </p:cNvPicPr>
          <p:nvPr/>
        </p:nvPicPr>
        <p:blipFill>
          <a:blip r:embed="rId2"/>
          <a:stretch>
            <a:fillRect/>
          </a:stretch>
        </p:blipFill>
        <p:spPr>
          <a:xfrm>
            <a:off x="857194" y="4159807"/>
            <a:ext cx="2853175" cy="1597290"/>
          </a:xfrm>
          <a:prstGeom prst="rect">
            <a:avLst/>
          </a:prstGeom>
        </p:spPr>
      </p:pic>
      <p:sp>
        <p:nvSpPr>
          <p:cNvPr id="4" name="TextBox 3">
            <a:extLst>
              <a:ext uri="{FF2B5EF4-FFF2-40B4-BE49-F238E27FC236}">
                <a16:creationId xmlns:a16="http://schemas.microsoft.com/office/drawing/2014/main" id="{08AD031D-6565-3B22-8D45-A114A0148383}"/>
              </a:ext>
            </a:extLst>
          </p:cNvPr>
          <p:cNvSpPr txBox="1"/>
          <p:nvPr/>
        </p:nvSpPr>
        <p:spPr>
          <a:xfrm>
            <a:off x="857195" y="3735238"/>
            <a:ext cx="2671010" cy="369332"/>
          </a:xfrm>
          <a:prstGeom prst="rect">
            <a:avLst/>
          </a:prstGeom>
          <a:noFill/>
        </p:spPr>
        <p:txBody>
          <a:bodyPr wrap="square" rtlCol="0">
            <a:spAutoFit/>
          </a:bodyPr>
          <a:lstStyle/>
          <a:p>
            <a:r>
              <a:rPr lang="en-NZ" dirty="0">
                <a:solidFill>
                  <a:schemeClr val="accent2">
                    <a:lumMod val="40000"/>
                    <a:lumOff val="60000"/>
                  </a:schemeClr>
                </a:solidFill>
              </a:rPr>
              <a:t>Looking Back</a:t>
            </a:r>
          </a:p>
        </p:txBody>
      </p:sp>
    </p:spTree>
    <p:extLst>
      <p:ext uri="{BB962C8B-B14F-4D97-AF65-F5344CB8AC3E}">
        <p14:creationId xmlns:p14="http://schemas.microsoft.com/office/powerpoint/2010/main" val="156388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0591-49B6-ECC1-2E5B-2D74ECEC567B}"/>
              </a:ext>
            </a:extLst>
          </p:cNvPr>
          <p:cNvSpPr>
            <a:spLocks noGrp="1"/>
          </p:cNvSpPr>
          <p:nvPr>
            <p:ph type="title"/>
          </p:nvPr>
        </p:nvSpPr>
        <p:spPr>
          <a:xfrm>
            <a:off x="767856" y="1706581"/>
            <a:ext cx="3031852" cy="1722419"/>
          </a:xfrm>
        </p:spPr>
        <p:txBody>
          <a:bodyPr>
            <a:normAutofit/>
          </a:bodyPr>
          <a:lstStyle/>
          <a:p>
            <a:r>
              <a:rPr lang="en-NZ" dirty="0"/>
              <a:t>underutilisation - What we know</a:t>
            </a:r>
          </a:p>
        </p:txBody>
      </p:sp>
      <p:sp>
        <p:nvSpPr>
          <p:cNvPr id="3" name="Content Placeholder 2">
            <a:extLst>
              <a:ext uri="{FF2B5EF4-FFF2-40B4-BE49-F238E27FC236}">
                <a16:creationId xmlns:a16="http://schemas.microsoft.com/office/drawing/2014/main" id="{C9610D5F-6744-3011-8BDB-396DE9E76D08}"/>
              </a:ext>
            </a:extLst>
          </p:cNvPr>
          <p:cNvSpPr>
            <a:spLocks noGrp="1"/>
          </p:cNvSpPr>
          <p:nvPr>
            <p:ph idx="1"/>
          </p:nvPr>
        </p:nvSpPr>
        <p:spPr>
          <a:xfrm>
            <a:off x="4900928" y="794327"/>
            <a:ext cx="6650991" cy="5671128"/>
          </a:xfrm>
        </p:spPr>
        <p:txBody>
          <a:bodyPr>
            <a:normAutofit fontScale="85000" lnSpcReduction="10000"/>
          </a:bodyPr>
          <a:lstStyle/>
          <a:p>
            <a:pPr>
              <a:lnSpc>
                <a:spcPct val="120000"/>
              </a:lnSpc>
            </a:pPr>
            <a:r>
              <a:rPr lang="en-US" sz="19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Internal ACC research studies in the mid-2000s all reported systematic differences in the utilisation of </a:t>
            </a:r>
            <a:r>
              <a:rPr lang="en-US" sz="1900" u="sng"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Elective Surgery Services </a:t>
            </a:r>
            <a:r>
              <a:rPr lang="en-US" sz="19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between Māori and non-Māori at each stage of the referral process, and by injury severity and geographic region (Fawcett and </a:t>
            </a:r>
            <a:r>
              <a:rPr lang="en-US" sz="1900" dirty="0" err="1">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Kake</a:t>
            </a:r>
            <a:r>
              <a:rPr lang="en-US" sz="19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 2009; </a:t>
            </a:r>
            <a:r>
              <a:rPr lang="en-US" sz="1900" dirty="0" err="1">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Kake</a:t>
            </a:r>
            <a:r>
              <a:rPr lang="en-US" sz="19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 and Dougherty 2010; </a:t>
            </a:r>
            <a:r>
              <a:rPr lang="en-US" sz="1900" dirty="0" err="1">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Kake</a:t>
            </a:r>
            <a:r>
              <a:rPr lang="en-US" sz="19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 and Small 2010).  </a:t>
            </a:r>
            <a:r>
              <a:rPr lang="en-US" sz="1900"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Overall, Māori were more likely to receive less referrals at each stage of the treatment supply journey and the differences increased throughout the process.</a:t>
            </a:r>
          </a:p>
          <a:p>
            <a:pPr>
              <a:lnSpc>
                <a:spcPct val="120000"/>
              </a:lnSpc>
            </a:pPr>
            <a:r>
              <a:rPr lang="en-US" sz="19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In terms of </a:t>
            </a:r>
            <a:r>
              <a:rPr lang="en-US" sz="1900" u="sng"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Home Care Support Services</a:t>
            </a:r>
            <a:r>
              <a:rPr lang="en-US" sz="19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 internal ACC research in the early 2000s showed observed </a:t>
            </a:r>
            <a:r>
              <a:rPr lang="en-US" sz="1900" dirty="0">
                <a:solidFill>
                  <a:schemeClr val="tx1"/>
                </a:solidFill>
                <a:latin typeface="Franklin Gothic Book" panose="020B0503020102020204" pitchFamily="34" charset="0"/>
                <a:ea typeface="Times New Roman" panose="02020603050405020304" pitchFamily="18" charset="0"/>
                <a:cs typeface="Calibri" panose="020F0502020204030204" pitchFamily="34" charset="0"/>
              </a:rPr>
              <a:t>clear, systematic and statistically significant between Māori and non-Māori. </a:t>
            </a:r>
            <a:r>
              <a:rPr lang="en-US" sz="19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However, </a:t>
            </a:r>
            <a:r>
              <a:rPr lang="en-US" sz="1900"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from the data and the analysis at the time it was arguably not clear whether the differences represent under-utilisation by Māori or over-utilisation by non-Māori. </a:t>
            </a:r>
          </a:p>
          <a:p>
            <a:pPr>
              <a:lnSpc>
                <a:spcPct val="120000"/>
              </a:lnSpc>
            </a:pPr>
            <a:r>
              <a:rPr lang="en-US" sz="1900" dirty="0">
                <a:solidFill>
                  <a:schemeClr val="tx1"/>
                </a:solidFill>
                <a:latin typeface="Franklin Gothic Book" panose="020B0503020102020204" pitchFamily="34" charset="0"/>
                <a:ea typeface="Times New Roman" panose="02020603050405020304" pitchFamily="18" charset="0"/>
                <a:cs typeface="Calibri" panose="020F0502020204030204" pitchFamily="34" charset="0"/>
              </a:rPr>
              <a:t>Similarly, </a:t>
            </a:r>
            <a:r>
              <a:rPr lang="en-US" sz="19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Wren reports that up to 2015 a  number of internal ACC analyses of receipt of </a:t>
            </a:r>
            <a:r>
              <a:rPr lang="en-US" sz="1900" u="sng"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Weekly Compensation Claims and Return to Work duration</a:t>
            </a:r>
            <a:r>
              <a:rPr lang="en-US" sz="1900"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 </a:t>
            </a:r>
            <a:r>
              <a:rPr lang="en-US" sz="19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had been undertaken at various time points (Fawcett and </a:t>
            </a:r>
            <a:r>
              <a:rPr lang="en-US" sz="1900" dirty="0" err="1">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Kake</a:t>
            </a:r>
            <a:r>
              <a:rPr lang="en-US" sz="19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 2009; </a:t>
            </a:r>
            <a:r>
              <a:rPr lang="en-US" sz="1900" dirty="0" err="1">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Kake</a:t>
            </a:r>
            <a:r>
              <a:rPr lang="en-US" sz="19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 and Allen 2011; </a:t>
            </a:r>
            <a:r>
              <a:rPr lang="en-US" sz="1900" dirty="0" err="1">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Kake</a:t>
            </a:r>
            <a:r>
              <a:rPr lang="en-US" sz="19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 and Small 2010). </a:t>
            </a:r>
            <a:r>
              <a:rPr lang="en-US" sz="1900"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The analyses show systematic differences over time by ethnicity, age, socio-economic status, and geographic region in the use of these services.</a:t>
            </a:r>
            <a:endParaRPr lang="en-NZ" sz="1800" dirty="0">
              <a:solidFill>
                <a:schemeClr val="tx1"/>
              </a:solidFill>
              <a:effectLst/>
              <a:highlight>
                <a:srgbClr val="00FFFF"/>
              </a:highlight>
              <a:latin typeface="Garamond" panose="02020404030301010803" pitchFamily="18" charset="0"/>
              <a:ea typeface="Times New Roman" panose="02020603050405020304" pitchFamily="18" charset="0"/>
              <a:cs typeface="Times New Roman" panose="02020603050405020304" pitchFamily="18" charset="0"/>
            </a:endParaRPr>
          </a:p>
          <a:p>
            <a:endParaRPr lang="en-NZ" dirty="0">
              <a:solidFill>
                <a:schemeClr val="tx1"/>
              </a:solidFill>
            </a:endParaRPr>
          </a:p>
        </p:txBody>
      </p:sp>
      <p:pic>
        <p:nvPicPr>
          <p:cNvPr id="5" name="Picture 4">
            <a:extLst>
              <a:ext uri="{FF2B5EF4-FFF2-40B4-BE49-F238E27FC236}">
                <a16:creationId xmlns:a16="http://schemas.microsoft.com/office/drawing/2014/main" id="{41AB67AA-0B4C-1D35-6C37-053A842DE676}"/>
              </a:ext>
            </a:extLst>
          </p:cNvPr>
          <p:cNvPicPr>
            <a:picLocks noChangeAspect="1"/>
          </p:cNvPicPr>
          <p:nvPr/>
        </p:nvPicPr>
        <p:blipFill>
          <a:blip r:embed="rId2"/>
          <a:stretch>
            <a:fillRect/>
          </a:stretch>
        </p:blipFill>
        <p:spPr>
          <a:xfrm>
            <a:off x="857194" y="4159807"/>
            <a:ext cx="2853175" cy="1597290"/>
          </a:xfrm>
          <a:prstGeom prst="rect">
            <a:avLst/>
          </a:prstGeom>
        </p:spPr>
      </p:pic>
      <p:sp>
        <p:nvSpPr>
          <p:cNvPr id="4" name="TextBox 3">
            <a:extLst>
              <a:ext uri="{FF2B5EF4-FFF2-40B4-BE49-F238E27FC236}">
                <a16:creationId xmlns:a16="http://schemas.microsoft.com/office/drawing/2014/main" id="{08AD031D-6565-3B22-8D45-A114A0148383}"/>
              </a:ext>
            </a:extLst>
          </p:cNvPr>
          <p:cNvSpPr txBox="1"/>
          <p:nvPr/>
        </p:nvSpPr>
        <p:spPr>
          <a:xfrm>
            <a:off x="857195" y="3735238"/>
            <a:ext cx="2671010" cy="369332"/>
          </a:xfrm>
          <a:prstGeom prst="rect">
            <a:avLst/>
          </a:prstGeom>
          <a:noFill/>
        </p:spPr>
        <p:txBody>
          <a:bodyPr wrap="square" rtlCol="0">
            <a:spAutoFit/>
          </a:bodyPr>
          <a:lstStyle/>
          <a:p>
            <a:r>
              <a:rPr lang="en-NZ" dirty="0">
                <a:solidFill>
                  <a:schemeClr val="accent2">
                    <a:lumMod val="40000"/>
                    <a:lumOff val="60000"/>
                  </a:schemeClr>
                </a:solidFill>
              </a:rPr>
              <a:t>Looking Back</a:t>
            </a:r>
          </a:p>
        </p:txBody>
      </p:sp>
    </p:spTree>
    <p:extLst>
      <p:ext uri="{BB962C8B-B14F-4D97-AF65-F5344CB8AC3E}">
        <p14:creationId xmlns:p14="http://schemas.microsoft.com/office/powerpoint/2010/main" val="1629646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0591-49B6-ECC1-2E5B-2D74ECEC567B}"/>
              </a:ext>
            </a:extLst>
          </p:cNvPr>
          <p:cNvSpPr>
            <a:spLocks noGrp="1"/>
          </p:cNvSpPr>
          <p:nvPr>
            <p:ph type="title"/>
          </p:nvPr>
        </p:nvSpPr>
        <p:spPr>
          <a:xfrm>
            <a:off x="767856" y="1706581"/>
            <a:ext cx="3031852" cy="842655"/>
          </a:xfrm>
        </p:spPr>
        <p:txBody>
          <a:bodyPr>
            <a:normAutofit/>
          </a:bodyPr>
          <a:lstStyle/>
          <a:p>
            <a:r>
              <a:rPr lang="en-NZ" dirty="0"/>
              <a:t>underutilisation - What we know</a:t>
            </a:r>
          </a:p>
        </p:txBody>
      </p:sp>
      <p:sp>
        <p:nvSpPr>
          <p:cNvPr id="3" name="Content Placeholder 2">
            <a:extLst>
              <a:ext uri="{FF2B5EF4-FFF2-40B4-BE49-F238E27FC236}">
                <a16:creationId xmlns:a16="http://schemas.microsoft.com/office/drawing/2014/main" id="{C9610D5F-6744-3011-8BDB-396DE9E76D08}"/>
              </a:ext>
            </a:extLst>
          </p:cNvPr>
          <p:cNvSpPr>
            <a:spLocks noGrp="1"/>
          </p:cNvSpPr>
          <p:nvPr>
            <p:ph idx="1"/>
          </p:nvPr>
        </p:nvSpPr>
        <p:spPr>
          <a:xfrm>
            <a:off x="4682836" y="2890982"/>
            <a:ext cx="7509164" cy="3038764"/>
          </a:xfrm>
        </p:spPr>
        <p:txBody>
          <a:bodyPr>
            <a:normAutofit/>
          </a:bodyPr>
          <a:lstStyle/>
          <a:p>
            <a:pPr>
              <a:lnSpc>
                <a:spcPct val="120000"/>
              </a:lnSpc>
              <a:spcAft>
                <a:spcPts val="800"/>
              </a:spcAft>
            </a:pPr>
            <a:r>
              <a:rPr lang="en-US" sz="1900"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In May 2021 ACC acknowledged in a briefing to the Minister there  was ‘consistent evidence’ that  Māori compared to non-Māori for ‘disparity…across the spectrum of prevention, care and recovery’,  Māori have poorer long-term injury outcomes’, and that there are  ‘inequities’ in Māori use of ACC funded services‘ and that these remained in 2021.</a:t>
            </a:r>
          </a:p>
          <a:p>
            <a:pPr marL="324000" lvl="1" indent="0">
              <a:lnSpc>
                <a:spcPct val="120000"/>
              </a:lnSpc>
              <a:spcAft>
                <a:spcPts val="800"/>
              </a:spcAft>
              <a:buNone/>
            </a:pPr>
            <a:r>
              <a:rPr lang="en-US" sz="14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(Accident Compensation Corporation 2021). (</a:t>
            </a:r>
            <a:r>
              <a:rPr lang="en-US" sz="1400" dirty="0">
                <a:solidFill>
                  <a:schemeClr val="tx1"/>
                </a:solidFill>
                <a:effectLst/>
                <a:latin typeface="Franklin Gothic Book" panose="020B0503020102020204" pitchFamily="34" charset="0"/>
                <a:ea typeface="Calibri" panose="020F0502020204030204" pitchFamily="34" charset="0"/>
                <a:cs typeface="Cordia New" panose="020B0304020202020204" pitchFamily="34" charset="-34"/>
              </a:rPr>
              <a:t>Quotes from </a:t>
            </a:r>
            <a:r>
              <a:rPr lang="en-NZ" sz="1400" dirty="0">
                <a:solidFill>
                  <a:schemeClr val="tx1"/>
                </a:solidFill>
                <a:effectLst/>
                <a:latin typeface="Franklin Gothic Book" panose="020B0503020102020204" pitchFamily="34" charset="0"/>
                <a:ea typeface="Calibri" panose="020F0502020204030204" pitchFamily="34" charset="0"/>
                <a:cs typeface="Cordia New" panose="020B0304020202020204" pitchFamily="34" charset="-34"/>
              </a:rPr>
              <a:t>paragraph 5 of ACC briefing. Paragraphs 5 to 12 outline a range of differences across the spectrum of ACC activities.)</a:t>
            </a:r>
            <a:endParaRPr lang="en-NZ" dirty="0">
              <a:solidFill>
                <a:schemeClr val="tx1"/>
              </a:solidFill>
            </a:endParaRPr>
          </a:p>
        </p:txBody>
      </p:sp>
      <p:pic>
        <p:nvPicPr>
          <p:cNvPr id="5" name="Picture 4">
            <a:extLst>
              <a:ext uri="{FF2B5EF4-FFF2-40B4-BE49-F238E27FC236}">
                <a16:creationId xmlns:a16="http://schemas.microsoft.com/office/drawing/2014/main" id="{41AB67AA-0B4C-1D35-6C37-053A842DE676}"/>
              </a:ext>
            </a:extLst>
          </p:cNvPr>
          <p:cNvPicPr>
            <a:picLocks noChangeAspect="1"/>
          </p:cNvPicPr>
          <p:nvPr/>
        </p:nvPicPr>
        <p:blipFill>
          <a:blip r:embed="rId2"/>
          <a:stretch>
            <a:fillRect/>
          </a:stretch>
        </p:blipFill>
        <p:spPr>
          <a:xfrm>
            <a:off x="857194" y="4159807"/>
            <a:ext cx="2853175" cy="1597290"/>
          </a:xfrm>
          <a:prstGeom prst="rect">
            <a:avLst/>
          </a:prstGeom>
        </p:spPr>
      </p:pic>
      <p:sp>
        <p:nvSpPr>
          <p:cNvPr id="4" name="TextBox 3">
            <a:extLst>
              <a:ext uri="{FF2B5EF4-FFF2-40B4-BE49-F238E27FC236}">
                <a16:creationId xmlns:a16="http://schemas.microsoft.com/office/drawing/2014/main" id="{08AD031D-6565-3B22-8D45-A114A0148383}"/>
              </a:ext>
            </a:extLst>
          </p:cNvPr>
          <p:cNvSpPr txBox="1"/>
          <p:nvPr/>
        </p:nvSpPr>
        <p:spPr>
          <a:xfrm>
            <a:off x="767855" y="2763981"/>
            <a:ext cx="2942513" cy="707886"/>
          </a:xfrm>
          <a:prstGeom prst="rect">
            <a:avLst/>
          </a:prstGeom>
          <a:noFill/>
        </p:spPr>
        <p:txBody>
          <a:bodyPr wrap="square" rtlCol="0">
            <a:spAutoFit/>
          </a:bodyPr>
          <a:lstStyle/>
          <a:p>
            <a:r>
              <a:rPr lang="en-NZ" sz="2000" dirty="0">
                <a:solidFill>
                  <a:schemeClr val="accent2">
                    <a:lumMod val="40000"/>
                    <a:lumOff val="60000"/>
                  </a:schemeClr>
                </a:solidFill>
              </a:rPr>
              <a:t>NOTHING HAS CHANGED SINCE WREN</a:t>
            </a:r>
          </a:p>
        </p:txBody>
      </p:sp>
      <p:pic>
        <p:nvPicPr>
          <p:cNvPr id="6" name="Content Placeholder 4">
            <a:extLst>
              <a:ext uri="{FF2B5EF4-FFF2-40B4-BE49-F238E27FC236}">
                <a16:creationId xmlns:a16="http://schemas.microsoft.com/office/drawing/2014/main" id="{AD027D10-425A-6BDA-4FF5-9CFD7BAB8337}"/>
              </a:ext>
            </a:extLst>
          </p:cNvPr>
          <p:cNvPicPr>
            <a:picLocks noChangeAspect="1"/>
          </p:cNvPicPr>
          <p:nvPr/>
        </p:nvPicPr>
        <p:blipFill>
          <a:blip r:embed="rId3"/>
          <a:stretch>
            <a:fillRect/>
          </a:stretch>
        </p:blipFill>
        <p:spPr>
          <a:xfrm>
            <a:off x="5643419" y="646545"/>
            <a:ext cx="4620122" cy="2263951"/>
          </a:xfrm>
          <a:prstGeom prst="rect">
            <a:avLst/>
          </a:prstGeom>
        </p:spPr>
      </p:pic>
    </p:spTree>
    <p:extLst>
      <p:ext uri="{BB962C8B-B14F-4D97-AF65-F5344CB8AC3E}">
        <p14:creationId xmlns:p14="http://schemas.microsoft.com/office/powerpoint/2010/main" val="113033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114C3-4376-E5D8-99FE-1021BA65F369}"/>
              </a:ext>
            </a:extLst>
          </p:cNvPr>
          <p:cNvSpPr>
            <a:spLocks noGrp="1"/>
          </p:cNvSpPr>
          <p:nvPr>
            <p:ph type="title"/>
          </p:nvPr>
        </p:nvSpPr>
        <p:spPr>
          <a:xfrm>
            <a:off x="581192" y="720413"/>
            <a:ext cx="3894784" cy="565927"/>
          </a:xfrm>
        </p:spPr>
        <p:txBody>
          <a:bodyPr/>
          <a:lstStyle/>
          <a:p>
            <a:r>
              <a:rPr lang="en-NZ" dirty="0"/>
              <a:t>Acknowledgements</a:t>
            </a:r>
          </a:p>
        </p:txBody>
      </p:sp>
      <p:pic>
        <p:nvPicPr>
          <p:cNvPr id="5" name="Content Placeholder 4">
            <a:extLst>
              <a:ext uri="{FF2B5EF4-FFF2-40B4-BE49-F238E27FC236}">
                <a16:creationId xmlns:a16="http://schemas.microsoft.com/office/drawing/2014/main" id="{06DCBF73-F748-88E7-8D34-7D75C32BC28C}"/>
              </a:ext>
            </a:extLst>
          </p:cNvPr>
          <p:cNvPicPr>
            <a:picLocks noGrp="1" noChangeAspect="1"/>
          </p:cNvPicPr>
          <p:nvPr>
            <p:ph idx="1"/>
          </p:nvPr>
        </p:nvPicPr>
        <p:blipFill>
          <a:blip r:embed="rId3"/>
          <a:stretch>
            <a:fillRect/>
          </a:stretch>
        </p:blipFill>
        <p:spPr>
          <a:xfrm>
            <a:off x="632950" y="1465496"/>
            <a:ext cx="4085060" cy="3098220"/>
          </a:xfrm>
        </p:spPr>
      </p:pic>
      <p:sp>
        <p:nvSpPr>
          <p:cNvPr id="6" name="TextBox 5">
            <a:extLst>
              <a:ext uri="{FF2B5EF4-FFF2-40B4-BE49-F238E27FC236}">
                <a16:creationId xmlns:a16="http://schemas.microsoft.com/office/drawing/2014/main" id="{023D59A0-5D4C-D1E8-F5FE-82C23662DC5A}"/>
              </a:ext>
            </a:extLst>
          </p:cNvPr>
          <p:cNvSpPr txBox="1"/>
          <p:nvPr/>
        </p:nvSpPr>
        <p:spPr>
          <a:xfrm>
            <a:off x="5159467" y="1483945"/>
            <a:ext cx="5706300" cy="1200329"/>
          </a:xfrm>
          <a:prstGeom prst="rect">
            <a:avLst/>
          </a:prstGeom>
          <a:noFill/>
        </p:spPr>
        <p:txBody>
          <a:bodyPr wrap="square" rtlCol="0">
            <a:spAutoFit/>
          </a:bodyPr>
          <a:lstStyle/>
          <a:p>
            <a:r>
              <a:rPr lang="en-NZ" dirty="0"/>
              <a:t>Dr Peter Jansen</a:t>
            </a:r>
          </a:p>
          <a:p>
            <a:r>
              <a:rPr lang="en-NZ" dirty="0"/>
              <a:t>Co–Expert Witness on Evidence Brief supporting the Waitangi Tribunal Claim</a:t>
            </a:r>
          </a:p>
          <a:p>
            <a:r>
              <a:rPr lang="en-NZ" dirty="0">
                <a:hlinkClick r:id="rId4"/>
              </a:rPr>
              <a:t>https://www.linkedin.com/in/peter-jansen-a7407215/</a:t>
            </a:r>
            <a:r>
              <a:rPr lang="en-NZ" dirty="0"/>
              <a:t> </a:t>
            </a:r>
          </a:p>
        </p:txBody>
      </p:sp>
      <p:graphicFrame>
        <p:nvGraphicFramePr>
          <p:cNvPr id="7" name="Table 6">
            <a:extLst>
              <a:ext uri="{FF2B5EF4-FFF2-40B4-BE49-F238E27FC236}">
                <a16:creationId xmlns:a16="http://schemas.microsoft.com/office/drawing/2014/main" id="{3D86114B-FE05-80FE-9C0E-A82E83E3F087}"/>
              </a:ext>
            </a:extLst>
          </p:cNvPr>
          <p:cNvGraphicFramePr>
            <a:graphicFrameLocks noGrp="1"/>
          </p:cNvGraphicFramePr>
          <p:nvPr>
            <p:extLst>
              <p:ext uri="{D42A27DB-BD31-4B8C-83A1-F6EECF244321}">
                <p14:modId xmlns:p14="http://schemas.microsoft.com/office/powerpoint/2010/main" val="1721923953"/>
              </p:ext>
            </p:extLst>
          </p:nvPr>
        </p:nvGraphicFramePr>
        <p:xfrm>
          <a:off x="354553" y="4742872"/>
          <a:ext cx="4743657" cy="1721631"/>
        </p:xfrm>
        <a:graphic>
          <a:graphicData uri="http://schemas.openxmlformats.org/drawingml/2006/table">
            <a:tbl>
              <a:tblPr firstRow="1" firstCol="1" bandRow="1"/>
              <a:tblGrid>
                <a:gridCol w="2407120">
                  <a:extLst>
                    <a:ext uri="{9D8B030D-6E8A-4147-A177-3AD203B41FA5}">
                      <a16:colId xmlns:a16="http://schemas.microsoft.com/office/drawing/2014/main" val="2368130796"/>
                    </a:ext>
                  </a:extLst>
                </a:gridCol>
                <a:gridCol w="2336537">
                  <a:extLst>
                    <a:ext uri="{9D8B030D-6E8A-4147-A177-3AD203B41FA5}">
                      <a16:colId xmlns:a16="http://schemas.microsoft.com/office/drawing/2014/main" val="3474406081"/>
                    </a:ext>
                  </a:extLst>
                </a:gridCol>
              </a:tblGrid>
              <a:tr h="695268">
                <a:tc gridSpan="2">
                  <a:txBody>
                    <a:bodyPr/>
                    <a:lstStyle/>
                    <a:p>
                      <a:pPr algn="ctr">
                        <a:lnSpc>
                          <a:spcPct val="115000"/>
                        </a:lnSpc>
                        <a:spcBef>
                          <a:spcPts val="600"/>
                        </a:spcBef>
                        <a:spcAft>
                          <a:spcPts val="600"/>
                        </a:spcAf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 AND</a:t>
                      </a:r>
                      <a:endParaRPr lang="en-NZ" sz="1200" dirty="0">
                        <a:effectLst/>
                        <a:latin typeface="Garamond" panose="02020404030301010803" pitchFamily="18" charset="0"/>
                        <a:ea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en-US" sz="1200" b="1" dirty="0">
                          <a:effectLst/>
                          <a:latin typeface="Garamond" panose="02020404030301010803" pitchFamily="18" charset="0"/>
                          <a:ea typeface="Times New Roman" panose="02020603050405020304" pitchFamily="18" charset="0"/>
                          <a:cs typeface="Times New Roman" panose="02020603050405020304" pitchFamily="18" charset="0"/>
                        </a:rPr>
                        <a:t>WOODWARD LAW &amp; PHIL CORNEGE</a:t>
                      </a:r>
                      <a:endParaRPr lang="en-NZ" sz="12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NZ"/>
                    </a:p>
                  </a:txBody>
                  <a:tcPr/>
                </a:tc>
                <a:extLst>
                  <a:ext uri="{0D108BD9-81ED-4DB2-BD59-A6C34878D82A}">
                    <a16:rowId xmlns:a16="http://schemas.microsoft.com/office/drawing/2014/main" val="2429626653"/>
                  </a:ext>
                </a:extLst>
              </a:tr>
              <a:tr h="1026363">
                <a:tc>
                  <a:txBody>
                    <a:bodyPr/>
                    <a:lstStyle/>
                    <a:p>
                      <a:pPr>
                        <a:lnSpc>
                          <a:spcPct val="115000"/>
                        </a:lnSpc>
                        <a:spcBef>
                          <a:spcPts val="600"/>
                        </a:spcBef>
                        <a:spcAft>
                          <a:spcPts val="600"/>
                        </a:spcAft>
                      </a:pPr>
                      <a:r>
                        <a:rPr lang="en-US" sz="1200" b="1" dirty="0">
                          <a:effectLst/>
                          <a:latin typeface="Garamond" panose="02020404030301010803" pitchFamily="18" charset="0"/>
                          <a:ea typeface="Times New Roman" panose="02020603050405020304" pitchFamily="18" charset="0"/>
                          <a:cs typeface="Times New Roman" panose="02020603050405020304" pitchFamily="18" charset="0"/>
                        </a:rPr>
                        <a:t>Counsel Acting:</a:t>
                      </a:r>
                      <a:br>
                        <a:rPr lang="en-US" sz="1200" b="1" dirty="0">
                          <a:effectLst/>
                          <a:latin typeface="Garamond" panose="02020404030301010803" pitchFamily="18" charset="0"/>
                          <a:ea typeface="Times New Roman" panose="02020603050405020304" pitchFamily="18" charset="0"/>
                          <a:cs typeface="Times New Roman" panose="02020603050405020304" pitchFamily="18" charset="0"/>
                        </a:rPr>
                      </a:b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Donna M T </a:t>
                      </a:r>
                      <a:r>
                        <a:rPr lang="en-US" sz="1200" dirty="0" err="1">
                          <a:effectLst/>
                          <a:latin typeface="Garamond" panose="02020404030301010803" pitchFamily="18" charset="0"/>
                          <a:ea typeface="Times New Roman" panose="02020603050405020304" pitchFamily="18" charset="0"/>
                          <a:cs typeface="Times New Roman" panose="02020603050405020304" pitchFamily="18" charset="0"/>
                        </a:rPr>
                        <a:t>T</a:t>
                      </a: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 Hall</a:t>
                      </a:r>
                      <a:br>
                        <a:rPr lang="en-US" sz="1200" dirty="0">
                          <a:effectLst/>
                          <a:latin typeface="Garamond" panose="02020404030301010803" pitchFamily="18" charset="0"/>
                          <a:ea typeface="Times New Roman" panose="02020603050405020304" pitchFamily="18" charset="0"/>
                          <a:cs typeface="Times New Roman" panose="02020603050405020304" pitchFamily="18" charset="0"/>
                        </a:rPr>
                      </a:b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Phillip </a:t>
                      </a:r>
                      <a:r>
                        <a:rPr lang="en-US" sz="1200" dirty="0" err="1">
                          <a:effectLst/>
                          <a:latin typeface="Garamond" panose="02020404030301010803" pitchFamily="18" charset="0"/>
                          <a:ea typeface="Times New Roman" panose="02020603050405020304" pitchFamily="18" charset="0"/>
                          <a:cs typeface="Times New Roman" panose="02020603050405020304" pitchFamily="18" charset="0"/>
                        </a:rPr>
                        <a:t>Cornege</a:t>
                      </a:r>
                      <a:endParaRPr lang="en-NZ" sz="1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l">
                        <a:lnSpc>
                          <a:spcPct val="115000"/>
                        </a:lnSpc>
                        <a:spcBef>
                          <a:spcPts val="600"/>
                        </a:spcBef>
                        <a:spcAft>
                          <a:spcPts val="600"/>
                        </a:spcAft>
                      </a:pP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PO Box 30411</a:t>
                      </a:r>
                      <a:br>
                        <a:rPr lang="en-US" sz="1200" dirty="0">
                          <a:effectLst/>
                          <a:latin typeface="Garamond" panose="02020404030301010803" pitchFamily="18" charset="0"/>
                          <a:ea typeface="Times New Roman" panose="02020603050405020304" pitchFamily="18" charset="0"/>
                          <a:cs typeface="Times New Roman" panose="02020603050405020304" pitchFamily="18" charset="0"/>
                        </a:rPr>
                      </a:b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Lower Hutt 5010</a:t>
                      </a:r>
                      <a:br>
                        <a:rPr lang="en-US" sz="1200" dirty="0">
                          <a:effectLst/>
                          <a:latin typeface="Garamond" panose="02020404030301010803" pitchFamily="18" charset="0"/>
                          <a:ea typeface="Times New Roman" panose="02020603050405020304" pitchFamily="18" charset="0"/>
                          <a:cs typeface="Times New Roman" panose="02020603050405020304" pitchFamily="18" charset="0"/>
                        </a:rPr>
                      </a:br>
                      <a:r>
                        <a:rPr lang="en-US" sz="1200" dirty="0">
                          <a:effectLst/>
                          <a:latin typeface="Garamond" panose="02020404030301010803" pitchFamily="18" charset="0"/>
                          <a:ea typeface="Times New Roman" panose="02020603050405020304" pitchFamily="18" charset="0"/>
                          <a:cs typeface="Times New Roman" panose="02020603050405020304" pitchFamily="18" charset="0"/>
                        </a:rPr>
                        <a:t>+64 (04) 560 3680</a:t>
                      </a:r>
                      <a:br>
                        <a:rPr lang="en-US" sz="1200" dirty="0">
                          <a:effectLst/>
                          <a:latin typeface="Garamond" panose="02020404030301010803" pitchFamily="18" charset="0"/>
                          <a:ea typeface="Times New Roman" panose="02020603050405020304" pitchFamily="18" charset="0"/>
                          <a:cs typeface="Times New Roman" panose="02020603050405020304" pitchFamily="18" charset="0"/>
                        </a:rPr>
                      </a:br>
                      <a:r>
                        <a:rPr lang="en-US" sz="1200" u="sng" dirty="0">
                          <a:solidFill>
                            <a:srgbClr val="0563C1"/>
                          </a:solidFill>
                          <a:effectLst/>
                          <a:latin typeface="Garamond" panose="02020404030301010803" pitchFamily="18" charset="0"/>
                          <a:ea typeface="Times New Roman" panose="02020603050405020304" pitchFamily="18" charset="0"/>
                          <a:cs typeface="Times New Roman" panose="02020603050405020304" pitchFamily="18" charset="0"/>
                          <a:hlinkClick r:id="rId5"/>
                        </a:rPr>
                        <a:t>info@mokoia.co.nz</a:t>
                      </a:r>
                      <a:endParaRPr lang="en-NZ" sz="1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62937818"/>
                  </a:ext>
                </a:extLst>
              </a:tr>
            </a:tbl>
          </a:graphicData>
        </a:graphic>
      </p:graphicFrame>
      <p:pic>
        <p:nvPicPr>
          <p:cNvPr id="10" name="Picture 9">
            <a:extLst>
              <a:ext uri="{FF2B5EF4-FFF2-40B4-BE49-F238E27FC236}">
                <a16:creationId xmlns:a16="http://schemas.microsoft.com/office/drawing/2014/main" id="{354FBAFD-E2B6-EC25-3E8F-CC6C8443D8D7}"/>
              </a:ext>
            </a:extLst>
          </p:cNvPr>
          <p:cNvPicPr>
            <a:picLocks noChangeAspect="1"/>
          </p:cNvPicPr>
          <p:nvPr/>
        </p:nvPicPr>
        <p:blipFill>
          <a:blip r:embed="rId6"/>
          <a:stretch>
            <a:fillRect/>
          </a:stretch>
        </p:blipFill>
        <p:spPr>
          <a:xfrm>
            <a:off x="4439031" y="4743823"/>
            <a:ext cx="7328096" cy="1721631"/>
          </a:xfrm>
          <a:prstGeom prst="rect">
            <a:avLst/>
          </a:prstGeom>
        </p:spPr>
      </p:pic>
    </p:spTree>
    <p:extLst>
      <p:ext uri="{BB962C8B-B14F-4D97-AF65-F5344CB8AC3E}">
        <p14:creationId xmlns:p14="http://schemas.microsoft.com/office/powerpoint/2010/main" val="3122882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0591-49B6-ECC1-2E5B-2D74ECEC567B}"/>
              </a:ext>
            </a:extLst>
          </p:cNvPr>
          <p:cNvSpPr>
            <a:spLocks noGrp="1"/>
          </p:cNvSpPr>
          <p:nvPr>
            <p:ph type="title"/>
          </p:nvPr>
        </p:nvSpPr>
        <p:spPr>
          <a:xfrm>
            <a:off x="767856" y="1706581"/>
            <a:ext cx="3031852" cy="1722419"/>
          </a:xfrm>
        </p:spPr>
        <p:txBody>
          <a:bodyPr>
            <a:normAutofit fontScale="90000"/>
          </a:bodyPr>
          <a:lstStyle/>
          <a:p>
            <a:r>
              <a:rPr lang="en-NZ" dirty="0"/>
              <a:t>Poor injury treatment and rehabilitation (Incl. Disability)  Outcomes - What we know</a:t>
            </a:r>
          </a:p>
        </p:txBody>
      </p:sp>
      <p:sp>
        <p:nvSpPr>
          <p:cNvPr id="3" name="Content Placeholder 2">
            <a:extLst>
              <a:ext uri="{FF2B5EF4-FFF2-40B4-BE49-F238E27FC236}">
                <a16:creationId xmlns:a16="http://schemas.microsoft.com/office/drawing/2014/main" id="{C9610D5F-6744-3011-8BDB-396DE9E76D08}"/>
              </a:ext>
            </a:extLst>
          </p:cNvPr>
          <p:cNvSpPr>
            <a:spLocks noGrp="1"/>
          </p:cNvSpPr>
          <p:nvPr>
            <p:ph idx="1"/>
          </p:nvPr>
        </p:nvSpPr>
        <p:spPr>
          <a:xfrm>
            <a:off x="4702520" y="696750"/>
            <a:ext cx="6650991" cy="1566866"/>
          </a:xfrm>
        </p:spPr>
        <p:txBody>
          <a:bodyPr>
            <a:normAutofit lnSpcReduction="10000"/>
          </a:bodyPr>
          <a:lstStyle/>
          <a:p>
            <a:pPr marL="0" indent="0">
              <a:buNone/>
            </a:pPr>
            <a:r>
              <a:rPr lang="en-US" sz="18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Historically, there has been very little published academic literature on Māori injury outcomes (Wyeth et al. 2013). However, this is now changing with the publication of a series of longitudinal results from the Positive Outcomes of Injury Study (POIS) at Otago University. </a:t>
            </a:r>
            <a:endParaRPr lang="en-NZ" dirty="0">
              <a:solidFill>
                <a:schemeClr val="tx1"/>
              </a:solidFill>
              <a:latin typeface="Franklin Gothic Book" panose="020B0503020102020204" pitchFamily="34" charset="0"/>
            </a:endParaRPr>
          </a:p>
        </p:txBody>
      </p:sp>
      <p:pic>
        <p:nvPicPr>
          <p:cNvPr id="5" name="Picture 4">
            <a:extLst>
              <a:ext uri="{FF2B5EF4-FFF2-40B4-BE49-F238E27FC236}">
                <a16:creationId xmlns:a16="http://schemas.microsoft.com/office/drawing/2014/main" id="{41AB67AA-0B4C-1D35-6C37-053A842DE676}"/>
              </a:ext>
            </a:extLst>
          </p:cNvPr>
          <p:cNvPicPr>
            <a:picLocks noChangeAspect="1"/>
          </p:cNvPicPr>
          <p:nvPr/>
        </p:nvPicPr>
        <p:blipFill>
          <a:blip r:embed="rId2"/>
          <a:stretch>
            <a:fillRect/>
          </a:stretch>
        </p:blipFill>
        <p:spPr>
          <a:xfrm>
            <a:off x="857194" y="4159807"/>
            <a:ext cx="2853175" cy="1597290"/>
          </a:xfrm>
          <a:prstGeom prst="rect">
            <a:avLst/>
          </a:prstGeom>
        </p:spPr>
      </p:pic>
      <p:sp>
        <p:nvSpPr>
          <p:cNvPr id="4" name="TextBox 3">
            <a:extLst>
              <a:ext uri="{FF2B5EF4-FFF2-40B4-BE49-F238E27FC236}">
                <a16:creationId xmlns:a16="http://schemas.microsoft.com/office/drawing/2014/main" id="{08AD031D-6565-3B22-8D45-A114A0148383}"/>
              </a:ext>
            </a:extLst>
          </p:cNvPr>
          <p:cNvSpPr txBox="1"/>
          <p:nvPr/>
        </p:nvSpPr>
        <p:spPr>
          <a:xfrm>
            <a:off x="857195" y="3735238"/>
            <a:ext cx="2671010" cy="369332"/>
          </a:xfrm>
          <a:prstGeom prst="rect">
            <a:avLst/>
          </a:prstGeom>
          <a:noFill/>
        </p:spPr>
        <p:txBody>
          <a:bodyPr wrap="square" rtlCol="0">
            <a:spAutoFit/>
          </a:bodyPr>
          <a:lstStyle/>
          <a:p>
            <a:r>
              <a:rPr lang="en-NZ" dirty="0">
                <a:solidFill>
                  <a:schemeClr val="accent2">
                    <a:lumMod val="40000"/>
                    <a:lumOff val="60000"/>
                  </a:schemeClr>
                </a:solidFill>
              </a:rPr>
              <a:t>Looking Back</a:t>
            </a:r>
          </a:p>
        </p:txBody>
      </p:sp>
      <p:pic>
        <p:nvPicPr>
          <p:cNvPr id="6" name="Picture 5">
            <a:extLst>
              <a:ext uri="{FF2B5EF4-FFF2-40B4-BE49-F238E27FC236}">
                <a16:creationId xmlns:a16="http://schemas.microsoft.com/office/drawing/2014/main" id="{1C519B9A-BCCF-3A73-6B00-A3825DA4B340}"/>
              </a:ext>
            </a:extLst>
          </p:cNvPr>
          <p:cNvPicPr>
            <a:picLocks noChangeAspect="1"/>
          </p:cNvPicPr>
          <p:nvPr/>
        </p:nvPicPr>
        <p:blipFill>
          <a:blip r:embed="rId3"/>
          <a:stretch>
            <a:fillRect/>
          </a:stretch>
        </p:blipFill>
        <p:spPr>
          <a:xfrm>
            <a:off x="5990479" y="2263615"/>
            <a:ext cx="4523648" cy="3112565"/>
          </a:xfrm>
          <a:prstGeom prst="rect">
            <a:avLst/>
          </a:prstGeom>
          <a:ln w="31750">
            <a:solidFill>
              <a:schemeClr val="accent5"/>
            </a:solidFill>
          </a:ln>
        </p:spPr>
      </p:pic>
      <p:pic>
        <p:nvPicPr>
          <p:cNvPr id="7" name="Picture 6">
            <a:extLst>
              <a:ext uri="{FF2B5EF4-FFF2-40B4-BE49-F238E27FC236}">
                <a16:creationId xmlns:a16="http://schemas.microsoft.com/office/drawing/2014/main" id="{BBD3507D-2D20-2D40-09F1-E5EDD56B493A}"/>
              </a:ext>
            </a:extLst>
          </p:cNvPr>
          <p:cNvPicPr>
            <a:picLocks noChangeAspect="1"/>
          </p:cNvPicPr>
          <p:nvPr/>
        </p:nvPicPr>
        <p:blipFill>
          <a:blip r:embed="rId4"/>
          <a:stretch>
            <a:fillRect/>
          </a:stretch>
        </p:blipFill>
        <p:spPr>
          <a:xfrm>
            <a:off x="4702520" y="5438786"/>
            <a:ext cx="7001852" cy="1324160"/>
          </a:xfrm>
          <a:prstGeom prst="rect">
            <a:avLst/>
          </a:prstGeom>
        </p:spPr>
      </p:pic>
    </p:spTree>
    <p:extLst>
      <p:ext uri="{BB962C8B-B14F-4D97-AF65-F5344CB8AC3E}">
        <p14:creationId xmlns:p14="http://schemas.microsoft.com/office/powerpoint/2010/main" val="4105565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0591-49B6-ECC1-2E5B-2D74ECEC567B}"/>
              </a:ext>
            </a:extLst>
          </p:cNvPr>
          <p:cNvSpPr>
            <a:spLocks noGrp="1"/>
          </p:cNvSpPr>
          <p:nvPr>
            <p:ph type="title"/>
          </p:nvPr>
        </p:nvSpPr>
        <p:spPr>
          <a:xfrm>
            <a:off x="767856" y="1706581"/>
            <a:ext cx="3031852" cy="1722419"/>
          </a:xfrm>
        </p:spPr>
        <p:txBody>
          <a:bodyPr>
            <a:normAutofit fontScale="90000"/>
          </a:bodyPr>
          <a:lstStyle/>
          <a:p>
            <a:r>
              <a:rPr lang="en-NZ" dirty="0"/>
              <a:t>Poor injury treatment and rehabilitation (Incl. Disability)  Outcomes - What we know</a:t>
            </a:r>
          </a:p>
        </p:txBody>
      </p:sp>
      <p:sp>
        <p:nvSpPr>
          <p:cNvPr id="3" name="Content Placeholder 2">
            <a:extLst>
              <a:ext uri="{FF2B5EF4-FFF2-40B4-BE49-F238E27FC236}">
                <a16:creationId xmlns:a16="http://schemas.microsoft.com/office/drawing/2014/main" id="{C9610D5F-6744-3011-8BDB-396DE9E76D08}"/>
              </a:ext>
            </a:extLst>
          </p:cNvPr>
          <p:cNvSpPr>
            <a:spLocks noGrp="1"/>
          </p:cNvSpPr>
          <p:nvPr>
            <p:ph idx="1"/>
          </p:nvPr>
        </p:nvSpPr>
        <p:spPr>
          <a:xfrm>
            <a:off x="4378036" y="715992"/>
            <a:ext cx="7173883" cy="5615797"/>
          </a:xfrm>
        </p:spPr>
        <p:txBody>
          <a:bodyPr>
            <a:normAutofit fontScale="85000" lnSpcReduction="10000"/>
          </a:bodyPr>
          <a:lstStyle/>
          <a:p>
            <a:pPr marL="0" lvl="0" indent="0">
              <a:lnSpc>
                <a:spcPct val="150000"/>
              </a:lnSpc>
              <a:spcAft>
                <a:spcPts val="800"/>
              </a:spcAft>
              <a:buNone/>
            </a:pPr>
            <a:r>
              <a:rPr lang="en-US" sz="19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Results from POIS studies have begun to progressively demonstrate inequities in Māori injury related health outcomes:</a:t>
            </a:r>
            <a:endParaRPr lang="en-NZ" sz="190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418950" indent="-285750">
              <a:lnSpc>
                <a:spcPct val="150000"/>
              </a:lnSpc>
              <a:spcAft>
                <a:spcPts val="800"/>
              </a:spcAft>
              <a:buFont typeface="Arial" panose="020B0604020202020204" pitchFamily="34" charset="0"/>
              <a:buChar char="•"/>
            </a:pPr>
            <a:r>
              <a:rPr lang="en-US" sz="1800"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Māori are 1.7 times the risk of disability after injury compared to non-Māori (</a:t>
            </a:r>
            <a:r>
              <a:rPr lang="en-US" sz="1800" dirty="0" err="1">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Derrett</a:t>
            </a:r>
            <a:r>
              <a:rPr lang="en-US" sz="1800"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 et al. 2013). </a:t>
            </a:r>
            <a:r>
              <a:rPr lang="en-US" sz="18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Predictors for poor injury outcomes included household income, existence of prior chronic health condition, </a:t>
            </a:r>
            <a:r>
              <a:rPr lang="en-US" sz="1800"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and ‘accessing healthcare services for injury’ (Wyeth et al. 2017)</a:t>
            </a:r>
            <a:r>
              <a:rPr lang="en-US" sz="18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a:t>
            </a:r>
            <a:endParaRPr lang="en-NZ" sz="180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418950" indent="-285750">
              <a:lnSpc>
                <a:spcPct val="150000"/>
              </a:lnSpc>
              <a:spcAft>
                <a:spcPts val="800"/>
              </a:spcAft>
              <a:buFont typeface="Arial" panose="020B0604020202020204" pitchFamily="34" charset="0"/>
              <a:buChar char="•"/>
            </a:pPr>
            <a:r>
              <a:rPr lang="en-US" sz="18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In 2019, </a:t>
            </a:r>
            <a:r>
              <a:rPr lang="en-US" sz="1800"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similar results </a:t>
            </a:r>
            <a:r>
              <a:rPr lang="en-US" sz="18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were reported for Māori health outcomes </a:t>
            </a:r>
            <a:r>
              <a:rPr lang="en-US" sz="1800"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24 months post injury </a:t>
            </a:r>
            <a:r>
              <a:rPr lang="en-US" sz="18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(Wyeth et al. 2019). The authors found that the </a:t>
            </a:r>
            <a:r>
              <a:rPr lang="en-US" sz="1800"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prevalence of disability among Māori  at 26% was ‘noticeably higher’ compared to the 10% for non-Māori who were </a:t>
            </a:r>
            <a:r>
              <a:rPr lang="en-US" sz="1800" dirty="0" err="1">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hospitalised</a:t>
            </a:r>
            <a:r>
              <a:rPr lang="en-US" sz="1800"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 for injury.</a:t>
            </a:r>
            <a:r>
              <a:rPr lang="en-US" sz="18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 In addition, while there was a similar range of predictors of disability between Māori and non-Māori, there was </a:t>
            </a:r>
            <a:r>
              <a:rPr lang="en-US" sz="1800"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one significant exception, which was ‘trouble accessing healthcare services for injury</a:t>
            </a:r>
            <a:r>
              <a:rPr lang="en-US" sz="18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 This exception </a:t>
            </a:r>
            <a:r>
              <a:rPr lang="en-US" sz="1800"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resulted in increased relative of risk of 2.58 </a:t>
            </a:r>
            <a:r>
              <a:rPr lang="en-US" sz="18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(i.e. 2.5 </a:t>
            </a:r>
            <a:r>
              <a:rPr lang="en-US" sz="1800"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times higher</a:t>
            </a:r>
            <a:r>
              <a:rPr lang="en-US" sz="18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 </a:t>
            </a:r>
            <a:r>
              <a:rPr lang="en-US" sz="1800"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of disability 24 months after injury compared to non-Māori</a:t>
            </a:r>
            <a:r>
              <a:rPr lang="en-US" sz="18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 The authors noted the finding was consistent with earlier POIS analyses (</a:t>
            </a:r>
            <a:r>
              <a:rPr lang="en-US" sz="1800" dirty="0" err="1">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Derrett</a:t>
            </a:r>
            <a:r>
              <a:rPr lang="en-US" sz="18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 et al. 2012, 2013; Wyeth et al. 2017). </a:t>
            </a:r>
            <a:endParaRPr lang="en-NZ" sz="180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1AB67AA-0B4C-1D35-6C37-053A842DE676}"/>
              </a:ext>
            </a:extLst>
          </p:cNvPr>
          <p:cNvPicPr>
            <a:picLocks noChangeAspect="1"/>
          </p:cNvPicPr>
          <p:nvPr/>
        </p:nvPicPr>
        <p:blipFill>
          <a:blip r:embed="rId2"/>
          <a:stretch>
            <a:fillRect/>
          </a:stretch>
        </p:blipFill>
        <p:spPr>
          <a:xfrm>
            <a:off x="857194" y="4159807"/>
            <a:ext cx="2853175" cy="1597290"/>
          </a:xfrm>
          <a:prstGeom prst="rect">
            <a:avLst/>
          </a:prstGeom>
        </p:spPr>
      </p:pic>
      <p:sp>
        <p:nvSpPr>
          <p:cNvPr id="4" name="TextBox 3">
            <a:extLst>
              <a:ext uri="{FF2B5EF4-FFF2-40B4-BE49-F238E27FC236}">
                <a16:creationId xmlns:a16="http://schemas.microsoft.com/office/drawing/2014/main" id="{08AD031D-6565-3B22-8D45-A114A0148383}"/>
              </a:ext>
            </a:extLst>
          </p:cNvPr>
          <p:cNvSpPr txBox="1"/>
          <p:nvPr/>
        </p:nvSpPr>
        <p:spPr>
          <a:xfrm>
            <a:off x="857195" y="3735238"/>
            <a:ext cx="2671010" cy="369332"/>
          </a:xfrm>
          <a:prstGeom prst="rect">
            <a:avLst/>
          </a:prstGeom>
          <a:noFill/>
        </p:spPr>
        <p:txBody>
          <a:bodyPr wrap="square" rtlCol="0">
            <a:spAutoFit/>
          </a:bodyPr>
          <a:lstStyle/>
          <a:p>
            <a:r>
              <a:rPr lang="en-NZ" dirty="0">
                <a:solidFill>
                  <a:schemeClr val="accent2">
                    <a:lumMod val="40000"/>
                    <a:lumOff val="60000"/>
                  </a:schemeClr>
                </a:solidFill>
              </a:rPr>
              <a:t>Looking Back</a:t>
            </a:r>
          </a:p>
        </p:txBody>
      </p:sp>
    </p:spTree>
    <p:extLst>
      <p:ext uri="{BB962C8B-B14F-4D97-AF65-F5344CB8AC3E}">
        <p14:creationId xmlns:p14="http://schemas.microsoft.com/office/powerpoint/2010/main" val="3468748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0591-49B6-ECC1-2E5B-2D74ECEC567B}"/>
              </a:ext>
            </a:extLst>
          </p:cNvPr>
          <p:cNvSpPr>
            <a:spLocks noGrp="1"/>
          </p:cNvSpPr>
          <p:nvPr>
            <p:ph type="title"/>
          </p:nvPr>
        </p:nvSpPr>
        <p:spPr>
          <a:xfrm>
            <a:off x="767856" y="1706581"/>
            <a:ext cx="3031852" cy="1722419"/>
          </a:xfrm>
        </p:spPr>
        <p:txBody>
          <a:bodyPr>
            <a:normAutofit fontScale="90000"/>
          </a:bodyPr>
          <a:lstStyle/>
          <a:p>
            <a:r>
              <a:rPr lang="en-NZ" dirty="0"/>
              <a:t>Poor injury treatment and rehabilitation (Incl. Disability)  Outcomes - What we know</a:t>
            </a:r>
          </a:p>
        </p:txBody>
      </p:sp>
      <p:sp>
        <p:nvSpPr>
          <p:cNvPr id="3" name="Content Placeholder 2">
            <a:extLst>
              <a:ext uri="{FF2B5EF4-FFF2-40B4-BE49-F238E27FC236}">
                <a16:creationId xmlns:a16="http://schemas.microsoft.com/office/drawing/2014/main" id="{C9610D5F-6744-3011-8BDB-396DE9E76D08}"/>
              </a:ext>
            </a:extLst>
          </p:cNvPr>
          <p:cNvSpPr>
            <a:spLocks noGrp="1"/>
          </p:cNvSpPr>
          <p:nvPr>
            <p:ph idx="1"/>
          </p:nvPr>
        </p:nvSpPr>
        <p:spPr>
          <a:xfrm>
            <a:off x="4331856" y="715993"/>
            <a:ext cx="7220064" cy="4304582"/>
          </a:xfrm>
        </p:spPr>
        <p:txBody>
          <a:bodyPr>
            <a:normAutofit/>
          </a:bodyPr>
          <a:lstStyle/>
          <a:p>
            <a:pPr marL="457200" lvl="1" indent="0">
              <a:lnSpc>
                <a:spcPct val="150000"/>
              </a:lnSpc>
              <a:spcAft>
                <a:spcPts val="800"/>
              </a:spcAft>
              <a:buNone/>
            </a:pPr>
            <a:r>
              <a:rPr lang="en-US" sz="1600" dirty="0">
                <a:solidFill>
                  <a:schemeClr val="tx1"/>
                </a:solidFill>
                <a:latin typeface="Franklin Gothic Book" panose="020B0503020102020204" pitchFamily="34" charset="0"/>
                <a:ea typeface="Times New Roman" panose="02020603050405020304" pitchFamily="18" charset="0"/>
                <a:cs typeface="Calibri" panose="020F0502020204030204" pitchFamily="34" charset="0"/>
              </a:rPr>
              <a:t>In </a:t>
            </a:r>
            <a:r>
              <a:rPr lang="en-US" sz="1600" dirty="0">
                <a:solidFill>
                  <a:schemeClr val="tx1"/>
                </a:solidFill>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2019 POIS </a:t>
            </a:r>
            <a:r>
              <a:rPr lang="en-US" sz="16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authors said the results:</a:t>
            </a:r>
          </a:p>
          <a:p>
            <a:pPr marL="742950" lvl="1" indent="-285750">
              <a:lnSpc>
                <a:spcPct val="150000"/>
              </a:lnSpc>
              <a:spcAft>
                <a:spcPts val="800"/>
              </a:spcAft>
              <a:buFont typeface="Arial" panose="020B0604020202020204" pitchFamily="34" charset="0"/>
              <a:buChar char="•"/>
            </a:pPr>
            <a:r>
              <a:rPr lang="en-US" sz="1600"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‘show that Māori, but not non-Māori, who have trouble accessing health care for injury related healthcare services, have poorer outcomes</a:t>
            </a:r>
            <a:r>
              <a:rPr lang="en-US" sz="16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 This finding indicates that there is considerable work to be performed to ensure adequate access to healthcare services for Māori in this sector of the health system to improve postinjury outcomes. </a:t>
            </a:r>
            <a:r>
              <a:rPr lang="en-US" sz="1600"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We </a:t>
            </a:r>
            <a:r>
              <a:rPr lang="en-US" sz="1600" dirty="0" err="1">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hypothesise</a:t>
            </a:r>
            <a:r>
              <a:rPr lang="en-US" sz="1600"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 that Māori who have trouble accessing healthcare services for their injury initially, continue to do so for injury and rehabilitation services, which therefore impacts on, and prevents, improved post-injury outcomes such</a:t>
            </a:r>
            <a:r>
              <a:rPr lang="en-US" sz="1600" dirty="0">
                <a:solidFill>
                  <a:schemeClr val="tx1"/>
                </a:solidFill>
                <a:effectLst/>
                <a:highlight>
                  <a:srgbClr val="00FFFF"/>
                </a:highlight>
                <a:latin typeface="Franklin Gothic Book" panose="020B0503020102020204" pitchFamily="34" charset="0"/>
                <a:ea typeface="Times New Roman" panose="02020603050405020304" pitchFamily="18" charset="0"/>
                <a:cs typeface="Times New Roman" panose="02020603050405020304" pitchFamily="18" charset="0"/>
              </a:rPr>
              <a:t> </a:t>
            </a:r>
            <a:r>
              <a:rPr lang="en-US" sz="1600" dirty="0">
                <a:solidFill>
                  <a:schemeClr val="tx1"/>
                </a:solidFill>
                <a:effectLst/>
                <a:highlight>
                  <a:srgbClr val="00FFFF"/>
                </a:highlight>
                <a:latin typeface="Franklin Gothic Book" panose="020B0503020102020204" pitchFamily="34" charset="0"/>
                <a:ea typeface="Times New Roman" panose="02020603050405020304" pitchFamily="18" charset="0"/>
                <a:cs typeface="Calibri" panose="020F0502020204030204" pitchFamily="34" charset="0"/>
              </a:rPr>
              <a:t> as longer-term disability’</a:t>
            </a:r>
            <a:r>
              <a:rPr lang="en-US" sz="1600" dirty="0">
                <a:solidFill>
                  <a:schemeClr val="tx1"/>
                </a:solidFill>
                <a:effectLst/>
                <a:latin typeface="Franklin Gothic Book" panose="020B0503020102020204" pitchFamily="34" charset="0"/>
                <a:ea typeface="Times New Roman" panose="02020603050405020304" pitchFamily="18" charset="0"/>
                <a:cs typeface="Calibri" panose="020F0502020204030204" pitchFamily="34" charset="0"/>
              </a:rPr>
              <a:t> (Wyeth et al. 2019).</a:t>
            </a:r>
            <a:endParaRPr lang="en-NZ" sz="160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1AB67AA-0B4C-1D35-6C37-053A842DE676}"/>
              </a:ext>
            </a:extLst>
          </p:cNvPr>
          <p:cNvPicPr>
            <a:picLocks noChangeAspect="1"/>
          </p:cNvPicPr>
          <p:nvPr/>
        </p:nvPicPr>
        <p:blipFill>
          <a:blip r:embed="rId2"/>
          <a:stretch>
            <a:fillRect/>
          </a:stretch>
        </p:blipFill>
        <p:spPr>
          <a:xfrm>
            <a:off x="857194" y="4159807"/>
            <a:ext cx="2853175" cy="1597290"/>
          </a:xfrm>
          <a:prstGeom prst="rect">
            <a:avLst/>
          </a:prstGeom>
        </p:spPr>
      </p:pic>
      <p:sp>
        <p:nvSpPr>
          <p:cNvPr id="4" name="TextBox 3">
            <a:extLst>
              <a:ext uri="{FF2B5EF4-FFF2-40B4-BE49-F238E27FC236}">
                <a16:creationId xmlns:a16="http://schemas.microsoft.com/office/drawing/2014/main" id="{08AD031D-6565-3B22-8D45-A114A0148383}"/>
              </a:ext>
            </a:extLst>
          </p:cNvPr>
          <p:cNvSpPr txBox="1"/>
          <p:nvPr/>
        </p:nvSpPr>
        <p:spPr>
          <a:xfrm>
            <a:off x="857195" y="3735238"/>
            <a:ext cx="2671010" cy="369332"/>
          </a:xfrm>
          <a:prstGeom prst="rect">
            <a:avLst/>
          </a:prstGeom>
          <a:noFill/>
        </p:spPr>
        <p:txBody>
          <a:bodyPr wrap="square" rtlCol="0">
            <a:spAutoFit/>
          </a:bodyPr>
          <a:lstStyle/>
          <a:p>
            <a:r>
              <a:rPr lang="en-NZ" dirty="0">
                <a:solidFill>
                  <a:schemeClr val="accent2">
                    <a:lumMod val="40000"/>
                    <a:lumOff val="60000"/>
                  </a:schemeClr>
                </a:solidFill>
              </a:rPr>
              <a:t>Looking Back</a:t>
            </a:r>
          </a:p>
        </p:txBody>
      </p:sp>
    </p:spTree>
    <p:extLst>
      <p:ext uri="{BB962C8B-B14F-4D97-AF65-F5344CB8AC3E}">
        <p14:creationId xmlns:p14="http://schemas.microsoft.com/office/powerpoint/2010/main" val="3245901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0591-49B6-ECC1-2E5B-2D74ECEC567B}"/>
              </a:ext>
            </a:extLst>
          </p:cNvPr>
          <p:cNvSpPr>
            <a:spLocks noGrp="1"/>
          </p:cNvSpPr>
          <p:nvPr>
            <p:ph type="title"/>
          </p:nvPr>
        </p:nvSpPr>
        <p:spPr>
          <a:xfrm>
            <a:off x="767856" y="1706581"/>
            <a:ext cx="3031852" cy="1722419"/>
          </a:xfrm>
        </p:spPr>
        <p:txBody>
          <a:bodyPr>
            <a:normAutofit/>
          </a:bodyPr>
          <a:lstStyle/>
          <a:p>
            <a:r>
              <a:rPr lang="en-NZ" dirty="0"/>
              <a:t>Barriers to improving service utilisation and outcomes</a:t>
            </a:r>
          </a:p>
        </p:txBody>
      </p:sp>
      <p:sp>
        <p:nvSpPr>
          <p:cNvPr id="3" name="Content Placeholder 2">
            <a:extLst>
              <a:ext uri="{FF2B5EF4-FFF2-40B4-BE49-F238E27FC236}">
                <a16:creationId xmlns:a16="http://schemas.microsoft.com/office/drawing/2014/main" id="{C9610D5F-6744-3011-8BDB-396DE9E76D08}"/>
              </a:ext>
            </a:extLst>
          </p:cNvPr>
          <p:cNvSpPr>
            <a:spLocks noGrp="1"/>
          </p:cNvSpPr>
          <p:nvPr>
            <p:ph idx="1"/>
          </p:nvPr>
        </p:nvSpPr>
        <p:spPr>
          <a:xfrm>
            <a:off x="4773153" y="670870"/>
            <a:ext cx="6650991" cy="5695425"/>
          </a:xfrm>
        </p:spPr>
        <p:txBody>
          <a:bodyPr>
            <a:normAutofit fontScale="47500" lnSpcReduction="20000"/>
          </a:bodyPr>
          <a:lstStyle/>
          <a:p>
            <a:pPr marL="0" indent="0">
              <a:lnSpc>
                <a:spcPct val="107000"/>
              </a:lnSpc>
              <a:spcAft>
                <a:spcPts val="800"/>
              </a:spcAft>
              <a:buNone/>
            </a:pPr>
            <a:r>
              <a:rPr lang="en-US" sz="4500" dirty="0">
                <a:solidFill>
                  <a:schemeClr val="tx1"/>
                </a:solidFill>
                <a:effectLst/>
                <a:ea typeface="Calibri" panose="020F0502020204030204" pitchFamily="34" charset="0"/>
                <a:cs typeface="Times New Roman" panose="02020603050405020304" pitchFamily="18" charset="0"/>
              </a:rPr>
              <a:t>Why would Māori engage with ACC?</a:t>
            </a:r>
            <a:endParaRPr lang="en-NZ" sz="4500" dirty="0">
              <a:solidFill>
                <a:schemeClr val="tx1"/>
              </a:solidFill>
              <a:effectLst/>
              <a:ea typeface="Calibri" panose="020F0502020204030204" pitchFamily="34" charset="0"/>
              <a:cs typeface="Times New Roman" panose="02020603050405020304" pitchFamily="18" charset="0"/>
            </a:endParaRPr>
          </a:p>
          <a:p>
            <a:pPr marL="0" lvl="0" indent="0">
              <a:lnSpc>
                <a:spcPct val="107000"/>
              </a:lnSpc>
              <a:spcAft>
                <a:spcPts val="800"/>
              </a:spcAft>
              <a:buNone/>
              <a:tabLst>
                <a:tab pos="457200" algn="l"/>
              </a:tabLst>
            </a:pPr>
            <a:r>
              <a:rPr lang="en-US" sz="2900" dirty="0">
                <a:solidFill>
                  <a:schemeClr val="tx1"/>
                </a:solidFill>
                <a:effectLst/>
                <a:ea typeface="Calibri" panose="020F0502020204030204" pitchFamily="34" charset="0"/>
                <a:cs typeface="Times New Roman" panose="02020603050405020304" pitchFamily="18" charset="0"/>
              </a:rPr>
              <a:t>Research  over many years has shown that Māori report very consistent experiences over time with </a:t>
            </a:r>
            <a:r>
              <a:rPr lang="en-US" sz="2900" dirty="0" err="1">
                <a:solidFill>
                  <a:schemeClr val="tx1"/>
                </a:solidFill>
                <a:effectLst/>
                <a:ea typeface="Calibri" panose="020F0502020204030204" pitchFamily="34" charset="0"/>
                <a:cs typeface="Times New Roman" panose="02020603050405020304" pitchFamily="18" charset="0"/>
              </a:rPr>
              <a:t>utilisation</a:t>
            </a:r>
            <a:r>
              <a:rPr lang="en-US" sz="2900" dirty="0">
                <a:solidFill>
                  <a:schemeClr val="tx1"/>
                </a:solidFill>
                <a:effectLst/>
                <a:ea typeface="Calibri" panose="020F0502020204030204" pitchFamily="34" charset="0"/>
                <a:cs typeface="Times New Roman" panose="02020603050405020304" pitchFamily="18" charset="0"/>
              </a:rPr>
              <a:t> of a wide range of health and government agency (including ACC)  services respectively (Palmer et al. 2019; Russell, Smiler, and Stace 2013; Williams and Cram 2012).</a:t>
            </a:r>
            <a:endParaRPr lang="en-NZ" sz="2900" dirty="0">
              <a:solidFill>
                <a:schemeClr val="tx1"/>
              </a:solidFill>
              <a:effectLst/>
              <a:ea typeface="Calibri" panose="020F0502020204030204" pitchFamily="34" charset="0"/>
              <a:cs typeface="Times New Roman" panose="02020603050405020304" pitchFamily="18" charset="0"/>
            </a:endParaRPr>
          </a:p>
          <a:p>
            <a:pPr marL="0" lvl="0" indent="0">
              <a:lnSpc>
                <a:spcPct val="107000"/>
              </a:lnSpc>
              <a:spcAft>
                <a:spcPts val="800"/>
              </a:spcAft>
              <a:buNone/>
              <a:tabLst>
                <a:tab pos="457200" algn="l"/>
              </a:tabLst>
            </a:pPr>
            <a:r>
              <a:rPr lang="en-US" sz="2900" dirty="0">
                <a:solidFill>
                  <a:schemeClr val="tx1"/>
                </a:solidFill>
                <a:effectLst/>
                <a:highlight>
                  <a:srgbClr val="00FFFF"/>
                </a:highlight>
                <a:ea typeface="Calibri" panose="020F0502020204030204" pitchFamily="34" charset="0"/>
                <a:cs typeface="Times New Roman" panose="02020603050405020304" pitchFamily="18" charset="0"/>
              </a:rPr>
              <a:t>The experiences typically are described in terms of difficult to access, unresponsive and alien to the lived experience and value systems of those who do not share the dominant ‘mainstream’ world view represented in many government services (Williams and Cram 2012).  </a:t>
            </a:r>
            <a:endParaRPr lang="en-NZ" sz="2900" dirty="0">
              <a:solidFill>
                <a:schemeClr val="tx1"/>
              </a:solidFill>
              <a:effectLst/>
              <a:highlight>
                <a:srgbClr val="00FFFF"/>
              </a:highlight>
              <a:ea typeface="Calibri" panose="020F0502020204030204" pitchFamily="34" charset="0"/>
              <a:cs typeface="Times New Roman" panose="02020603050405020304" pitchFamily="18" charset="0"/>
            </a:endParaRPr>
          </a:p>
          <a:p>
            <a:pPr marL="151200" indent="0">
              <a:lnSpc>
                <a:spcPct val="107000"/>
              </a:lnSpc>
              <a:spcAft>
                <a:spcPts val="800"/>
              </a:spcAft>
              <a:buNone/>
            </a:pPr>
            <a:r>
              <a:rPr lang="en-NZ" sz="2900" dirty="0">
                <a:solidFill>
                  <a:schemeClr val="tx1"/>
                </a:solidFill>
                <a:effectLst/>
                <a:ea typeface="Calibri" panose="020F0502020204030204" pitchFamily="34" charset="0"/>
                <a:cs typeface="Times New Roman" panose="02020603050405020304" pitchFamily="18" charset="0"/>
              </a:rPr>
              <a:t>The evidence has continued to build…</a:t>
            </a:r>
          </a:p>
          <a:p>
            <a:pPr lvl="0">
              <a:lnSpc>
                <a:spcPct val="107000"/>
              </a:lnSpc>
              <a:spcAft>
                <a:spcPts val="800"/>
              </a:spcAft>
              <a:buFont typeface="Arial" panose="020B0604020202020204" pitchFamily="34" charset="0"/>
              <a:buChar char="•"/>
              <a:tabLst>
                <a:tab pos="457200" algn="l"/>
              </a:tabLst>
            </a:pPr>
            <a:r>
              <a:rPr lang="en-US" dirty="0">
                <a:solidFill>
                  <a:schemeClr val="tx1"/>
                </a:solidFill>
                <a:effectLst/>
                <a:ea typeface="Calibri" panose="020F0502020204030204" pitchFamily="34" charset="0"/>
                <a:cs typeface="Times New Roman" panose="02020603050405020304" pitchFamily="18" charset="0"/>
              </a:rPr>
              <a:t>Reid P, Cormack D, Paine S-J. Colonial histories, racism and health - The experience of Māori and Indigenous peoples. </a:t>
            </a:r>
            <a:r>
              <a:rPr lang="en-US" i="1" dirty="0">
                <a:solidFill>
                  <a:schemeClr val="tx1"/>
                </a:solidFill>
                <a:effectLst/>
                <a:ea typeface="Calibri" panose="020F0502020204030204" pitchFamily="34" charset="0"/>
                <a:cs typeface="Times New Roman" panose="02020603050405020304" pitchFamily="18" charset="0"/>
              </a:rPr>
              <a:t>Public Health</a:t>
            </a:r>
            <a:r>
              <a:rPr lang="en-US" dirty="0">
                <a:solidFill>
                  <a:schemeClr val="tx1"/>
                </a:solidFill>
                <a:effectLst/>
                <a:ea typeface="Calibri" panose="020F0502020204030204" pitchFamily="34" charset="0"/>
                <a:cs typeface="Times New Roman" panose="02020603050405020304" pitchFamily="18" charset="0"/>
              </a:rPr>
              <a:t> 2019; 172: 119-24.</a:t>
            </a:r>
            <a:r>
              <a:rPr lang="en-NZ" dirty="0">
                <a:solidFill>
                  <a:schemeClr val="tx1"/>
                </a:solidFill>
                <a:effectLst/>
                <a:ea typeface="Calibri" panose="020F0502020204030204" pitchFamily="34" charset="0"/>
                <a:cs typeface="Times New Roman" panose="02020603050405020304" pitchFamily="18" charset="0"/>
              </a:rPr>
              <a:t> </a:t>
            </a:r>
          </a:p>
          <a:p>
            <a:pPr lvl="0">
              <a:lnSpc>
                <a:spcPct val="107000"/>
              </a:lnSpc>
              <a:spcAft>
                <a:spcPts val="800"/>
              </a:spcAft>
              <a:buFont typeface="Arial" panose="020B0604020202020204" pitchFamily="34" charset="0"/>
              <a:buChar char="•"/>
              <a:tabLst>
                <a:tab pos="457200" algn="l"/>
              </a:tabLst>
            </a:pPr>
            <a:r>
              <a:rPr lang="en-US" dirty="0">
                <a:solidFill>
                  <a:schemeClr val="tx1"/>
                </a:solidFill>
                <a:effectLst/>
                <a:ea typeface="Calibri" panose="020F0502020204030204" pitchFamily="34" charset="0"/>
                <a:cs typeface="Times New Roman" panose="02020603050405020304" pitchFamily="18" charset="0"/>
              </a:rPr>
              <a:t>Came, H. (2014). Sites of institutional racism in public health policy making in New Zealand. </a:t>
            </a:r>
            <a:r>
              <a:rPr lang="en-US" i="1" dirty="0">
                <a:solidFill>
                  <a:schemeClr val="tx1"/>
                </a:solidFill>
                <a:effectLst/>
                <a:ea typeface="Calibri" panose="020F0502020204030204" pitchFamily="34" charset="0"/>
                <a:cs typeface="Times New Roman" panose="02020603050405020304" pitchFamily="18" charset="0"/>
              </a:rPr>
              <a:t>Social science &amp; medicine</a:t>
            </a:r>
            <a:r>
              <a:rPr lang="en-US" dirty="0">
                <a:solidFill>
                  <a:schemeClr val="tx1"/>
                </a:solidFill>
                <a:effectLst/>
                <a:ea typeface="Calibri" panose="020F0502020204030204" pitchFamily="34" charset="0"/>
                <a:cs typeface="Times New Roman" panose="02020603050405020304" pitchFamily="18" charset="0"/>
              </a:rPr>
              <a:t>, </a:t>
            </a:r>
            <a:r>
              <a:rPr lang="en-US" i="1" dirty="0">
                <a:solidFill>
                  <a:schemeClr val="tx1"/>
                </a:solidFill>
                <a:effectLst/>
                <a:ea typeface="Calibri" panose="020F0502020204030204" pitchFamily="34" charset="0"/>
                <a:cs typeface="Times New Roman" panose="02020603050405020304" pitchFamily="18" charset="0"/>
              </a:rPr>
              <a:t>106</a:t>
            </a:r>
            <a:r>
              <a:rPr lang="en-US" dirty="0">
                <a:solidFill>
                  <a:schemeClr val="tx1"/>
                </a:solidFill>
                <a:effectLst/>
                <a:ea typeface="Calibri" panose="020F0502020204030204" pitchFamily="34" charset="0"/>
                <a:cs typeface="Times New Roman" panose="02020603050405020304" pitchFamily="18" charset="0"/>
              </a:rPr>
              <a:t>, 214-220.</a:t>
            </a:r>
            <a:endParaRPr lang="en-NZ" dirty="0">
              <a:solidFill>
                <a:schemeClr val="tx1"/>
              </a:solidFill>
              <a:effectLst/>
              <a:ea typeface="Calibri" panose="020F0502020204030204" pitchFamily="34" charset="0"/>
              <a:cs typeface="Times New Roman" panose="02020603050405020304" pitchFamily="18" charset="0"/>
            </a:endParaRPr>
          </a:p>
          <a:p>
            <a:pPr lvl="0">
              <a:lnSpc>
                <a:spcPct val="107000"/>
              </a:lnSpc>
              <a:spcAft>
                <a:spcPts val="800"/>
              </a:spcAft>
              <a:buFont typeface="Arial" panose="020B0604020202020204" pitchFamily="34" charset="0"/>
              <a:buChar char="•"/>
              <a:tabLst>
                <a:tab pos="457200" algn="l"/>
              </a:tabLst>
            </a:pPr>
            <a:r>
              <a:rPr lang="en-US" dirty="0" err="1">
                <a:solidFill>
                  <a:schemeClr val="tx1"/>
                </a:solidFill>
                <a:effectLst/>
                <a:ea typeface="Calibri" panose="020F0502020204030204" pitchFamily="34" charset="0"/>
                <a:cs typeface="Times New Roman" panose="02020603050405020304" pitchFamily="18" charset="0"/>
              </a:rPr>
              <a:t>Talamaivao</a:t>
            </a:r>
            <a:r>
              <a:rPr lang="en-US" dirty="0">
                <a:solidFill>
                  <a:schemeClr val="tx1"/>
                </a:solidFill>
                <a:effectLst/>
                <a:ea typeface="Calibri" panose="020F0502020204030204" pitchFamily="34" charset="0"/>
                <a:cs typeface="Times New Roman" panose="02020603050405020304" pitchFamily="18" charset="0"/>
              </a:rPr>
              <a:t>, N., Harris, R., Cormack, D., Paine, S. J., &amp; King, P. (2020). Racism and health in Aotearoa New Zealand: a systematic review of quantitative studies. </a:t>
            </a:r>
            <a:r>
              <a:rPr lang="en-US" i="1" dirty="0">
                <a:solidFill>
                  <a:schemeClr val="tx1"/>
                </a:solidFill>
                <a:effectLst/>
                <a:ea typeface="Calibri" panose="020F0502020204030204" pitchFamily="34" charset="0"/>
                <a:cs typeface="Times New Roman" panose="02020603050405020304" pitchFamily="18" charset="0"/>
              </a:rPr>
              <a:t>The New Zealand Medical Journal (Online)</a:t>
            </a:r>
            <a:r>
              <a:rPr lang="en-US" dirty="0">
                <a:solidFill>
                  <a:schemeClr val="tx1"/>
                </a:solidFill>
                <a:effectLst/>
                <a:ea typeface="Calibri" panose="020F0502020204030204" pitchFamily="34" charset="0"/>
                <a:cs typeface="Times New Roman" panose="02020603050405020304" pitchFamily="18" charset="0"/>
              </a:rPr>
              <a:t>, </a:t>
            </a:r>
            <a:r>
              <a:rPr lang="en-US" i="1" dirty="0">
                <a:solidFill>
                  <a:schemeClr val="tx1"/>
                </a:solidFill>
                <a:effectLst/>
                <a:ea typeface="Calibri" panose="020F0502020204030204" pitchFamily="34" charset="0"/>
                <a:cs typeface="Times New Roman" panose="02020603050405020304" pitchFamily="18" charset="0"/>
              </a:rPr>
              <a:t>133</a:t>
            </a:r>
            <a:r>
              <a:rPr lang="en-US" dirty="0">
                <a:solidFill>
                  <a:schemeClr val="tx1"/>
                </a:solidFill>
                <a:effectLst/>
                <a:ea typeface="Calibri" panose="020F0502020204030204" pitchFamily="34" charset="0"/>
                <a:cs typeface="Times New Roman" panose="02020603050405020304" pitchFamily="18" charset="0"/>
              </a:rPr>
              <a:t>(1521), 55-5.</a:t>
            </a:r>
            <a:endParaRPr lang="en-NZ" dirty="0">
              <a:solidFill>
                <a:schemeClr val="tx1"/>
              </a:solidFill>
              <a:effectLst/>
              <a:ea typeface="Calibri" panose="020F0502020204030204" pitchFamily="34" charset="0"/>
              <a:cs typeface="Times New Roman" panose="02020603050405020304" pitchFamily="18" charset="0"/>
            </a:endParaRPr>
          </a:p>
          <a:p>
            <a:pPr lvl="0">
              <a:lnSpc>
                <a:spcPct val="107000"/>
              </a:lnSpc>
              <a:spcAft>
                <a:spcPts val="800"/>
              </a:spcAft>
              <a:buFont typeface="Arial" panose="020B0604020202020204" pitchFamily="34" charset="0"/>
              <a:buChar char="•"/>
              <a:tabLst>
                <a:tab pos="457200" algn="l"/>
              </a:tabLst>
            </a:pPr>
            <a:r>
              <a:rPr lang="en-US" dirty="0">
                <a:solidFill>
                  <a:schemeClr val="tx1"/>
                </a:solidFill>
                <a:effectLst/>
                <a:ea typeface="Calibri" panose="020F0502020204030204" pitchFamily="34" charset="0"/>
                <a:cs typeface="Times New Roman" panose="02020603050405020304" pitchFamily="18" charset="0"/>
              </a:rPr>
              <a:t> Harris, R., Tobias, M., Jeffreys, M., Waldegrave, K., Karlsen, S., &amp; </a:t>
            </a:r>
            <a:r>
              <a:rPr lang="en-US" dirty="0" err="1">
                <a:solidFill>
                  <a:schemeClr val="tx1"/>
                </a:solidFill>
                <a:effectLst/>
                <a:ea typeface="Calibri" panose="020F0502020204030204" pitchFamily="34" charset="0"/>
                <a:cs typeface="Times New Roman" panose="02020603050405020304" pitchFamily="18" charset="0"/>
              </a:rPr>
              <a:t>Nazroo</a:t>
            </a:r>
            <a:r>
              <a:rPr lang="en-US" dirty="0">
                <a:solidFill>
                  <a:schemeClr val="tx1"/>
                </a:solidFill>
                <a:effectLst/>
                <a:ea typeface="Calibri" panose="020F0502020204030204" pitchFamily="34" charset="0"/>
                <a:cs typeface="Times New Roman" panose="02020603050405020304" pitchFamily="18" charset="0"/>
              </a:rPr>
              <a:t>, J. (2006). Racism and health: The relationship between experience of racial discrimination and health in New Zealand. </a:t>
            </a:r>
            <a:r>
              <a:rPr lang="en-US" i="1" dirty="0">
                <a:solidFill>
                  <a:schemeClr val="tx1"/>
                </a:solidFill>
                <a:effectLst/>
                <a:ea typeface="Calibri" panose="020F0502020204030204" pitchFamily="34" charset="0"/>
                <a:cs typeface="Times New Roman" panose="02020603050405020304" pitchFamily="18" charset="0"/>
              </a:rPr>
              <a:t>Social science &amp; medicine</a:t>
            </a:r>
            <a:r>
              <a:rPr lang="en-US" dirty="0">
                <a:solidFill>
                  <a:schemeClr val="tx1"/>
                </a:solidFill>
                <a:effectLst/>
                <a:ea typeface="Calibri" panose="020F0502020204030204" pitchFamily="34" charset="0"/>
                <a:cs typeface="Times New Roman" panose="02020603050405020304" pitchFamily="18" charset="0"/>
              </a:rPr>
              <a:t>, </a:t>
            </a:r>
            <a:r>
              <a:rPr lang="en-US" i="1" dirty="0">
                <a:solidFill>
                  <a:schemeClr val="tx1"/>
                </a:solidFill>
                <a:effectLst/>
                <a:ea typeface="Calibri" panose="020F0502020204030204" pitchFamily="34" charset="0"/>
                <a:cs typeface="Times New Roman" panose="02020603050405020304" pitchFamily="18" charset="0"/>
              </a:rPr>
              <a:t>63</a:t>
            </a:r>
            <a:r>
              <a:rPr lang="en-US" dirty="0">
                <a:solidFill>
                  <a:schemeClr val="tx1"/>
                </a:solidFill>
                <a:effectLst/>
                <a:ea typeface="Calibri" panose="020F0502020204030204" pitchFamily="34" charset="0"/>
                <a:cs typeface="Times New Roman" panose="02020603050405020304" pitchFamily="18" charset="0"/>
              </a:rPr>
              <a:t>(6), 1428-1441.</a:t>
            </a:r>
            <a:endParaRPr lang="en-NZ" dirty="0">
              <a:solidFill>
                <a:schemeClr val="tx1"/>
              </a:solidFill>
              <a:effectLst/>
              <a:ea typeface="Calibri" panose="020F0502020204030204" pitchFamily="34" charset="0"/>
              <a:cs typeface="Times New Roman" panose="02020603050405020304" pitchFamily="18" charset="0"/>
            </a:endParaRPr>
          </a:p>
          <a:p>
            <a:pPr lvl="0">
              <a:lnSpc>
                <a:spcPct val="107000"/>
              </a:lnSpc>
              <a:spcAft>
                <a:spcPts val="800"/>
              </a:spcAft>
              <a:buFont typeface="Arial" panose="020B0604020202020204" pitchFamily="34" charset="0"/>
              <a:buChar char="•"/>
              <a:tabLst>
                <a:tab pos="457200" algn="l"/>
              </a:tabLst>
            </a:pPr>
            <a:r>
              <a:rPr lang="en-US" dirty="0">
                <a:solidFill>
                  <a:schemeClr val="tx1"/>
                </a:solidFill>
                <a:effectLst/>
                <a:ea typeface="Calibri" panose="020F0502020204030204" pitchFamily="34" charset="0"/>
                <a:cs typeface="Times New Roman" panose="02020603050405020304" pitchFamily="18" charset="0"/>
              </a:rPr>
              <a:t> Brown, S., Toki, L. &amp; Clark, T. C. (2021). </a:t>
            </a:r>
            <a:r>
              <a:rPr lang="en-US" i="1" dirty="0">
                <a:solidFill>
                  <a:schemeClr val="tx1"/>
                </a:solidFill>
                <a:effectLst/>
                <a:ea typeface="Calibri" panose="020F0502020204030204" pitchFamily="34" charset="0"/>
                <a:cs typeface="Times New Roman" panose="02020603050405020304" pitchFamily="18" charset="0"/>
              </a:rPr>
              <a:t>Māori </a:t>
            </a:r>
            <a:r>
              <a:rPr lang="en-US" i="1" dirty="0" err="1">
                <a:solidFill>
                  <a:schemeClr val="tx1"/>
                </a:solidFill>
                <a:effectLst/>
                <a:ea typeface="Calibri" panose="020F0502020204030204" pitchFamily="34" charset="0"/>
                <a:cs typeface="Times New Roman" panose="02020603050405020304" pitchFamily="18" charset="0"/>
              </a:rPr>
              <a:t>Māmā</a:t>
            </a:r>
            <a:r>
              <a:rPr lang="en-US" i="1" dirty="0">
                <a:solidFill>
                  <a:schemeClr val="tx1"/>
                </a:solidFill>
                <a:effectLst/>
                <a:ea typeface="Calibri" panose="020F0502020204030204" pitchFamily="34" charset="0"/>
                <a:cs typeface="Times New Roman" panose="02020603050405020304" pitchFamily="18" charset="0"/>
              </a:rPr>
              <a:t> views and experiences of vaccinating their </a:t>
            </a:r>
            <a:r>
              <a:rPr lang="en-US" i="1" dirty="0" err="1">
                <a:solidFill>
                  <a:schemeClr val="tx1"/>
                </a:solidFill>
                <a:effectLst/>
                <a:ea typeface="Calibri" panose="020F0502020204030204" pitchFamily="34" charset="0"/>
                <a:cs typeface="Times New Roman" panose="02020603050405020304" pitchFamily="18" charset="0"/>
              </a:rPr>
              <a:t>pēpi</a:t>
            </a:r>
            <a:r>
              <a:rPr lang="en-US" i="1" dirty="0">
                <a:solidFill>
                  <a:schemeClr val="tx1"/>
                </a:solidFill>
                <a:effectLst/>
                <a:ea typeface="Calibri" panose="020F0502020204030204" pitchFamily="34" charset="0"/>
                <a:cs typeface="Times New Roman" panose="02020603050405020304" pitchFamily="18" charset="0"/>
              </a:rPr>
              <a:t> and </a:t>
            </a:r>
            <a:r>
              <a:rPr lang="en-US" i="1" dirty="0" err="1">
                <a:solidFill>
                  <a:schemeClr val="tx1"/>
                </a:solidFill>
                <a:effectLst/>
                <a:ea typeface="Calibri" panose="020F0502020204030204" pitchFamily="34" charset="0"/>
                <a:cs typeface="Times New Roman" panose="02020603050405020304" pitchFamily="18" charset="0"/>
              </a:rPr>
              <a:t>tamariki</a:t>
            </a:r>
            <a:r>
              <a:rPr lang="en-US" i="1" dirty="0">
                <a:solidFill>
                  <a:schemeClr val="tx1"/>
                </a:solidFill>
                <a:effectLst/>
                <a:ea typeface="Calibri" panose="020F0502020204030204" pitchFamily="34" charset="0"/>
                <a:cs typeface="Times New Roman" panose="02020603050405020304" pitchFamily="18" charset="0"/>
              </a:rPr>
              <a:t>: A qualitative Kaupapa Māori study. </a:t>
            </a:r>
            <a:r>
              <a:rPr lang="en-US" dirty="0" err="1">
                <a:solidFill>
                  <a:schemeClr val="tx1"/>
                </a:solidFill>
                <a:effectLst/>
                <a:ea typeface="Calibri" panose="020F0502020204030204" pitchFamily="34" charset="0"/>
                <a:cs typeface="Times New Roman" panose="02020603050405020304" pitchFamily="18" charset="0"/>
              </a:rPr>
              <a:t>WotMatters</a:t>
            </a:r>
            <a:r>
              <a:rPr lang="en-US" dirty="0">
                <a:solidFill>
                  <a:schemeClr val="tx1"/>
                </a:solidFill>
                <a:effectLst/>
                <a:ea typeface="Calibri" panose="020F0502020204030204" pitchFamily="34" charset="0"/>
                <a:cs typeface="Times New Roman" panose="02020603050405020304" pitchFamily="18" charset="0"/>
              </a:rPr>
              <a:t> Consulting contracted by NZ Work Research Institute, Auckland NZ. </a:t>
            </a:r>
            <a:endParaRPr lang="en-NZ" dirty="0">
              <a:solidFill>
                <a:schemeClr val="tx1"/>
              </a:solidFill>
              <a:effectLst/>
              <a:ea typeface="Calibri" panose="020F0502020204030204" pitchFamily="34" charset="0"/>
              <a:cs typeface="Times New Roman" panose="02020603050405020304" pitchFamily="18" charset="0"/>
            </a:endParaRPr>
          </a:p>
          <a:p>
            <a:pPr lvl="0">
              <a:lnSpc>
                <a:spcPct val="107000"/>
              </a:lnSpc>
              <a:spcAft>
                <a:spcPts val="800"/>
              </a:spcAft>
              <a:buFont typeface="Arial" panose="020B0604020202020204" pitchFamily="34" charset="0"/>
              <a:buChar char="•"/>
              <a:tabLst>
                <a:tab pos="457200" algn="l"/>
              </a:tabLst>
            </a:pPr>
            <a:r>
              <a:rPr lang="en-US" dirty="0">
                <a:solidFill>
                  <a:schemeClr val="tx1"/>
                </a:solidFill>
                <a:effectLst/>
                <a:ea typeface="Calibri" panose="020F0502020204030204" pitchFamily="34" charset="0"/>
                <a:cs typeface="Times New Roman" panose="02020603050405020304" pitchFamily="18" charset="0"/>
              </a:rPr>
              <a:t>Palmer, S. C., Gray, H., </a:t>
            </a:r>
            <a:r>
              <a:rPr lang="en-US" dirty="0" err="1">
                <a:solidFill>
                  <a:schemeClr val="tx1"/>
                </a:solidFill>
                <a:effectLst/>
                <a:ea typeface="Calibri" panose="020F0502020204030204" pitchFamily="34" charset="0"/>
                <a:cs typeface="Times New Roman" panose="02020603050405020304" pitchFamily="18" charset="0"/>
              </a:rPr>
              <a:t>Huria</a:t>
            </a:r>
            <a:r>
              <a:rPr lang="en-US" dirty="0">
                <a:solidFill>
                  <a:schemeClr val="tx1"/>
                </a:solidFill>
                <a:effectLst/>
                <a:ea typeface="Calibri" panose="020F0502020204030204" pitchFamily="34" charset="0"/>
                <a:cs typeface="Times New Roman" panose="02020603050405020304" pitchFamily="18" charset="0"/>
              </a:rPr>
              <a:t>, T., Lacey, C., </a:t>
            </a:r>
            <a:r>
              <a:rPr lang="en-US" dirty="0" err="1">
                <a:solidFill>
                  <a:schemeClr val="tx1"/>
                </a:solidFill>
                <a:effectLst/>
                <a:ea typeface="Calibri" panose="020F0502020204030204" pitchFamily="34" charset="0"/>
                <a:cs typeface="Times New Roman" panose="02020603050405020304" pitchFamily="18" charset="0"/>
              </a:rPr>
              <a:t>Beckert</a:t>
            </a:r>
            <a:r>
              <a:rPr lang="en-US" dirty="0">
                <a:solidFill>
                  <a:schemeClr val="tx1"/>
                </a:solidFill>
                <a:effectLst/>
                <a:ea typeface="Calibri" panose="020F0502020204030204" pitchFamily="34" charset="0"/>
                <a:cs typeface="Times New Roman" panose="02020603050405020304" pitchFamily="18" charset="0"/>
              </a:rPr>
              <a:t>, L., &amp; </a:t>
            </a:r>
            <a:r>
              <a:rPr lang="en-US" dirty="0" err="1">
                <a:solidFill>
                  <a:schemeClr val="tx1"/>
                </a:solidFill>
                <a:effectLst/>
                <a:ea typeface="Calibri" panose="020F0502020204030204" pitchFamily="34" charset="0"/>
                <a:cs typeface="Times New Roman" panose="02020603050405020304" pitchFamily="18" charset="0"/>
              </a:rPr>
              <a:t>Pitama</a:t>
            </a:r>
            <a:r>
              <a:rPr lang="en-US" dirty="0">
                <a:solidFill>
                  <a:schemeClr val="tx1"/>
                </a:solidFill>
                <a:effectLst/>
                <a:ea typeface="Calibri" panose="020F0502020204030204" pitchFamily="34" charset="0"/>
                <a:cs typeface="Times New Roman" panose="02020603050405020304" pitchFamily="18" charset="0"/>
              </a:rPr>
              <a:t>, S. G. (2019). Reported Māori consumer experiences of health systems and programs in qualitative research: a systematic review with meta-synthesis. </a:t>
            </a:r>
            <a:r>
              <a:rPr lang="en-US" i="1" dirty="0">
                <a:solidFill>
                  <a:schemeClr val="tx1"/>
                </a:solidFill>
                <a:effectLst/>
                <a:ea typeface="Calibri" panose="020F0502020204030204" pitchFamily="34" charset="0"/>
                <a:cs typeface="Times New Roman" panose="02020603050405020304" pitchFamily="18" charset="0"/>
              </a:rPr>
              <a:t>International journal for equity in health</a:t>
            </a:r>
            <a:r>
              <a:rPr lang="en-US" dirty="0">
                <a:solidFill>
                  <a:schemeClr val="tx1"/>
                </a:solidFill>
                <a:effectLst/>
                <a:ea typeface="Calibri" panose="020F0502020204030204" pitchFamily="34" charset="0"/>
                <a:cs typeface="Times New Roman" panose="02020603050405020304" pitchFamily="18" charset="0"/>
              </a:rPr>
              <a:t>, </a:t>
            </a:r>
            <a:r>
              <a:rPr lang="en-US" i="1" dirty="0">
                <a:solidFill>
                  <a:schemeClr val="tx1"/>
                </a:solidFill>
                <a:effectLst/>
                <a:ea typeface="Calibri" panose="020F0502020204030204" pitchFamily="34" charset="0"/>
                <a:cs typeface="Times New Roman" panose="02020603050405020304" pitchFamily="18" charset="0"/>
              </a:rPr>
              <a:t>18</a:t>
            </a:r>
            <a:r>
              <a:rPr lang="en-US" dirty="0">
                <a:solidFill>
                  <a:schemeClr val="tx1"/>
                </a:solidFill>
                <a:effectLst/>
                <a:ea typeface="Calibri" panose="020F0502020204030204" pitchFamily="34" charset="0"/>
                <a:cs typeface="Times New Roman" panose="02020603050405020304" pitchFamily="18" charset="0"/>
              </a:rPr>
              <a:t>(1), 1-12.</a:t>
            </a:r>
            <a:endParaRPr lang="en-NZ" dirty="0">
              <a:solidFill>
                <a:schemeClr val="tx1"/>
              </a:solidFill>
              <a:effectLst/>
              <a:ea typeface="Calibri" panose="020F0502020204030204" pitchFamily="34" charset="0"/>
              <a:cs typeface="Times New Roman" panose="02020603050405020304" pitchFamily="18" charset="0"/>
            </a:endParaRPr>
          </a:p>
          <a:p>
            <a:pPr lvl="0">
              <a:lnSpc>
                <a:spcPct val="107000"/>
              </a:lnSpc>
              <a:spcAft>
                <a:spcPts val="800"/>
              </a:spcAft>
              <a:buFont typeface="Arial" panose="020B0604020202020204" pitchFamily="34" charset="0"/>
              <a:buChar char="•"/>
              <a:tabLst>
                <a:tab pos="457200" algn="l"/>
              </a:tabLst>
            </a:pPr>
            <a:r>
              <a:rPr lang="en-US" dirty="0">
                <a:solidFill>
                  <a:schemeClr val="tx1"/>
                </a:solidFill>
                <a:effectLst/>
                <a:ea typeface="Calibri" panose="020F0502020204030204" pitchFamily="34" charset="0"/>
                <a:cs typeface="Times New Roman" panose="02020603050405020304" pitchFamily="18" charset="0"/>
              </a:rPr>
              <a:t> </a:t>
            </a:r>
            <a:r>
              <a:rPr lang="en-US" dirty="0">
                <a:solidFill>
                  <a:schemeClr val="tx1"/>
                </a:solidFill>
                <a:cs typeface="Times New Roman" panose="02020603050405020304" pitchFamily="18" charset="0"/>
              </a:rPr>
              <a:t>Lindsay Latimer, C., Le Grice, J., </a:t>
            </a:r>
            <a:r>
              <a:rPr lang="en-US" dirty="0" err="1">
                <a:solidFill>
                  <a:schemeClr val="tx1"/>
                </a:solidFill>
                <a:cs typeface="Times New Roman" panose="02020603050405020304" pitchFamily="18" charset="0"/>
              </a:rPr>
              <a:t>Hamley</a:t>
            </a:r>
            <a:r>
              <a:rPr lang="en-US" dirty="0">
                <a:solidFill>
                  <a:schemeClr val="tx1"/>
                </a:solidFill>
                <a:cs typeface="Times New Roman" panose="02020603050405020304" pitchFamily="18" charset="0"/>
              </a:rPr>
              <a:t>, L., Greaves, L., Gillon, A., Groot, S., ... &amp; Clark, T. C. (2021). ‘Why would you give your children to something you don’t trust?’: </a:t>
            </a:r>
            <a:r>
              <a:rPr lang="en-US" dirty="0" err="1">
                <a:solidFill>
                  <a:schemeClr val="tx1"/>
                </a:solidFill>
                <a:cs typeface="Times New Roman" panose="02020603050405020304" pitchFamily="18" charset="0"/>
              </a:rPr>
              <a:t>Rangatahi</a:t>
            </a:r>
            <a:r>
              <a:rPr lang="en-US" dirty="0">
                <a:solidFill>
                  <a:schemeClr val="tx1"/>
                </a:solidFill>
                <a:cs typeface="Times New Roman" panose="02020603050405020304" pitchFamily="18" charset="0"/>
              </a:rPr>
              <a:t> health and social services and the pursuit of </a:t>
            </a:r>
            <a:r>
              <a:rPr lang="en-US" dirty="0" err="1">
                <a:solidFill>
                  <a:schemeClr val="tx1"/>
                </a:solidFill>
                <a:cs typeface="Times New Roman" panose="02020603050405020304" pitchFamily="18" charset="0"/>
              </a:rPr>
              <a:t>tino</a:t>
            </a:r>
            <a:r>
              <a:rPr lang="en-US" dirty="0">
                <a:solidFill>
                  <a:schemeClr val="tx1"/>
                </a:solidFill>
                <a:cs typeface="Times New Roman" panose="02020603050405020304" pitchFamily="18" charset="0"/>
              </a:rPr>
              <a:t> rangatiratanga. </a:t>
            </a:r>
            <a:r>
              <a:rPr lang="en-US" dirty="0" err="1">
                <a:solidFill>
                  <a:schemeClr val="tx1"/>
                </a:solidFill>
                <a:cs typeface="Times New Roman" panose="02020603050405020304" pitchFamily="18" charset="0"/>
              </a:rPr>
              <a:t>Kōtuitui</a:t>
            </a:r>
            <a:r>
              <a:rPr lang="en-US" dirty="0">
                <a:solidFill>
                  <a:schemeClr val="tx1"/>
                </a:solidFill>
                <a:cs typeface="Times New Roman" panose="02020603050405020304" pitchFamily="18" charset="0"/>
              </a:rPr>
              <a:t>: New Zealand Journal of Social Sciences Online, 1-15. </a:t>
            </a:r>
            <a:endParaRPr lang="en-NZ" dirty="0">
              <a:solidFill>
                <a:schemeClr val="tx1"/>
              </a:solidFill>
              <a:cs typeface="Times New Roman" panose="02020603050405020304" pitchFamily="18" charset="0"/>
            </a:endParaRPr>
          </a:p>
        </p:txBody>
      </p:sp>
      <p:pic>
        <p:nvPicPr>
          <p:cNvPr id="5" name="Picture 4">
            <a:extLst>
              <a:ext uri="{FF2B5EF4-FFF2-40B4-BE49-F238E27FC236}">
                <a16:creationId xmlns:a16="http://schemas.microsoft.com/office/drawing/2014/main" id="{41AB67AA-0B4C-1D35-6C37-053A842DE676}"/>
              </a:ext>
            </a:extLst>
          </p:cNvPr>
          <p:cNvPicPr>
            <a:picLocks noChangeAspect="1"/>
          </p:cNvPicPr>
          <p:nvPr/>
        </p:nvPicPr>
        <p:blipFill>
          <a:blip r:embed="rId2"/>
          <a:stretch>
            <a:fillRect/>
          </a:stretch>
        </p:blipFill>
        <p:spPr>
          <a:xfrm>
            <a:off x="857194" y="4159807"/>
            <a:ext cx="2853175" cy="1597290"/>
          </a:xfrm>
          <a:prstGeom prst="rect">
            <a:avLst/>
          </a:prstGeom>
        </p:spPr>
      </p:pic>
      <p:sp>
        <p:nvSpPr>
          <p:cNvPr id="4" name="TextBox 3">
            <a:extLst>
              <a:ext uri="{FF2B5EF4-FFF2-40B4-BE49-F238E27FC236}">
                <a16:creationId xmlns:a16="http://schemas.microsoft.com/office/drawing/2014/main" id="{08AD031D-6565-3B22-8D45-A114A0148383}"/>
              </a:ext>
            </a:extLst>
          </p:cNvPr>
          <p:cNvSpPr txBox="1"/>
          <p:nvPr/>
        </p:nvSpPr>
        <p:spPr>
          <a:xfrm>
            <a:off x="857195" y="3735238"/>
            <a:ext cx="2671010" cy="369332"/>
          </a:xfrm>
          <a:prstGeom prst="rect">
            <a:avLst/>
          </a:prstGeom>
          <a:noFill/>
        </p:spPr>
        <p:txBody>
          <a:bodyPr wrap="square" rtlCol="0">
            <a:spAutoFit/>
          </a:bodyPr>
          <a:lstStyle/>
          <a:p>
            <a:r>
              <a:rPr lang="en-NZ" dirty="0">
                <a:solidFill>
                  <a:schemeClr val="accent2">
                    <a:lumMod val="40000"/>
                    <a:lumOff val="60000"/>
                  </a:schemeClr>
                </a:solidFill>
              </a:rPr>
              <a:t>Looking Back</a:t>
            </a:r>
          </a:p>
        </p:txBody>
      </p:sp>
    </p:spTree>
    <p:extLst>
      <p:ext uri="{BB962C8B-B14F-4D97-AF65-F5344CB8AC3E}">
        <p14:creationId xmlns:p14="http://schemas.microsoft.com/office/powerpoint/2010/main" val="3299687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0591-49B6-ECC1-2E5B-2D74ECEC567B}"/>
              </a:ext>
            </a:extLst>
          </p:cNvPr>
          <p:cNvSpPr>
            <a:spLocks noGrp="1"/>
          </p:cNvSpPr>
          <p:nvPr>
            <p:ph type="title"/>
          </p:nvPr>
        </p:nvSpPr>
        <p:spPr>
          <a:xfrm>
            <a:off x="767856" y="1706581"/>
            <a:ext cx="3031852" cy="1722419"/>
          </a:xfrm>
        </p:spPr>
        <p:txBody>
          <a:bodyPr>
            <a:normAutofit/>
          </a:bodyPr>
          <a:lstStyle/>
          <a:p>
            <a:r>
              <a:rPr lang="en-NZ" dirty="0"/>
              <a:t>Barriers to improving service utilisation and outcomes</a:t>
            </a:r>
          </a:p>
        </p:txBody>
      </p:sp>
      <p:sp>
        <p:nvSpPr>
          <p:cNvPr id="3" name="Content Placeholder 2">
            <a:extLst>
              <a:ext uri="{FF2B5EF4-FFF2-40B4-BE49-F238E27FC236}">
                <a16:creationId xmlns:a16="http://schemas.microsoft.com/office/drawing/2014/main" id="{C9610D5F-6744-3011-8BDB-396DE9E76D08}"/>
              </a:ext>
            </a:extLst>
          </p:cNvPr>
          <p:cNvSpPr>
            <a:spLocks noGrp="1"/>
          </p:cNvSpPr>
          <p:nvPr>
            <p:ph idx="1"/>
          </p:nvPr>
        </p:nvSpPr>
        <p:spPr>
          <a:xfrm>
            <a:off x="4773153" y="653617"/>
            <a:ext cx="6650991" cy="5695425"/>
          </a:xfrm>
        </p:spPr>
        <p:txBody>
          <a:bodyPr>
            <a:normAutofit fontScale="47500" lnSpcReduction="20000"/>
          </a:bodyPr>
          <a:lstStyle/>
          <a:p>
            <a:pPr marL="0" lvl="0" indent="0">
              <a:lnSpc>
                <a:spcPct val="150000"/>
              </a:lnSpc>
              <a:spcAft>
                <a:spcPts val="800"/>
              </a:spcAft>
              <a:buNone/>
            </a:pPr>
            <a:r>
              <a:rPr lang="en-US" sz="3400" dirty="0">
                <a:solidFill>
                  <a:schemeClr val="tx1"/>
                </a:solidFill>
                <a:effectLst/>
                <a:highlight>
                  <a:srgbClr val="00FFFF"/>
                </a:highlight>
                <a:ea typeface="Times New Roman" panose="02020603050405020304" pitchFamily="18" charset="0"/>
                <a:cs typeface="Calibri" panose="020F0502020204030204" pitchFamily="34" charset="0"/>
              </a:rPr>
              <a:t>ACC customer satisfaction surveys as far back as the early 2000s  highlighted that Māori indicated their use of ACC services was inhibited by</a:t>
            </a:r>
            <a:r>
              <a:rPr lang="en-US" sz="3400" dirty="0">
                <a:solidFill>
                  <a:schemeClr val="tx1"/>
                </a:solidFill>
                <a:effectLst/>
                <a:ea typeface="Times New Roman" panose="02020603050405020304" pitchFamily="18" charset="0"/>
                <a:cs typeface="Calibri" panose="020F0502020204030204" pitchFamily="34" charset="0"/>
              </a:rPr>
              <a:t>:</a:t>
            </a:r>
            <a:endParaRPr lang="en-NZ" sz="3400" dirty="0">
              <a:solidFill>
                <a:schemeClr val="tx1"/>
              </a:solidFill>
              <a:effectLst/>
              <a:ea typeface="Times New Roman" panose="02020603050405020304" pitchFamily="18" charset="0"/>
              <a:cs typeface="Times New Roman" panose="02020603050405020304" pitchFamily="18" charset="0"/>
            </a:endParaRPr>
          </a:p>
          <a:p>
            <a:pPr marL="742950" lvl="1" indent="-285750">
              <a:lnSpc>
                <a:spcPct val="150000"/>
              </a:lnSpc>
              <a:spcAft>
                <a:spcPts val="800"/>
              </a:spcAft>
              <a:buFont typeface="+mj-lt"/>
              <a:buAutoNum type="alphaLcPeriod"/>
            </a:pPr>
            <a:r>
              <a:rPr lang="en-US" sz="3400" dirty="0">
                <a:solidFill>
                  <a:schemeClr val="tx1"/>
                </a:solidFill>
                <a:effectLst/>
                <a:ea typeface="Times New Roman" panose="02020603050405020304" pitchFamily="18" charset="0"/>
                <a:cs typeface="Calibri" panose="020F0502020204030204" pitchFamily="34" charset="0"/>
              </a:rPr>
              <a:t>lack of information in the community about the type and scope of services available for injury</a:t>
            </a:r>
            <a:r>
              <a:rPr lang="en-US" sz="3400" dirty="0">
                <a:solidFill>
                  <a:schemeClr val="tx1"/>
                </a:solidFill>
                <a:effectLst/>
                <a:ea typeface="Times New Roman" panose="02020603050405020304" pitchFamily="18" charset="0"/>
                <a:cs typeface="Times New Roman" panose="02020603050405020304" pitchFamily="18" charset="0"/>
              </a:rPr>
              <a:t> </a:t>
            </a:r>
            <a:r>
              <a:rPr lang="en-US" sz="3400" dirty="0">
                <a:solidFill>
                  <a:schemeClr val="tx1"/>
                </a:solidFill>
                <a:effectLst/>
                <a:ea typeface="Times New Roman" panose="02020603050405020304" pitchFamily="18" charset="0"/>
                <a:cs typeface="Calibri" panose="020F0502020204030204" pitchFamily="34" charset="0"/>
              </a:rPr>
              <a:t> care</a:t>
            </a:r>
            <a:endParaRPr lang="en-NZ" sz="3400" dirty="0">
              <a:solidFill>
                <a:schemeClr val="tx1"/>
              </a:solidFill>
              <a:effectLst/>
              <a:ea typeface="Times New Roman" panose="02020603050405020304" pitchFamily="18" charset="0"/>
              <a:cs typeface="Times New Roman" panose="02020603050405020304" pitchFamily="18" charset="0"/>
            </a:endParaRPr>
          </a:p>
          <a:p>
            <a:pPr marL="742950" lvl="1" indent="-285750">
              <a:lnSpc>
                <a:spcPct val="150000"/>
              </a:lnSpc>
              <a:spcAft>
                <a:spcPts val="800"/>
              </a:spcAft>
              <a:buFont typeface="+mj-lt"/>
              <a:buAutoNum type="alphaLcPeriod"/>
            </a:pPr>
            <a:r>
              <a:rPr lang="en-US" sz="3400" dirty="0">
                <a:solidFill>
                  <a:schemeClr val="tx1"/>
                </a:solidFill>
                <a:effectLst/>
                <a:ea typeface="Times New Roman" panose="02020603050405020304" pitchFamily="18" charset="0"/>
                <a:cs typeface="Calibri" panose="020F0502020204030204" pitchFamily="34" charset="0"/>
              </a:rPr>
              <a:t>lack of knowledge among treatment providers about ACC’s services and entitlements</a:t>
            </a:r>
            <a:endParaRPr lang="en-NZ" sz="3400" dirty="0">
              <a:solidFill>
                <a:schemeClr val="tx1"/>
              </a:solidFill>
              <a:effectLst/>
              <a:ea typeface="Times New Roman" panose="02020603050405020304" pitchFamily="18" charset="0"/>
              <a:cs typeface="Times New Roman" panose="02020603050405020304" pitchFamily="18" charset="0"/>
            </a:endParaRPr>
          </a:p>
          <a:p>
            <a:pPr marL="742950" lvl="1" indent="-285750">
              <a:lnSpc>
                <a:spcPct val="150000"/>
              </a:lnSpc>
              <a:spcAft>
                <a:spcPts val="800"/>
              </a:spcAft>
              <a:buFont typeface="+mj-lt"/>
              <a:buAutoNum type="alphaLcPeriod"/>
            </a:pPr>
            <a:r>
              <a:rPr lang="en-US" sz="3400" dirty="0">
                <a:solidFill>
                  <a:schemeClr val="tx1"/>
                </a:solidFill>
                <a:effectLst/>
                <a:ea typeface="Times New Roman" panose="02020603050405020304" pitchFamily="18" charset="0"/>
                <a:cs typeface="Calibri" panose="020F0502020204030204" pitchFamily="34" charset="0"/>
              </a:rPr>
              <a:t>physical isolation and lack of affordable transport</a:t>
            </a:r>
            <a:endParaRPr lang="en-NZ" sz="3400" dirty="0">
              <a:solidFill>
                <a:schemeClr val="tx1"/>
              </a:solidFill>
              <a:effectLst/>
              <a:ea typeface="Times New Roman" panose="02020603050405020304" pitchFamily="18" charset="0"/>
              <a:cs typeface="Times New Roman" panose="02020603050405020304" pitchFamily="18" charset="0"/>
            </a:endParaRPr>
          </a:p>
          <a:p>
            <a:pPr marL="742950" lvl="1" indent="-285750">
              <a:lnSpc>
                <a:spcPct val="150000"/>
              </a:lnSpc>
              <a:spcAft>
                <a:spcPts val="800"/>
              </a:spcAft>
              <a:buFont typeface="+mj-lt"/>
              <a:buAutoNum type="alphaLcPeriod"/>
            </a:pPr>
            <a:r>
              <a:rPr lang="en-US" sz="3400" dirty="0">
                <a:solidFill>
                  <a:schemeClr val="tx1"/>
                </a:solidFill>
                <a:effectLst/>
                <a:ea typeface="Times New Roman" panose="02020603050405020304" pitchFamily="18" charset="0"/>
                <a:cs typeface="Calibri" panose="020F0502020204030204" pitchFamily="34" charset="0"/>
              </a:rPr>
              <a:t>attitudes/perceptions of injured people and their communities</a:t>
            </a:r>
          </a:p>
          <a:p>
            <a:pPr marL="742950" lvl="1" indent="-285750">
              <a:lnSpc>
                <a:spcPct val="150000"/>
              </a:lnSpc>
              <a:spcAft>
                <a:spcPts val="800"/>
              </a:spcAft>
              <a:buFont typeface="+mj-lt"/>
              <a:buAutoNum type="alphaLcPeriod"/>
            </a:pPr>
            <a:r>
              <a:rPr lang="en-US" sz="3400" dirty="0">
                <a:solidFill>
                  <a:schemeClr val="tx1"/>
                </a:solidFill>
                <a:effectLst/>
                <a:ea typeface="Times New Roman" panose="02020603050405020304" pitchFamily="18" charset="0"/>
                <a:cs typeface="Calibri" panose="020F0502020204030204" pitchFamily="34" charset="0"/>
              </a:rPr>
              <a:t>financial barriers in particular affordability of a range of primary and allied health care services (e.g. GP, Physiotherapy, Radiology)</a:t>
            </a:r>
            <a:r>
              <a:rPr lang="en-NZ" sz="3400" dirty="0">
                <a:solidFill>
                  <a:schemeClr val="tx1"/>
                </a:solidFill>
                <a:effectLst/>
              </a:rPr>
              <a:t> </a:t>
            </a:r>
            <a:r>
              <a:rPr lang="en-US" sz="3400" dirty="0">
                <a:solidFill>
                  <a:schemeClr val="tx1"/>
                </a:solidFill>
                <a:effectLst/>
                <a:ea typeface="Times New Roman" panose="02020603050405020304" pitchFamily="18" charset="0"/>
                <a:cs typeface="Times New Roman" panose="02020603050405020304" pitchFamily="18" charset="0"/>
              </a:rPr>
              <a:t> </a:t>
            </a:r>
          </a:p>
          <a:p>
            <a:pPr marL="133200" indent="0">
              <a:lnSpc>
                <a:spcPct val="150000"/>
              </a:lnSpc>
              <a:spcAft>
                <a:spcPts val="800"/>
              </a:spcAft>
              <a:buNone/>
            </a:pPr>
            <a:r>
              <a:rPr lang="en-US" sz="3400" dirty="0">
                <a:solidFill>
                  <a:schemeClr val="tx1"/>
                </a:solidFill>
                <a:ea typeface="Times New Roman" panose="02020603050405020304" pitchFamily="18" charset="0"/>
                <a:cs typeface="Times New Roman" panose="02020603050405020304" pitchFamily="18" charset="0"/>
              </a:rPr>
              <a:t>Following these reports ACC commenced a public campaign to raise awareness, however it ran into trouble around 2008/09 due to political push back and concerns about rising costs.</a:t>
            </a:r>
            <a:endParaRPr lang="en-NZ" sz="3400" dirty="0">
              <a:solidFill>
                <a:schemeClr val="tx1"/>
              </a:solidFill>
              <a:effectLst/>
              <a:ea typeface="Times New Roman" panose="02020603050405020304" pitchFamily="18" charset="0"/>
              <a:cs typeface="Times New Roman" panose="02020603050405020304" pitchFamily="18" charset="0"/>
            </a:endParaRPr>
          </a:p>
          <a:p>
            <a:endParaRPr lang="en-NZ" dirty="0"/>
          </a:p>
        </p:txBody>
      </p:sp>
      <p:pic>
        <p:nvPicPr>
          <p:cNvPr id="5" name="Picture 4">
            <a:extLst>
              <a:ext uri="{FF2B5EF4-FFF2-40B4-BE49-F238E27FC236}">
                <a16:creationId xmlns:a16="http://schemas.microsoft.com/office/drawing/2014/main" id="{41AB67AA-0B4C-1D35-6C37-053A842DE676}"/>
              </a:ext>
            </a:extLst>
          </p:cNvPr>
          <p:cNvPicPr>
            <a:picLocks noChangeAspect="1"/>
          </p:cNvPicPr>
          <p:nvPr/>
        </p:nvPicPr>
        <p:blipFill>
          <a:blip r:embed="rId2"/>
          <a:stretch>
            <a:fillRect/>
          </a:stretch>
        </p:blipFill>
        <p:spPr>
          <a:xfrm>
            <a:off x="857194" y="4159807"/>
            <a:ext cx="2853175" cy="1597290"/>
          </a:xfrm>
          <a:prstGeom prst="rect">
            <a:avLst/>
          </a:prstGeom>
        </p:spPr>
      </p:pic>
      <p:sp>
        <p:nvSpPr>
          <p:cNvPr id="4" name="TextBox 3">
            <a:extLst>
              <a:ext uri="{FF2B5EF4-FFF2-40B4-BE49-F238E27FC236}">
                <a16:creationId xmlns:a16="http://schemas.microsoft.com/office/drawing/2014/main" id="{08AD031D-6565-3B22-8D45-A114A0148383}"/>
              </a:ext>
            </a:extLst>
          </p:cNvPr>
          <p:cNvSpPr txBox="1"/>
          <p:nvPr/>
        </p:nvSpPr>
        <p:spPr>
          <a:xfrm>
            <a:off x="857195" y="3735238"/>
            <a:ext cx="2671010" cy="369332"/>
          </a:xfrm>
          <a:prstGeom prst="rect">
            <a:avLst/>
          </a:prstGeom>
          <a:noFill/>
        </p:spPr>
        <p:txBody>
          <a:bodyPr wrap="square" rtlCol="0">
            <a:spAutoFit/>
          </a:bodyPr>
          <a:lstStyle/>
          <a:p>
            <a:r>
              <a:rPr lang="en-NZ" dirty="0">
                <a:solidFill>
                  <a:schemeClr val="accent2">
                    <a:lumMod val="40000"/>
                    <a:lumOff val="60000"/>
                  </a:schemeClr>
                </a:solidFill>
              </a:rPr>
              <a:t>Looking Back</a:t>
            </a:r>
          </a:p>
        </p:txBody>
      </p:sp>
    </p:spTree>
    <p:extLst>
      <p:ext uri="{BB962C8B-B14F-4D97-AF65-F5344CB8AC3E}">
        <p14:creationId xmlns:p14="http://schemas.microsoft.com/office/powerpoint/2010/main" val="3003728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610D5F-6744-3011-8BDB-396DE9E76D08}"/>
              </a:ext>
            </a:extLst>
          </p:cNvPr>
          <p:cNvSpPr>
            <a:spLocks noGrp="1"/>
          </p:cNvSpPr>
          <p:nvPr>
            <p:ph idx="1"/>
          </p:nvPr>
        </p:nvSpPr>
        <p:spPr>
          <a:xfrm>
            <a:off x="4214565" y="655608"/>
            <a:ext cx="6635687" cy="6038490"/>
          </a:xfrm>
        </p:spPr>
        <p:txBody>
          <a:bodyPr>
            <a:normAutofit/>
          </a:bodyPr>
          <a:lstStyle/>
          <a:p>
            <a:pPr marL="0" lvl="0" indent="0">
              <a:spcAft>
                <a:spcPts val="800"/>
              </a:spcAft>
              <a:buNone/>
            </a:pPr>
            <a:r>
              <a:rPr lang="en-US" sz="1800" dirty="0">
                <a:solidFill>
                  <a:schemeClr val="tx1"/>
                </a:solidFill>
                <a:ea typeface="Times New Roman" panose="02020603050405020304" pitchFamily="18" charset="0"/>
                <a:cs typeface="Calibri" panose="020F0502020204030204" pitchFamily="34" charset="0"/>
              </a:rPr>
              <a:t>In 2009, the Mauri Ora researchers reported that </a:t>
            </a:r>
            <a:r>
              <a:rPr lang="en-GB" sz="1800" b="1" dirty="0">
                <a:solidFill>
                  <a:schemeClr val="accent2"/>
                </a:solidFill>
                <a:effectLst/>
                <a:ea typeface="Times New Roman" panose="02020603050405020304" pitchFamily="18" charset="0"/>
                <a:cs typeface="Calibri" panose="020F0502020204030204" pitchFamily="34" charset="0"/>
              </a:rPr>
              <a:t>what Māori want from their service providers, including ACC</a:t>
            </a:r>
            <a:r>
              <a:rPr lang="en-GB" sz="1800" dirty="0">
                <a:solidFill>
                  <a:schemeClr val="tx1"/>
                </a:solidFill>
                <a:effectLst/>
                <a:ea typeface="Times New Roman" panose="02020603050405020304" pitchFamily="18" charset="0"/>
                <a:cs typeface="Calibri" panose="020F0502020204030204" pitchFamily="34" charset="0"/>
              </a:rPr>
              <a:t>, was: </a:t>
            </a:r>
            <a:endParaRPr lang="en-NZ" sz="1800" dirty="0">
              <a:solidFill>
                <a:schemeClr val="tx1"/>
              </a:solidFill>
              <a:effectLst/>
              <a:ea typeface="Times New Roman" panose="02020603050405020304" pitchFamily="18" charset="0"/>
              <a:cs typeface="Times New Roman" panose="02020603050405020304" pitchFamily="18" charset="0"/>
            </a:endParaRPr>
          </a:p>
          <a:p>
            <a:pPr marL="742950" lvl="1" indent="-285750">
              <a:lnSpc>
                <a:spcPct val="110000"/>
              </a:lnSpc>
              <a:spcAft>
                <a:spcPts val="800"/>
              </a:spcAft>
              <a:buFont typeface="+mj-lt"/>
              <a:buAutoNum type="alphaLcPeriod"/>
            </a:pPr>
            <a:r>
              <a:rPr lang="en-US" dirty="0">
                <a:solidFill>
                  <a:schemeClr val="tx1"/>
                </a:solidFill>
                <a:effectLst/>
                <a:ea typeface="Times New Roman" panose="02020603050405020304" pitchFamily="18" charset="0"/>
                <a:cs typeface="Calibri" panose="020F0502020204030204" pitchFamily="34" charset="0"/>
              </a:rPr>
              <a:t>to be understood - more time to be listened to</a:t>
            </a:r>
            <a:endParaRPr lang="en-NZ" dirty="0">
              <a:solidFill>
                <a:schemeClr val="tx1"/>
              </a:solidFill>
              <a:effectLst/>
              <a:ea typeface="Times New Roman" panose="02020603050405020304" pitchFamily="18" charset="0"/>
              <a:cs typeface="Times New Roman" panose="02020603050405020304" pitchFamily="18" charset="0"/>
            </a:endParaRPr>
          </a:p>
          <a:p>
            <a:pPr marL="742950" lvl="1" indent="-285750">
              <a:lnSpc>
                <a:spcPct val="110000"/>
              </a:lnSpc>
              <a:spcAft>
                <a:spcPts val="800"/>
              </a:spcAft>
              <a:buFont typeface="+mj-lt"/>
              <a:buAutoNum type="alphaLcPeriod"/>
            </a:pPr>
            <a:r>
              <a:rPr lang="en-US" dirty="0">
                <a:solidFill>
                  <a:schemeClr val="tx1"/>
                </a:solidFill>
                <a:effectLst/>
                <a:ea typeface="Times New Roman" panose="02020603050405020304" pitchFamily="18" charset="0"/>
                <a:cs typeface="Calibri" panose="020F0502020204030204" pitchFamily="34" charset="0"/>
              </a:rPr>
              <a:t>trusting relationships - more time for relationship building</a:t>
            </a:r>
            <a:endParaRPr lang="en-NZ" dirty="0">
              <a:solidFill>
                <a:schemeClr val="tx1"/>
              </a:solidFill>
              <a:effectLst/>
              <a:ea typeface="Times New Roman" panose="02020603050405020304" pitchFamily="18" charset="0"/>
              <a:cs typeface="Times New Roman" panose="02020603050405020304" pitchFamily="18" charset="0"/>
            </a:endParaRPr>
          </a:p>
          <a:p>
            <a:pPr marL="742950" lvl="1" indent="-285750">
              <a:lnSpc>
                <a:spcPct val="110000"/>
              </a:lnSpc>
              <a:spcAft>
                <a:spcPts val="800"/>
              </a:spcAft>
              <a:buFont typeface="+mj-lt"/>
              <a:buAutoNum type="alphaLcPeriod"/>
            </a:pPr>
            <a:r>
              <a:rPr lang="en-US" dirty="0">
                <a:solidFill>
                  <a:schemeClr val="tx1"/>
                </a:solidFill>
                <a:effectLst/>
                <a:ea typeface="Times New Roman" panose="02020603050405020304" pitchFamily="18" charset="0"/>
                <a:cs typeface="Calibri" panose="020F0502020204030204" pitchFamily="34" charset="0"/>
              </a:rPr>
              <a:t>service providers communicate in ways that are clear and understandable by the patient -  more assistance to assess technical aspects of their clinical treatment and associated expected outcomes; explanations in clear language about what was wrong, rather than just information on paper and in medical or </a:t>
            </a:r>
            <a:r>
              <a:rPr lang="en-US" dirty="0" err="1">
                <a:solidFill>
                  <a:schemeClr val="tx1"/>
                </a:solidFill>
                <a:effectLst/>
                <a:ea typeface="Times New Roman" panose="02020603050405020304" pitchFamily="18" charset="0"/>
                <a:cs typeface="Calibri" panose="020F0502020204030204" pitchFamily="34" charset="0"/>
              </a:rPr>
              <a:t>organisational</a:t>
            </a:r>
            <a:r>
              <a:rPr lang="en-US" dirty="0">
                <a:solidFill>
                  <a:schemeClr val="tx1"/>
                </a:solidFill>
                <a:effectLst/>
                <a:ea typeface="Times New Roman" panose="02020603050405020304" pitchFamily="18" charset="0"/>
                <a:cs typeface="Calibri" panose="020F0502020204030204" pitchFamily="34" charset="0"/>
              </a:rPr>
              <a:t> focused claims management language</a:t>
            </a:r>
            <a:r>
              <a:rPr lang="en-US" dirty="0">
                <a:solidFill>
                  <a:schemeClr val="tx1"/>
                </a:solidFill>
                <a:effectLst/>
                <a:ea typeface="Times New Roman" panose="02020603050405020304" pitchFamily="18" charset="0"/>
                <a:cs typeface="Times New Roman" panose="02020603050405020304" pitchFamily="18" charset="0"/>
              </a:rPr>
              <a:t> </a:t>
            </a:r>
            <a:endParaRPr lang="en-NZ" dirty="0">
              <a:solidFill>
                <a:schemeClr val="tx1"/>
              </a:solidFill>
              <a:effectLst/>
              <a:ea typeface="Times New Roman" panose="02020603050405020304" pitchFamily="18" charset="0"/>
              <a:cs typeface="Times New Roman" panose="02020603050405020304" pitchFamily="18" charset="0"/>
            </a:endParaRPr>
          </a:p>
          <a:p>
            <a:pPr marL="742950" lvl="1" indent="-285750">
              <a:lnSpc>
                <a:spcPct val="110000"/>
              </a:lnSpc>
              <a:spcAft>
                <a:spcPts val="800"/>
              </a:spcAft>
              <a:buFont typeface="+mj-lt"/>
              <a:buAutoNum type="alphaLcPeriod"/>
            </a:pPr>
            <a:r>
              <a:rPr lang="en-US" dirty="0">
                <a:solidFill>
                  <a:schemeClr val="tx1"/>
                </a:solidFill>
                <a:effectLst/>
                <a:ea typeface="Times New Roman" panose="02020603050405020304" pitchFamily="18" charset="0"/>
                <a:cs typeface="Calibri" panose="020F0502020204030204" pitchFamily="34" charset="0"/>
              </a:rPr>
              <a:t>better value for their effort (including expenditure) to access and use services</a:t>
            </a:r>
            <a:endParaRPr lang="en-NZ" dirty="0">
              <a:solidFill>
                <a:schemeClr val="tx1"/>
              </a:solidFill>
              <a:effectLst/>
              <a:ea typeface="Times New Roman" panose="02020603050405020304" pitchFamily="18" charset="0"/>
              <a:cs typeface="Times New Roman" panose="02020603050405020304" pitchFamily="18" charset="0"/>
            </a:endParaRPr>
          </a:p>
          <a:p>
            <a:pPr marL="742950" lvl="1" indent="-285750">
              <a:lnSpc>
                <a:spcPct val="110000"/>
              </a:lnSpc>
              <a:spcAft>
                <a:spcPts val="800"/>
              </a:spcAft>
              <a:buFont typeface="+mj-lt"/>
              <a:buAutoNum type="alphaLcPeriod"/>
            </a:pPr>
            <a:r>
              <a:rPr lang="en-US" dirty="0">
                <a:solidFill>
                  <a:schemeClr val="tx1"/>
                </a:solidFill>
                <a:effectLst/>
                <a:ea typeface="Times New Roman" panose="02020603050405020304" pitchFamily="18" charset="0"/>
                <a:cs typeface="Calibri" panose="020F0502020204030204" pitchFamily="34" charset="0"/>
              </a:rPr>
              <a:t>to see themselves in service agencies (they would like to see more Māori in their interaction with agencies and service providers, and people who understand Māori culture).</a:t>
            </a:r>
            <a:endParaRPr lang="en-US" sz="900" dirty="0">
              <a:solidFill>
                <a:schemeClr val="tx1"/>
              </a:solidFill>
              <a:latin typeface="Franklin Gothic Book" panose="020B050302010202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1436A239-0088-7B2A-DF6F-FD09AA9CDCE8}"/>
              </a:ext>
            </a:extLst>
          </p:cNvPr>
          <p:cNvPicPr>
            <a:picLocks noChangeAspect="1"/>
          </p:cNvPicPr>
          <p:nvPr/>
        </p:nvPicPr>
        <p:blipFill>
          <a:blip r:embed="rId3"/>
          <a:stretch>
            <a:fillRect/>
          </a:stretch>
        </p:blipFill>
        <p:spPr>
          <a:xfrm>
            <a:off x="10792631" y="1161288"/>
            <a:ext cx="1230420" cy="1746504"/>
          </a:xfrm>
          <a:prstGeom prst="rect">
            <a:avLst/>
          </a:prstGeom>
        </p:spPr>
      </p:pic>
      <p:pic>
        <p:nvPicPr>
          <p:cNvPr id="6" name="Content Placeholder 5" descr="A group of people watching fireworks&#10;&#10;Description automatically generated with medium confidence">
            <a:extLst>
              <a:ext uri="{FF2B5EF4-FFF2-40B4-BE49-F238E27FC236}">
                <a16:creationId xmlns:a16="http://schemas.microsoft.com/office/drawing/2014/main" id="{6A9A242E-1ABE-0086-58C8-8DD2B30E1075}"/>
              </a:ext>
            </a:extLst>
          </p:cNvPr>
          <p:cNvPicPr>
            <a:picLocks noChangeAspect="1"/>
          </p:cNvPicPr>
          <p:nvPr/>
        </p:nvPicPr>
        <p:blipFill>
          <a:blip r:embed="rId4"/>
          <a:stretch>
            <a:fillRect/>
          </a:stretch>
        </p:blipFill>
        <p:spPr>
          <a:xfrm>
            <a:off x="923711" y="3800175"/>
            <a:ext cx="2695575" cy="1695450"/>
          </a:xfrm>
          <a:prstGeom prst="rect">
            <a:avLst/>
          </a:prstGeom>
        </p:spPr>
      </p:pic>
      <p:sp>
        <p:nvSpPr>
          <p:cNvPr id="8" name="Title 7">
            <a:extLst>
              <a:ext uri="{FF2B5EF4-FFF2-40B4-BE49-F238E27FC236}">
                <a16:creationId xmlns:a16="http://schemas.microsoft.com/office/drawing/2014/main" id="{5928D659-1236-5FAE-7EFC-AA9060C195DB}"/>
              </a:ext>
            </a:extLst>
          </p:cNvPr>
          <p:cNvSpPr>
            <a:spLocks noGrp="1"/>
          </p:cNvSpPr>
          <p:nvPr>
            <p:ph type="title"/>
          </p:nvPr>
        </p:nvSpPr>
        <p:spPr/>
        <p:txBody>
          <a:bodyPr>
            <a:normAutofit/>
          </a:bodyPr>
          <a:lstStyle/>
          <a:p>
            <a:r>
              <a:rPr lang="en-NZ" dirty="0"/>
              <a:t>What works</a:t>
            </a:r>
            <a:br>
              <a:rPr lang="en-NZ" dirty="0"/>
            </a:br>
            <a:endParaRPr lang="en-NZ" dirty="0"/>
          </a:p>
        </p:txBody>
      </p:sp>
    </p:spTree>
    <p:extLst>
      <p:ext uri="{BB962C8B-B14F-4D97-AF65-F5344CB8AC3E}">
        <p14:creationId xmlns:p14="http://schemas.microsoft.com/office/powerpoint/2010/main" val="3193794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39B03-54AE-5DF1-9E2A-CF1A2282F2D9}"/>
              </a:ext>
            </a:extLst>
          </p:cNvPr>
          <p:cNvSpPr>
            <a:spLocks noGrp="1"/>
          </p:cNvSpPr>
          <p:nvPr>
            <p:ph type="title"/>
          </p:nvPr>
        </p:nvSpPr>
        <p:spPr/>
        <p:txBody>
          <a:bodyPr/>
          <a:lstStyle/>
          <a:p>
            <a:br>
              <a:rPr lang="en-NZ" dirty="0"/>
            </a:br>
            <a:r>
              <a:rPr lang="en-NZ" dirty="0"/>
              <a:t>What works</a:t>
            </a:r>
          </a:p>
        </p:txBody>
      </p:sp>
      <p:sp>
        <p:nvSpPr>
          <p:cNvPr id="3" name="Content Placeholder 2">
            <a:extLst>
              <a:ext uri="{FF2B5EF4-FFF2-40B4-BE49-F238E27FC236}">
                <a16:creationId xmlns:a16="http://schemas.microsoft.com/office/drawing/2014/main" id="{91C6ADF0-A014-C79F-007A-FA0E22809EC6}"/>
              </a:ext>
            </a:extLst>
          </p:cNvPr>
          <p:cNvSpPr>
            <a:spLocks noGrp="1"/>
          </p:cNvSpPr>
          <p:nvPr>
            <p:ph idx="1"/>
          </p:nvPr>
        </p:nvSpPr>
        <p:spPr>
          <a:xfrm>
            <a:off x="4572000" y="804672"/>
            <a:ext cx="6979919" cy="5641848"/>
          </a:xfrm>
        </p:spPr>
        <p:txBody>
          <a:bodyPr>
            <a:normAutofit lnSpcReduction="10000"/>
          </a:bodyPr>
          <a:lstStyle/>
          <a:p>
            <a:pPr marL="0" indent="0">
              <a:lnSpc>
                <a:spcPct val="115000"/>
              </a:lnSpc>
              <a:spcBef>
                <a:spcPts val="600"/>
              </a:spcBef>
              <a:spcAft>
                <a:spcPts val="600"/>
              </a:spcAft>
              <a:buNone/>
            </a:pPr>
            <a:r>
              <a:rPr lang="en-NZ" sz="1800" dirty="0">
                <a:solidFill>
                  <a:schemeClr val="tx1"/>
                </a:solidFill>
                <a:effectLst/>
                <a:ea typeface="Times New Roman" panose="02020603050405020304" pitchFamily="18" charset="0"/>
                <a:cs typeface="Times New Roman" panose="02020603050405020304" pitchFamily="18" charset="0"/>
              </a:rPr>
              <a:t>In 2010 Maur</a:t>
            </a:r>
            <a:r>
              <a:rPr lang="en-NZ" sz="1800" dirty="0">
                <a:solidFill>
                  <a:schemeClr val="tx1"/>
                </a:solidFill>
                <a:ea typeface="Times New Roman" panose="02020603050405020304" pitchFamily="18" charset="0"/>
                <a:cs typeface="Times New Roman" panose="02020603050405020304" pitchFamily="18" charset="0"/>
              </a:rPr>
              <a:t>i Ora &amp; Associates in a report for the Dept of Labour on Māori experiences of ACC found that among Māori </a:t>
            </a:r>
            <a:r>
              <a:rPr lang="en-NZ" sz="1800" dirty="0">
                <a:solidFill>
                  <a:schemeClr val="tx1"/>
                </a:solidFill>
                <a:effectLst/>
                <a:ea typeface="Times New Roman" panose="02020603050405020304" pitchFamily="18" charset="0"/>
                <a:cs typeface="Times New Roman" panose="02020603050405020304" pitchFamily="18" charset="0"/>
              </a:rPr>
              <a:t>there was strong support for the Scheme and a fair amount of discontent with the ACC organisation. </a:t>
            </a:r>
          </a:p>
          <a:p>
            <a:pPr marL="0" indent="0">
              <a:lnSpc>
                <a:spcPct val="115000"/>
              </a:lnSpc>
              <a:spcBef>
                <a:spcPts val="600"/>
              </a:spcBef>
              <a:spcAft>
                <a:spcPts val="600"/>
              </a:spcAft>
              <a:buNone/>
            </a:pPr>
            <a:r>
              <a:rPr lang="en-NZ" sz="1800" dirty="0">
                <a:solidFill>
                  <a:schemeClr val="tx1"/>
                </a:solidFill>
                <a:effectLst/>
                <a:ea typeface="Times New Roman" panose="02020603050405020304" pitchFamily="18" charset="0"/>
                <a:cs typeface="Times New Roman" panose="02020603050405020304" pitchFamily="18" charset="0"/>
              </a:rPr>
              <a:t>Five key expectations that Māori had of ACC were:</a:t>
            </a:r>
          </a:p>
          <a:p>
            <a:pPr marL="342900" lvl="0" indent="-342900">
              <a:lnSpc>
                <a:spcPct val="115000"/>
              </a:lnSpc>
              <a:spcBef>
                <a:spcPts val="500"/>
              </a:spcBef>
              <a:buFont typeface="+mj-lt"/>
              <a:buAutoNum type="arabicPeriod"/>
            </a:pPr>
            <a:r>
              <a:rPr lang="en-NZ" sz="1800" dirty="0">
                <a:solidFill>
                  <a:schemeClr val="tx1"/>
                </a:solidFill>
                <a:effectLst/>
                <a:ea typeface="Times New Roman" panose="02020603050405020304" pitchFamily="18" charset="0"/>
                <a:cs typeface="Times New Roman" panose="02020603050405020304" pitchFamily="18" charset="0"/>
              </a:rPr>
              <a:t>Fairness – the system must achieve fair outcomes for Māori and all New Zealanders</a:t>
            </a:r>
          </a:p>
          <a:p>
            <a:pPr marL="342900" lvl="0" indent="-342900">
              <a:lnSpc>
                <a:spcPct val="115000"/>
              </a:lnSpc>
              <a:buFont typeface="+mj-lt"/>
              <a:buAutoNum type="arabicPeriod"/>
            </a:pPr>
            <a:r>
              <a:rPr lang="en-NZ" sz="1800" dirty="0">
                <a:solidFill>
                  <a:schemeClr val="tx1"/>
                </a:solidFill>
                <a:effectLst/>
                <a:ea typeface="Times New Roman" panose="02020603050405020304" pitchFamily="18" charset="0"/>
                <a:cs typeface="Times New Roman" panose="02020603050405020304" pitchFamily="18" charset="0"/>
              </a:rPr>
              <a:t>Choice – all choices must be fair and open</a:t>
            </a:r>
          </a:p>
          <a:p>
            <a:pPr marL="342900" lvl="0" indent="-342900">
              <a:lnSpc>
                <a:spcPct val="115000"/>
              </a:lnSpc>
              <a:spcBef>
                <a:spcPts val="600"/>
              </a:spcBef>
              <a:spcAft>
                <a:spcPts val="600"/>
              </a:spcAft>
              <a:buFont typeface="+mj-lt"/>
              <a:buAutoNum type="arabicPeriod"/>
            </a:pPr>
            <a:r>
              <a:rPr lang="en-NZ" sz="1800" dirty="0">
                <a:solidFill>
                  <a:schemeClr val="tx1"/>
                </a:solidFill>
                <a:effectLst/>
                <a:ea typeface="Times New Roman" panose="02020603050405020304" pitchFamily="18" charset="0"/>
                <a:cs typeface="Times New Roman" panose="02020603050405020304" pitchFamily="18" charset="0"/>
              </a:rPr>
              <a:t>Improvement of services –  disparities must be addressed within both the larger healthcare system and ACC</a:t>
            </a:r>
          </a:p>
          <a:p>
            <a:pPr marL="342900" lvl="0" indent="-342900">
              <a:lnSpc>
                <a:spcPct val="115000"/>
              </a:lnSpc>
              <a:spcBef>
                <a:spcPts val="600"/>
              </a:spcBef>
              <a:spcAft>
                <a:spcPts val="600"/>
              </a:spcAft>
              <a:buFont typeface="+mj-lt"/>
              <a:buAutoNum type="arabicPeriod"/>
            </a:pPr>
            <a:r>
              <a:rPr lang="en-NZ" sz="1800" dirty="0">
                <a:solidFill>
                  <a:schemeClr val="tx1"/>
                </a:solidFill>
                <a:effectLst/>
                <a:ea typeface="Times New Roman" panose="02020603050405020304" pitchFamily="18" charset="0"/>
                <a:cs typeface="Times New Roman" panose="02020603050405020304" pitchFamily="18" charset="0"/>
              </a:rPr>
              <a:t>Kaupapa Māori –  Māori world views and values must be included and respected in the design and delivery of ACC services</a:t>
            </a:r>
          </a:p>
          <a:p>
            <a:pPr marL="342900" lvl="0" indent="-342900">
              <a:lnSpc>
                <a:spcPct val="115000"/>
              </a:lnSpc>
              <a:spcBef>
                <a:spcPts val="600"/>
              </a:spcBef>
              <a:spcAft>
                <a:spcPts val="600"/>
              </a:spcAft>
              <a:buFont typeface="+mj-lt"/>
              <a:buAutoNum type="arabicPeriod"/>
            </a:pPr>
            <a:r>
              <a:rPr lang="en-NZ" sz="1800" dirty="0">
                <a:solidFill>
                  <a:schemeClr val="tx1"/>
                </a:solidFill>
                <a:effectLst/>
                <a:ea typeface="Times New Roman" panose="02020603050405020304" pitchFamily="18" charset="0"/>
                <a:cs typeface="Times New Roman" panose="02020603050405020304" pitchFamily="18" charset="0"/>
              </a:rPr>
              <a:t>Consultation and communication – in the absence of genuine interaction and co-development, no changes to ACC will be successful. </a:t>
            </a:r>
          </a:p>
        </p:txBody>
      </p:sp>
      <p:sp>
        <p:nvSpPr>
          <p:cNvPr id="4" name="Text Placeholder 3">
            <a:extLst>
              <a:ext uri="{FF2B5EF4-FFF2-40B4-BE49-F238E27FC236}">
                <a16:creationId xmlns:a16="http://schemas.microsoft.com/office/drawing/2014/main" id="{EBC73D65-0B56-98C8-7C59-610E826AC836}"/>
              </a:ext>
            </a:extLst>
          </p:cNvPr>
          <p:cNvSpPr>
            <a:spLocks noGrp="1"/>
          </p:cNvSpPr>
          <p:nvPr>
            <p:ph type="body" sz="half" idx="2"/>
          </p:nvPr>
        </p:nvSpPr>
        <p:spPr/>
        <p:txBody>
          <a:bodyPr/>
          <a:lstStyle/>
          <a:p>
            <a:endParaRPr lang="en-NZ" dirty="0"/>
          </a:p>
        </p:txBody>
      </p:sp>
      <p:pic>
        <p:nvPicPr>
          <p:cNvPr id="5" name="Picture 4">
            <a:extLst>
              <a:ext uri="{FF2B5EF4-FFF2-40B4-BE49-F238E27FC236}">
                <a16:creationId xmlns:a16="http://schemas.microsoft.com/office/drawing/2014/main" id="{3A4F805D-E3DD-A38D-566E-A6BD50458AF4}"/>
              </a:ext>
            </a:extLst>
          </p:cNvPr>
          <p:cNvPicPr>
            <a:picLocks noChangeAspect="1"/>
          </p:cNvPicPr>
          <p:nvPr/>
        </p:nvPicPr>
        <p:blipFill>
          <a:blip r:embed="rId2"/>
          <a:stretch>
            <a:fillRect/>
          </a:stretch>
        </p:blipFill>
        <p:spPr>
          <a:xfrm>
            <a:off x="1468807" y="3241497"/>
            <a:ext cx="1629952" cy="21917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60826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39B03-54AE-5DF1-9E2A-CF1A2282F2D9}"/>
              </a:ext>
            </a:extLst>
          </p:cNvPr>
          <p:cNvSpPr>
            <a:spLocks noGrp="1"/>
          </p:cNvSpPr>
          <p:nvPr>
            <p:ph type="title"/>
          </p:nvPr>
        </p:nvSpPr>
        <p:spPr>
          <a:xfrm>
            <a:off x="767857" y="933451"/>
            <a:ext cx="3031852" cy="986790"/>
          </a:xfrm>
        </p:spPr>
        <p:txBody>
          <a:bodyPr/>
          <a:lstStyle/>
          <a:p>
            <a:br>
              <a:rPr lang="en-NZ" dirty="0"/>
            </a:br>
            <a:r>
              <a:rPr lang="en-NZ" dirty="0"/>
              <a:t>What works</a:t>
            </a:r>
          </a:p>
        </p:txBody>
      </p:sp>
      <p:sp>
        <p:nvSpPr>
          <p:cNvPr id="3" name="Content Placeholder 2">
            <a:extLst>
              <a:ext uri="{FF2B5EF4-FFF2-40B4-BE49-F238E27FC236}">
                <a16:creationId xmlns:a16="http://schemas.microsoft.com/office/drawing/2014/main" id="{91C6ADF0-A014-C79F-007A-FA0E22809EC6}"/>
              </a:ext>
            </a:extLst>
          </p:cNvPr>
          <p:cNvSpPr>
            <a:spLocks noGrp="1"/>
          </p:cNvSpPr>
          <p:nvPr>
            <p:ph idx="1"/>
          </p:nvPr>
        </p:nvSpPr>
        <p:spPr>
          <a:xfrm>
            <a:off x="4361688" y="585216"/>
            <a:ext cx="7190231" cy="5806439"/>
          </a:xfrm>
        </p:spPr>
        <p:txBody>
          <a:bodyPr>
            <a:normAutofit fontScale="85000" lnSpcReduction="10000"/>
          </a:bodyPr>
          <a:lstStyle/>
          <a:p>
            <a:pPr marL="0" indent="0">
              <a:lnSpc>
                <a:spcPct val="115000"/>
              </a:lnSpc>
              <a:spcBef>
                <a:spcPts val="600"/>
              </a:spcBef>
              <a:buNone/>
            </a:pPr>
            <a:r>
              <a:rPr lang="en-NZ" sz="1800" dirty="0">
                <a:solidFill>
                  <a:schemeClr val="tx1"/>
                </a:solidFill>
                <a:ea typeface="Times New Roman" panose="02020603050405020304" pitchFamily="18" charset="0"/>
                <a:cs typeface="Arial" panose="020B0604020202020204" pitchFamily="34" charset="0"/>
              </a:rPr>
              <a:t>Williams and Cram i</a:t>
            </a:r>
            <a:r>
              <a:rPr lang="en-NZ" sz="1800" dirty="0">
                <a:solidFill>
                  <a:schemeClr val="tx1"/>
                </a:solidFill>
                <a:effectLst/>
                <a:ea typeface="Times New Roman" panose="02020603050405020304" pitchFamily="18" charset="0"/>
                <a:cs typeface="Arial" panose="020B0604020202020204" pitchFamily="34" charset="0"/>
              </a:rPr>
              <a:t>n a 2012 seminal work focussing on government agencies, concluded that there is good evidence across all the areas looked at, and considerable consistency about what works for programmes aimed at responding to Māori.  </a:t>
            </a:r>
            <a:endParaRPr lang="en-NZ" sz="1800" dirty="0">
              <a:solidFill>
                <a:schemeClr val="tx1"/>
              </a:solidFill>
              <a:effectLst/>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NZ" sz="1800" dirty="0">
                <a:solidFill>
                  <a:schemeClr val="tx1"/>
                </a:solidFill>
                <a:effectLst/>
                <a:highlight>
                  <a:srgbClr val="00FFFF"/>
                </a:highlight>
                <a:ea typeface="Times New Roman" panose="02020603050405020304" pitchFamily="18" charset="0"/>
                <a:cs typeface="Arial" panose="020B0604020202020204" pitchFamily="34" charset="0"/>
              </a:rPr>
              <a:t>What works is recognition of the centrality of whānau (Māori family system) as a major influence on individual whānau members, </a:t>
            </a:r>
            <a:r>
              <a:rPr lang="en-NZ" sz="1800" dirty="0">
                <a:solidFill>
                  <a:schemeClr val="tx1"/>
                </a:solidFill>
                <a:effectLst/>
                <a:ea typeface="Times New Roman" panose="02020603050405020304" pitchFamily="18" charset="0"/>
                <a:cs typeface="Arial" panose="020B0604020202020204" pitchFamily="34" charset="0"/>
              </a:rPr>
              <a:t>and extending outward to hapū, iwi and particularly to community organisations. </a:t>
            </a:r>
            <a:r>
              <a:rPr lang="en-NZ" sz="1800" dirty="0">
                <a:solidFill>
                  <a:schemeClr val="tx1"/>
                </a:solidFill>
                <a:effectLst/>
                <a:highlight>
                  <a:srgbClr val="00FFFF"/>
                </a:highlight>
                <a:ea typeface="Times New Roman" panose="02020603050405020304" pitchFamily="18" charset="0"/>
                <a:cs typeface="Arial" panose="020B0604020202020204" pitchFamily="34" charset="0"/>
              </a:rPr>
              <a:t>Associated with whānau effects was the importance of the </a:t>
            </a:r>
            <a:r>
              <a:rPr lang="en-NZ" sz="1800" dirty="0" err="1">
                <a:solidFill>
                  <a:schemeClr val="tx1"/>
                </a:solidFill>
                <a:effectLst/>
                <a:highlight>
                  <a:srgbClr val="00FFFF"/>
                </a:highlight>
                <a:ea typeface="Times New Roman" panose="02020603050405020304" pitchFamily="18" charset="0"/>
                <a:cs typeface="Arial" panose="020B0604020202020204" pitchFamily="34" charset="0"/>
              </a:rPr>
              <a:t>kaupapa</a:t>
            </a:r>
            <a:r>
              <a:rPr lang="en-NZ" sz="1800" dirty="0">
                <a:solidFill>
                  <a:schemeClr val="tx1"/>
                </a:solidFill>
                <a:effectLst/>
                <a:highlight>
                  <a:srgbClr val="00FFFF"/>
                </a:highlight>
                <a:ea typeface="Times New Roman" panose="02020603050405020304" pitchFamily="18" charset="0"/>
                <a:cs typeface="Arial" panose="020B0604020202020204" pitchFamily="34" charset="0"/>
              </a:rPr>
              <a:t> Māori (by Māori, for Māori) approach to service provision and to understanding what works and how</a:t>
            </a:r>
            <a:r>
              <a:rPr lang="en-NZ" sz="1800" dirty="0">
                <a:solidFill>
                  <a:schemeClr val="tx1"/>
                </a:solidFill>
                <a:effectLst/>
                <a:ea typeface="Times New Roman" panose="02020603050405020304" pitchFamily="18" charset="0"/>
                <a:cs typeface="Arial" panose="020B0604020202020204" pitchFamily="34" charset="0"/>
              </a:rPr>
              <a:t>. The authors commented </a:t>
            </a:r>
            <a:r>
              <a:rPr lang="en-NZ" sz="1800" u="sng" dirty="0">
                <a:solidFill>
                  <a:schemeClr val="tx1"/>
                </a:solidFill>
                <a:effectLst/>
                <a:highlight>
                  <a:srgbClr val="00FFFF"/>
                </a:highlight>
                <a:ea typeface="Times New Roman" panose="02020603050405020304" pitchFamily="18" charset="0"/>
                <a:cs typeface="Arial" panose="020B0604020202020204" pitchFamily="34" charset="0"/>
              </a:rPr>
              <a:t>these effects were pervasive across types of intervention and government agency</a:t>
            </a:r>
            <a:r>
              <a:rPr lang="en-NZ" sz="1800" u="sng" dirty="0">
                <a:solidFill>
                  <a:schemeClr val="tx1"/>
                </a:solidFill>
                <a:effectLst/>
                <a:ea typeface="Times New Roman" panose="02020603050405020304" pitchFamily="18" charset="0"/>
                <a:cs typeface="Arial" panose="020B0604020202020204" pitchFamily="34" charset="0"/>
              </a:rPr>
              <a:t>.</a:t>
            </a:r>
            <a:endParaRPr lang="en-NZ" sz="1800" u="sng" dirty="0">
              <a:solidFill>
                <a:schemeClr val="tx1"/>
              </a:solidFill>
              <a:effectLst/>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NZ" sz="1800" dirty="0">
                <a:solidFill>
                  <a:schemeClr val="tx1"/>
                </a:solidFill>
                <a:effectLst/>
                <a:ea typeface="Times New Roman" panose="02020603050405020304" pitchFamily="18" charset="0"/>
                <a:cs typeface="Arial" panose="020B0604020202020204" pitchFamily="34" charset="0"/>
              </a:rPr>
              <a:t>The evidence reviewed showed </a:t>
            </a:r>
            <a:r>
              <a:rPr lang="en-NZ" sz="1800" dirty="0">
                <a:solidFill>
                  <a:schemeClr val="tx1"/>
                </a:solidFill>
                <a:effectLst/>
                <a:highlight>
                  <a:srgbClr val="00FFFF"/>
                </a:highlight>
                <a:ea typeface="Times New Roman" panose="02020603050405020304" pitchFamily="18" charset="0"/>
                <a:cs typeface="Arial" panose="020B0604020202020204" pitchFamily="34" charset="0"/>
              </a:rPr>
              <a:t>particular success for Māori designed community programmes that were associated with a promise of establishing greater integration with mainstream organisations</a:t>
            </a:r>
            <a:r>
              <a:rPr lang="en-NZ" sz="1800" dirty="0">
                <a:solidFill>
                  <a:schemeClr val="tx1"/>
                </a:solidFill>
                <a:effectLst/>
                <a:ea typeface="Times New Roman" panose="02020603050405020304" pitchFamily="18" charset="0"/>
                <a:cs typeface="Arial" panose="020B0604020202020204" pitchFamily="34" charset="0"/>
              </a:rPr>
              <a:t>.  A central theme to these effects was recognition of culture and respect for a Māori world view, values and beliefs, the importance of relationships, and acknowledgement of the merit and necessity of enabling some self-determination by seeking more direct involvement by Māori in programmes affecting Māori.</a:t>
            </a:r>
            <a:endParaRPr lang="en-NZ" sz="1800" dirty="0">
              <a:solidFill>
                <a:schemeClr val="tx1"/>
              </a:solidFill>
              <a:effectLst/>
              <a:ea typeface="Times New Roman" panose="02020603050405020304" pitchFamily="18" charset="0"/>
              <a:cs typeface="Times New Roman" panose="02020603050405020304" pitchFamily="18" charset="0"/>
            </a:endParaRPr>
          </a:p>
          <a:p>
            <a:pPr>
              <a:lnSpc>
                <a:spcPct val="115000"/>
              </a:lnSpc>
              <a:spcBef>
                <a:spcPts val="600"/>
              </a:spcBef>
            </a:pPr>
            <a:r>
              <a:rPr lang="en-NZ" sz="1800" dirty="0">
                <a:solidFill>
                  <a:schemeClr val="tx1"/>
                </a:solidFill>
                <a:effectLst/>
                <a:highlight>
                  <a:srgbClr val="00FFFF"/>
                </a:highlight>
                <a:ea typeface="Times New Roman" panose="02020603050405020304" pitchFamily="18" charset="0"/>
                <a:cs typeface="Arial" panose="020B0604020202020204" pitchFamily="34" charset="0"/>
              </a:rPr>
              <a:t>The authors suggested that the challenge for organisations is to integrate a range of leadership and organisational characteristics according to their own contexts,</a:t>
            </a:r>
            <a:r>
              <a:rPr lang="en-NZ" sz="1800" dirty="0">
                <a:solidFill>
                  <a:schemeClr val="tx1"/>
                </a:solidFill>
                <a:effectLst/>
                <a:ea typeface="Times New Roman" panose="02020603050405020304" pitchFamily="18" charset="0"/>
                <a:cs typeface="Arial" panose="020B0604020202020204" pitchFamily="34" charset="0"/>
              </a:rPr>
              <a:t> and to continue </a:t>
            </a:r>
            <a:r>
              <a:rPr lang="en-NZ" sz="1800" dirty="0">
                <a:solidFill>
                  <a:schemeClr val="tx1"/>
                </a:solidFill>
                <a:effectLst/>
                <a:highlight>
                  <a:srgbClr val="00FFFF"/>
                </a:highlight>
                <a:ea typeface="Times New Roman" panose="02020603050405020304" pitchFamily="18" charset="0"/>
                <a:cs typeface="Arial" panose="020B0604020202020204" pitchFamily="34" charset="0"/>
              </a:rPr>
              <a:t>to develop their operations in evidence-informed ways so that they can ensure their responsiveness to and for Māori is ongoing and </a:t>
            </a:r>
            <a:r>
              <a:rPr lang="en-NZ" sz="1800" dirty="0">
                <a:solidFill>
                  <a:schemeClr val="tx1"/>
                </a:solidFill>
                <a:highlight>
                  <a:srgbClr val="00FFFF"/>
                </a:highlight>
                <a:ea typeface="Times New Roman" panose="02020603050405020304" pitchFamily="18" charset="0"/>
                <a:cs typeface="Arial" panose="020B0604020202020204" pitchFamily="34" charset="0"/>
              </a:rPr>
              <a:t>sustainable</a:t>
            </a:r>
            <a:r>
              <a:rPr lang="en-NZ" sz="1800" dirty="0">
                <a:solidFill>
                  <a:schemeClr val="tx1"/>
                </a:solidFill>
                <a:ea typeface="Times New Roman" panose="02020603050405020304" pitchFamily="18" charset="0"/>
                <a:cs typeface="Arial" panose="020B0604020202020204" pitchFamily="34" charset="0"/>
              </a:rPr>
              <a:t>. </a:t>
            </a:r>
            <a:endParaRPr lang="en-NZ" sz="1800" dirty="0">
              <a:solidFill>
                <a:schemeClr val="tx1"/>
              </a:solidFill>
              <a:effectLst/>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273CF13-D2F5-8490-E3F9-E03ED9286058}"/>
              </a:ext>
            </a:extLst>
          </p:cNvPr>
          <p:cNvPicPr>
            <a:picLocks noChangeAspect="1"/>
          </p:cNvPicPr>
          <p:nvPr/>
        </p:nvPicPr>
        <p:blipFill>
          <a:blip r:embed="rId2"/>
          <a:stretch>
            <a:fillRect/>
          </a:stretch>
        </p:blipFill>
        <p:spPr>
          <a:xfrm>
            <a:off x="987552" y="2655869"/>
            <a:ext cx="2359152" cy="32505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29475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0591-49B6-ECC1-2E5B-2D74ECEC567B}"/>
              </a:ext>
            </a:extLst>
          </p:cNvPr>
          <p:cNvSpPr>
            <a:spLocks noGrp="1"/>
          </p:cNvSpPr>
          <p:nvPr>
            <p:ph type="title"/>
          </p:nvPr>
        </p:nvSpPr>
        <p:spPr>
          <a:xfrm>
            <a:off x="767856" y="957533"/>
            <a:ext cx="3031852" cy="2161478"/>
          </a:xfrm>
        </p:spPr>
        <p:txBody>
          <a:bodyPr>
            <a:normAutofit fontScale="90000"/>
          </a:bodyPr>
          <a:lstStyle/>
          <a:p>
            <a:r>
              <a:rPr lang="en-NZ" dirty="0"/>
              <a:t>Influence of the Dominant Actuarial and Insurance Management Perspective</a:t>
            </a:r>
            <a:br>
              <a:rPr lang="en-NZ" dirty="0"/>
            </a:br>
            <a:r>
              <a:rPr lang="en-NZ" dirty="0"/>
              <a:t>- Blinds it Māori perspectives</a:t>
            </a:r>
          </a:p>
        </p:txBody>
      </p:sp>
      <p:sp>
        <p:nvSpPr>
          <p:cNvPr id="3" name="Content Placeholder 2">
            <a:extLst>
              <a:ext uri="{FF2B5EF4-FFF2-40B4-BE49-F238E27FC236}">
                <a16:creationId xmlns:a16="http://schemas.microsoft.com/office/drawing/2014/main" id="{C9610D5F-6744-3011-8BDB-396DE9E76D08}"/>
              </a:ext>
            </a:extLst>
          </p:cNvPr>
          <p:cNvSpPr>
            <a:spLocks noGrp="1"/>
          </p:cNvSpPr>
          <p:nvPr>
            <p:ph idx="1"/>
          </p:nvPr>
        </p:nvSpPr>
        <p:spPr>
          <a:xfrm>
            <a:off x="4398264" y="2311967"/>
            <a:ext cx="6798717" cy="4011195"/>
          </a:xfrm>
        </p:spPr>
        <p:txBody>
          <a:bodyPr>
            <a:normAutofit/>
          </a:bodyPr>
          <a:lstStyle/>
          <a:p>
            <a:pPr marL="324000" lvl="1" indent="0">
              <a:buNone/>
            </a:pPr>
            <a:r>
              <a:rPr lang="en-US" sz="1600" spc="50" dirty="0">
                <a:solidFill>
                  <a:schemeClr val="tx1"/>
                </a:solidFill>
                <a:effectLst/>
                <a:ea typeface="Times New Roman" panose="02020603050405020304" pitchFamily="18" charset="0"/>
                <a:cs typeface="Calibri" panose="020F0502020204030204" pitchFamily="34" charset="0"/>
              </a:rPr>
              <a:t>Wren (2015) in his </a:t>
            </a:r>
            <a:r>
              <a:rPr lang="en-US" sz="1600" spc="50" dirty="0">
                <a:solidFill>
                  <a:schemeClr val="tx1"/>
                </a:solidFill>
                <a:effectLst/>
                <a:highlight>
                  <a:srgbClr val="00FFFF"/>
                </a:highlight>
                <a:ea typeface="Times New Roman" panose="02020603050405020304" pitchFamily="18" charset="0"/>
                <a:cs typeface="Calibri" panose="020F0502020204030204" pitchFamily="34" charset="0"/>
              </a:rPr>
              <a:t>review of internal ACC briefing </a:t>
            </a:r>
            <a:r>
              <a:rPr lang="en-US" sz="1600" spc="50" dirty="0">
                <a:solidFill>
                  <a:schemeClr val="tx1"/>
                </a:solidFill>
                <a:highlight>
                  <a:srgbClr val="00FFFF"/>
                </a:highlight>
                <a:ea typeface="Times New Roman" panose="02020603050405020304" pitchFamily="18" charset="0"/>
                <a:cs typeface="Calibri" panose="020F0502020204030204" pitchFamily="34" charset="0"/>
              </a:rPr>
              <a:t>papers in the early – mid 2000s observed that thinking </a:t>
            </a:r>
            <a:r>
              <a:rPr lang="en-US" sz="1600" spc="50" dirty="0">
                <a:solidFill>
                  <a:schemeClr val="tx1"/>
                </a:solidFill>
                <a:effectLst/>
                <a:highlight>
                  <a:srgbClr val="00FFFF"/>
                </a:highlight>
                <a:ea typeface="Times New Roman" panose="02020603050405020304" pitchFamily="18" charset="0"/>
                <a:cs typeface="Calibri" panose="020F0502020204030204" pitchFamily="34" charset="0"/>
              </a:rPr>
              <a:t>about the use of ACC services was dominated by a </a:t>
            </a:r>
            <a:r>
              <a:rPr lang="en-US" sz="1600" dirty="0">
                <a:solidFill>
                  <a:schemeClr val="tx1"/>
                </a:solidFill>
                <a:effectLst/>
                <a:highlight>
                  <a:srgbClr val="00FFFF"/>
                </a:highlight>
                <a:ea typeface="Times New Roman" panose="02020603050405020304" pitchFamily="18" charset="0"/>
                <a:cs typeface="Calibri" panose="020F0502020204030204" pitchFamily="34" charset="0"/>
              </a:rPr>
              <a:t>consistent theme that while overall Māori were substantively under-represented in receipt of a range of services in the context of their proportion of the population this was a matter of individual choice and </a:t>
            </a:r>
            <a:r>
              <a:rPr lang="en-US" sz="1600" u="sng" dirty="0">
                <a:solidFill>
                  <a:schemeClr val="tx1"/>
                </a:solidFill>
                <a:effectLst/>
                <a:highlight>
                  <a:srgbClr val="00FFFF"/>
                </a:highlight>
                <a:ea typeface="Times New Roman" panose="02020603050405020304" pitchFamily="18" charset="0"/>
                <a:cs typeface="Calibri" panose="020F0502020204030204" pitchFamily="34" charset="0"/>
              </a:rPr>
              <a:t>as such not an ACC concern as everybody had access to the same policy settings and services</a:t>
            </a:r>
            <a:r>
              <a:rPr lang="en-US" sz="1600" dirty="0">
                <a:solidFill>
                  <a:schemeClr val="tx1"/>
                </a:solidFill>
                <a:effectLst/>
                <a:ea typeface="Times New Roman" panose="02020603050405020304" pitchFamily="18" charset="0"/>
                <a:cs typeface="Calibri" panose="020F0502020204030204" pitchFamily="34" charset="0"/>
              </a:rPr>
              <a:t>. </a:t>
            </a:r>
          </a:p>
          <a:p>
            <a:pPr marL="324000" lvl="1" indent="0">
              <a:buNone/>
            </a:pPr>
            <a:r>
              <a:rPr lang="en-US" sz="1600" dirty="0">
                <a:solidFill>
                  <a:schemeClr val="tx1"/>
                </a:solidFill>
                <a:effectLst/>
                <a:ea typeface="Times New Roman" panose="02020603050405020304" pitchFamily="18" charset="0"/>
                <a:cs typeface="Calibri" panose="020F0502020204030204" pitchFamily="34" charset="0"/>
              </a:rPr>
              <a:t>However, in making this assessment</a:t>
            </a:r>
            <a:r>
              <a:rPr lang="en-US" sz="1600" dirty="0">
                <a:solidFill>
                  <a:schemeClr val="tx1"/>
                </a:solidFill>
                <a:effectLst/>
                <a:highlight>
                  <a:srgbClr val="00FFFF"/>
                </a:highlight>
                <a:ea typeface="Times New Roman" panose="02020603050405020304" pitchFamily="18" charset="0"/>
                <a:cs typeface="Calibri" panose="020F0502020204030204" pitchFamily="34" charset="0"/>
              </a:rPr>
              <a:t>, the authors assumed Māori had the same injury experience as non-Māori and </a:t>
            </a:r>
            <a:r>
              <a:rPr lang="en-US" sz="1600" dirty="0">
                <a:solidFill>
                  <a:schemeClr val="tx1"/>
                </a:solidFill>
                <a:highlight>
                  <a:srgbClr val="00FFFF"/>
                </a:highlight>
                <a:ea typeface="Times New Roman" panose="02020603050405020304" pitchFamily="18" charset="0"/>
                <a:cs typeface="Calibri" panose="020F0502020204030204" pitchFamily="34" charset="0"/>
              </a:rPr>
              <a:t>ignored </a:t>
            </a:r>
            <a:r>
              <a:rPr lang="en-US" sz="1600" dirty="0">
                <a:solidFill>
                  <a:schemeClr val="tx1"/>
                </a:solidFill>
                <a:effectLst/>
                <a:highlight>
                  <a:srgbClr val="00FFFF"/>
                </a:highlight>
                <a:ea typeface="Times New Roman" panose="02020603050405020304" pitchFamily="18" charset="0"/>
                <a:cs typeface="Calibri" panose="020F0502020204030204" pitchFamily="34" charset="0"/>
              </a:rPr>
              <a:t>the substantive available customer satisfaction research (as far back as 2003-2006) showing that Māori had identified a range of barriers to their use of ACC service that was consistent with other similar government agencies research.</a:t>
            </a:r>
            <a:r>
              <a:rPr lang="en-NZ" dirty="0">
                <a:solidFill>
                  <a:schemeClr val="tx1"/>
                </a:solidFill>
                <a:effectLst/>
                <a:highlight>
                  <a:srgbClr val="00FFFF"/>
                </a:highlight>
              </a:rPr>
              <a:t> </a:t>
            </a:r>
            <a:r>
              <a:rPr lang="en-US" sz="1600" dirty="0">
                <a:solidFill>
                  <a:schemeClr val="tx1"/>
                </a:solidFill>
                <a:effectLst/>
                <a:highlight>
                  <a:srgbClr val="00FFFF"/>
                </a:highlight>
                <a:ea typeface="Times New Roman" panose="02020603050405020304" pitchFamily="18" charset="0"/>
                <a:cs typeface="Times New Roman" panose="02020603050405020304" pitchFamily="18" charset="0"/>
              </a:rPr>
              <a:t>  </a:t>
            </a:r>
            <a:endParaRPr lang="en-NZ" sz="1600" dirty="0">
              <a:solidFill>
                <a:schemeClr val="tx1"/>
              </a:solidFill>
              <a:effectLst/>
              <a:highlight>
                <a:srgbClr val="00FFFF"/>
              </a:highlight>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1AB67AA-0B4C-1D35-6C37-053A842DE676}"/>
              </a:ext>
            </a:extLst>
          </p:cNvPr>
          <p:cNvPicPr>
            <a:picLocks noChangeAspect="1"/>
          </p:cNvPicPr>
          <p:nvPr/>
        </p:nvPicPr>
        <p:blipFill>
          <a:blip r:embed="rId2"/>
          <a:stretch>
            <a:fillRect/>
          </a:stretch>
        </p:blipFill>
        <p:spPr>
          <a:xfrm>
            <a:off x="857195" y="4082170"/>
            <a:ext cx="2853175" cy="1597290"/>
          </a:xfrm>
          <a:prstGeom prst="rect">
            <a:avLst/>
          </a:prstGeom>
        </p:spPr>
      </p:pic>
      <p:sp>
        <p:nvSpPr>
          <p:cNvPr id="4" name="TextBox 3">
            <a:extLst>
              <a:ext uri="{FF2B5EF4-FFF2-40B4-BE49-F238E27FC236}">
                <a16:creationId xmlns:a16="http://schemas.microsoft.com/office/drawing/2014/main" id="{91462955-0C5C-CE84-549B-1699A9E77726}"/>
              </a:ext>
            </a:extLst>
          </p:cNvPr>
          <p:cNvSpPr txBox="1"/>
          <p:nvPr/>
        </p:nvSpPr>
        <p:spPr>
          <a:xfrm>
            <a:off x="767857" y="3508937"/>
            <a:ext cx="2671010" cy="369332"/>
          </a:xfrm>
          <a:prstGeom prst="rect">
            <a:avLst/>
          </a:prstGeom>
          <a:noFill/>
        </p:spPr>
        <p:txBody>
          <a:bodyPr wrap="square" rtlCol="0">
            <a:spAutoFit/>
          </a:bodyPr>
          <a:lstStyle/>
          <a:p>
            <a:r>
              <a:rPr lang="en-NZ" dirty="0">
                <a:solidFill>
                  <a:schemeClr val="accent2">
                    <a:lumMod val="40000"/>
                    <a:lumOff val="60000"/>
                  </a:schemeClr>
                </a:solidFill>
              </a:rPr>
              <a:t>An observation</a:t>
            </a:r>
          </a:p>
        </p:txBody>
      </p:sp>
      <p:sp>
        <p:nvSpPr>
          <p:cNvPr id="6" name="Content Placeholder 2">
            <a:extLst>
              <a:ext uri="{FF2B5EF4-FFF2-40B4-BE49-F238E27FC236}">
                <a16:creationId xmlns:a16="http://schemas.microsoft.com/office/drawing/2014/main" id="{80CA90AD-168C-57BA-7CA8-CF44A84A0878}"/>
              </a:ext>
            </a:extLst>
          </p:cNvPr>
          <p:cNvSpPr txBox="1">
            <a:spLocks/>
          </p:cNvSpPr>
          <p:nvPr/>
        </p:nvSpPr>
        <p:spPr>
          <a:xfrm>
            <a:off x="4398264" y="785092"/>
            <a:ext cx="7100677" cy="152687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0" indent="0">
              <a:lnSpc>
                <a:spcPct val="120000"/>
              </a:lnSpc>
              <a:buFont typeface="Wingdings 2" panose="05020102010507070707" pitchFamily="18" charset="2"/>
              <a:buNone/>
            </a:pPr>
            <a:r>
              <a:rPr lang="en-US" sz="1800" b="1" spc="50" dirty="0">
                <a:solidFill>
                  <a:schemeClr val="tx1"/>
                </a:solidFill>
                <a:latin typeface="Franklin Gothic Book" panose="020B0503020102020204" pitchFamily="34" charset="0"/>
                <a:cs typeface="Calibri" panose="020F0502020204030204" pitchFamily="34" charset="0"/>
              </a:rPr>
              <a:t>However, ACCs dominant western Actuarial / Insurance / Banking  approach in the organization makes it institutionally blind to Māori and population level  perspectives, and leads to a predominance for blaming the individual for </a:t>
            </a:r>
            <a:r>
              <a:rPr lang="en-US" sz="1800" b="1" spc="50" dirty="0" err="1">
                <a:solidFill>
                  <a:schemeClr val="tx1"/>
                </a:solidFill>
                <a:latin typeface="Franklin Gothic Book" panose="020B0503020102020204" pitchFamily="34" charset="0"/>
                <a:cs typeface="Calibri" panose="020F0502020204030204" pitchFamily="34" charset="0"/>
              </a:rPr>
              <a:t>underutilisation</a:t>
            </a:r>
            <a:endParaRPr lang="en-US" sz="1800" b="1" spc="50" dirty="0">
              <a:solidFill>
                <a:schemeClr val="tx1"/>
              </a:solidFill>
              <a:latin typeface="Franklin Gothic Book" panose="020B0503020102020204" pitchFamily="34" charset="0"/>
              <a:cs typeface="Calibri" panose="020F0502020204030204" pitchFamily="34" charset="0"/>
            </a:endParaRPr>
          </a:p>
        </p:txBody>
      </p:sp>
      <p:sp>
        <p:nvSpPr>
          <p:cNvPr id="8" name="Speech Bubble: Rectangle with Corners Rounded 7">
            <a:extLst>
              <a:ext uri="{FF2B5EF4-FFF2-40B4-BE49-F238E27FC236}">
                <a16:creationId xmlns:a16="http://schemas.microsoft.com/office/drawing/2014/main" id="{B9738806-3470-2A06-43C8-824B3EC55448}"/>
              </a:ext>
            </a:extLst>
          </p:cNvPr>
          <p:cNvSpPr/>
          <p:nvPr/>
        </p:nvSpPr>
        <p:spPr>
          <a:xfrm>
            <a:off x="857195" y="3346704"/>
            <a:ext cx="3102157" cy="2871216"/>
          </a:xfrm>
          <a:prstGeom prst="wedgeRoundRectCallout">
            <a:avLst>
              <a:gd name="adj1" fmla="val 70838"/>
              <a:gd name="adj2" fmla="val -213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latin typeface="Arial" panose="020B0604020202020204" pitchFamily="34" charset="0"/>
                <a:ea typeface="Times New Roman" panose="02020603050405020304" pitchFamily="18" charset="0"/>
                <a:cs typeface="Times New Roman" panose="02020603050405020304" pitchFamily="18" charset="0"/>
              </a:rPr>
              <a:t>However, in disparities research,  </a:t>
            </a:r>
            <a:r>
              <a:rPr lang="en-NZ" sz="1800" i="0" dirty="0">
                <a:effectLst/>
                <a:latin typeface="Arial" panose="020B0604020202020204" pitchFamily="34" charset="0"/>
                <a:ea typeface="Times New Roman" panose="02020603050405020304" pitchFamily="18" charset="0"/>
                <a:cs typeface="Times New Roman" panose="02020603050405020304" pitchFamily="18" charset="0"/>
              </a:rPr>
              <a:t>‘same’ does not mean ‘fair’, when responding to significant disparities and inequities  in the burden of injury and use of ACC services (</a:t>
            </a:r>
            <a:r>
              <a:rPr lang="en-NZ" sz="1800" dirty="0" err="1">
                <a:effectLst/>
                <a:latin typeface="Arial" panose="020B0604020202020204" pitchFamily="34" charset="0"/>
                <a:ea typeface="Times New Roman" panose="02020603050405020304" pitchFamily="18" charset="0"/>
                <a:cs typeface="Times New Roman" panose="02020603050405020304" pitchFamily="18" charset="0"/>
              </a:rPr>
              <a:t>Ratima</a:t>
            </a:r>
            <a:r>
              <a:rPr lang="en-NZ" sz="1800" dirty="0">
                <a:effectLst/>
                <a:latin typeface="Arial" panose="020B0604020202020204" pitchFamily="34" charset="0"/>
                <a:ea typeface="Times New Roman" panose="02020603050405020304" pitchFamily="18" charset="0"/>
                <a:cs typeface="Times New Roman" panose="02020603050405020304" pitchFamily="18" charset="0"/>
              </a:rPr>
              <a:t> et al. 2007; </a:t>
            </a:r>
            <a:r>
              <a:rPr lang="en-NZ" sz="1800" dirty="0">
                <a:effectLst/>
                <a:latin typeface="Arial" panose="020B0604020202020204" pitchFamily="34" charset="0"/>
                <a:ea typeface="Times New Roman" panose="02020603050405020304" pitchFamily="18" charset="0"/>
              </a:rPr>
              <a:t>Mauri Ora &amp; Associates, 2010</a:t>
            </a:r>
            <a:r>
              <a:rPr lang="en-NZ" sz="1800" dirty="0">
                <a:effectLst/>
                <a:latin typeface="Arial" panose="020B0604020202020204" pitchFamily="34" charset="0"/>
                <a:ea typeface="Times New Roman" panose="02020603050405020304" pitchFamily="18" charset="0"/>
                <a:cs typeface="Times New Roman" panose="02020603050405020304" pitchFamily="18" charset="0"/>
              </a:rPr>
              <a:t>).</a:t>
            </a:r>
          </a:p>
          <a:p>
            <a:pPr algn="ctr"/>
            <a:endParaRPr lang="en-NZ" dirty="0"/>
          </a:p>
        </p:txBody>
      </p:sp>
    </p:spTree>
    <p:extLst>
      <p:ext uri="{BB962C8B-B14F-4D97-AF65-F5344CB8AC3E}">
        <p14:creationId xmlns:p14="http://schemas.microsoft.com/office/powerpoint/2010/main" val="172626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0591-49B6-ECC1-2E5B-2D74ECEC567B}"/>
              </a:ext>
            </a:extLst>
          </p:cNvPr>
          <p:cNvSpPr>
            <a:spLocks noGrp="1"/>
          </p:cNvSpPr>
          <p:nvPr>
            <p:ph type="title"/>
          </p:nvPr>
        </p:nvSpPr>
        <p:spPr>
          <a:xfrm>
            <a:off x="767856" y="785092"/>
            <a:ext cx="3031852" cy="2519944"/>
          </a:xfrm>
        </p:spPr>
        <p:txBody>
          <a:bodyPr>
            <a:normAutofit fontScale="90000"/>
          </a:bodyPr>
          <a:lstStyle/>
          <a:p>
            <a:r>
              <a:rPr lang="en-NZ" dirty="0"/>
              <a:t>Influence of the Dominant Actuarial and Insurance Management Perspective – leads to blaming the individual </a:t>
            </a:r>
          </a:p>
        </p:txBody>
      </p:sp>
      <p:sp>
        <p:nvSpPr>
          <p:cNvPr id="3" name="Content Placeholder 2">
            <a:extLst>
              <a:ext uri="{FF2B5EF4-FFF2-40B4-BE49-F238E27FC236}">
                <a16:creationId xmlns:a16="http://schemas.microsoft.com/office/drawing/2014/main" id="{C9610D5F-6744-3011-8BDB-396DE9E76D08}"/>
              </a:ext>
            </a:extLst>
          </p:cNvPr>
          <p:cNvSpPr>
            <a:spLocks noGrp="1"/>
          </p:cNvSpPr>
          <p:nvPr>
            <p:ph idx="1"/>
          </p:nvPr>
        </p:nvSpPr>
        <p:spPr>
          <a:xfrm>
            <a:off x="4658264" y="785092"/>
            <a:ext cx="6840677" cy="733157"/>
          </a:xfrm>
        </p:spPr>
        <p:txBody>
          <a:bodyPr>
            <a:normAutofit/>
          </a:bodyPr>
          <a:lstStyle/>
          <a:p>
            <a:pPr marL="0" lvl="0" indent="0">
              <a:lnSpc>
                <a:spcPct val="120000"/>
              </a:lnSpc>
              <a:buNone/>
            </a:pPr>
            <a:r>
              <a:rPr lang="en-US" sz="1800" b="1" spc="50" dirty="0">
                <a:latin typeface="Franklin Gothic Book" panose="020B0503020102020204" pitchFamily="34" charset="0"/>
                <a:cs typeface="Calibri" panose="020F0502020204030204" pitchFamily="34" charset="0"/>
              </a:rPr>
              <a:t>Another example: </a:t>
            </a:r>
            <a:endParaRPr lang="en-US" sz="1800" b="1" spc="50" dirty="0">
              <a:highlight>
                <a:srgbClr val="FFFF00"/>
              </a:highlight>
              <a:latin typeface="Franklin Gothic Book" panose="020B0503020102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1AB67AA-0B4C-1D35-6C37-053A842DE676}"/>
              </a:ext>
            </a:extLst>
          </p:cNvPr>
          <p:cNvPicPr>
            <a:picLocks noChangeAspect="1"/>
          </p:cNvPicPr>
          <p:nvPr/>
        </p:nvPicPr>
        <p:blipFill>
          <a:blip r:embed="rId2"/>
          <a:stretch>
            <a:fillRect/>
          </a:stretch>
        </p:blipFill>
        <p:spPr>
          <a:xfrm>
            <a:off x="857195" y="4082170"/>
            <a:ext cx="2853175" cy="1597290"/>
          </a:xfrm>
          <a:prstGeom prst="rect">
            <a:avLst/>
          </a:prstGeom>
        </p:spPr>
      </p:pic>
      <p:sp>
        <p:nvSpPr>
          <p:cNvPr id="4" name="TextBox 3">
            <a:extLst>
              <a:ext uri="{FF2B5EF4-FFF2-40B4-BE49-F238E27FC236}">
                <a16:creationId xmlns:a16="http://schemas.microsoft.com/office/drawing/2014/main" id="{91462955-0C5C-CE84-549B-1699A9E77726}"/>
              </a:ext>
            </a:extLst>
          </p:cNvPr>
          <p:cNvSpPr txBox="1"/>
          <p:nvPr/>
        </p:nvSpPr>
        <p:spPr>
          <a:xfrm>
            <a:off x="767857" y="3508937"/>
            <a:ext cx="2671010" cy="369332"/>
          </a:xfrm>
          <a:prstGeom prst="rect">
            <a:avLst/>
          </a:prstGeom>
          <a:noFill/>
        </p:spPr>
        <p:txBody>
          <a:bodyPr wrap="square" rtlCol="0">
            <a:spAutoFit/>
          </a:bodyPr>
          <a:lstStyle/>
          <a:p>
            <a:r>
              <a:rPr lang="en-NZ" dirty="0">
                <a:solidFill>
                  <a:schemeClr val="accent2">
                    <a:lumMod val="40000"/>
                    <a:lumOff val="60000"/>
                  </a:schemeClr>
                </a:solidFill>
              </a:rPr>
              <a:t>An observation</a:t>
            </a:r>
          </a:p>
        </p:txBody>
      </p:sp>
      <p:pic>
        <p:nvPicPr>
          <p:cNvPr id="7" name="Picture 6">
            <a:extLst>
              <a:ext uri="{FF2B5EF4-FFF2-40B4-BE49-F238E27FC236}">
                <a16:creationId xmlns:a16="http://schemas.microsoft.com/office/drawing/2014/main" id="{DE15FD69-3BB7-D844-78AB-1C4FC371EA84}"/>
              </a:ext>
            </a:extLst>
          </p:cNvPr>
          <p:cNvPicPr>
            <a:picLocks noChangeAspect="1"/>
          </p:cNvPicPr>
          <p:nvPr/>
        </p:nvPicPr>
        <p:blipFill>
          <a:blip r:embed="rId3"/>
          <a:stretch>
            <a:fillRect/>
          </a:stretch>
        </p:blipFill>
        <p:spPr>
          <a:xfrm>
            <a:off x="4284342" y="1459678"/>
            <a:ext cx="5284866" cy="4467849"/>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457099CD-ECDE-F536-F8BB-F00F6316C302}"/>
                  </a:ext>
                </a:extLst>
              </p14:cNvPr>
              <p14:cNvContentPartPr/>
              <p14:nvPr/>
            </p14:nvContentPartPr>
            <p14:xfrm>
              <a:off x="4645183" y="3157120"/>
              <a:ext cx="4779720" cy="2329920"/>
            </p14:xfrm>
          </p:contentPart>
        </mc:Choice>
        <mc:Fallback xmlns="">
          <p:pic>
            <p:nvPicPr>
              <p:cNvPr id="6" name="Ink 5">
                <a:extLst>
                  <a:ext uri="{FF2B5EF4-FFF2-40B4-BE49-F238E27FC236}">
                    <a16:creationId xmlns:a16="http://schemas.microsoft.com/office/drawing/2014/main" id="{457099CD-ECDE-F536-F8BB-F00F6316C302}"/>
                  </a:ext>
                </a:extLst>
              </p:cNvPr>
              <p:cNvPicPr/>
              <p:nvPr/>
            </p:nvPicPr>
            <p:blipFill>
              <a:blip r:embed="rId5"/>
              <a:stretch>
                <a:fillRect/>
              </a:stretch>
            </p:blipFill>
            <p:spPr>
              <a:xfrm>
                <a:off x="4591179" y="3049120"/>
                <a:ext cx="4887368" cy="2545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85CC1A79-4FC4-A42A-7861-2A0FAAD418BB}"/>
                  </a:ext>
                </a:extLst>
              </p14:cNvPr>
              <p14:cNvContentPartPr/>
              <p14:nvPr/>
            </p14:nvContentPartPr>
            <p14:xfrm>
              <a:off x="4702692" y="2492393"/>
              <a:ext cx="4379760" cy="487337"/>
            </p14:xfrm>
          </p:contentPart>
        </mc:Choice>
        <mc:Fallback xmlns="">
          <p:pic>
            <p:nvPicPr>
              <p:cNvPr id="8" name="Ink 7">
                <a:extLst>
                  <a:ext uri="{FF2B5EF4-FFF2-40B4-BE49-F238E27FC236}">
                    <a16:creationId xmlns:a16="http://schemas.microsoft.com/office/drawing/2014/main" id="{85CC1A79-4FC4-A42A-7861-2A0FAAD418BB}"/>
                  </a:ext>
                </a:extLst>
              </p:cNvPr>
              <p:cNvPicPr/>
              <p:nvPr/>
            </p:nvPicPr>
            <p:blipFill>
              <a:blip r:embed="rId7"/>
              <a:stretch>
                <a:fillRect/>
              </a:stretch>
            </p:blipFill>
            <p:spPr>
              <a:xfrm>
                <a:off x="4648692" y="2384336"/>
                <a:ext cx="4487400" cy="703091"/>
              </a:xfrm>
              <a:prstGeom prst="rect">
                <a:avLst/>
              </a:prstGeom>
            </p:spPr>
          </p:pic>
        </mc:Fallback>
      </mc:AlternateContent>
      <p:sp>
        <p:nvSpPr>
          <p:cNvPr id="10" name="Thought Bubble: Cloud 9">
            <a:extLst>
              <a:ext uri="{FF2B5EF4-FFF2-40B4-BE49-F238E27FC236}">
                <a16:creationId xmlns:a16="http://schemas.microsoft.com/office/drawing/2014/main" id="{C8021BDC-193F-289E-E0F6-6D8114AD9811}"/>
              </a:ext>
            </a:extLst>
          </p:cNvPr>
          <p:cNvSpPr/>
          <p:nvPr/>
        </p:nvSpPr>
        <p:spPr>
          <a:xfrm>
            <a:off x="9301471" y="719618"/>
            <a:ext cx="2756570" cy="3994030"/>
          </a:xfrm>
          <a:prstGeom prst="cloudCallout">
            <a:avLst>
              <a:gd name="adj1" fmla="val -33833"/>
              <a:gd name="adj2" fmla="val 6070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NZ" sz="1200" dirty="0"/>
              <a:t>Note phrasing of all  these statements points to the individual without seeming to recognise the issue of policy and service design in shaping these perspectives, and importantly there cultural differences about what some of these things mean and how they should be done</a:t>
            </a:r>
          </a:p>
          <a:p>
            <a:pPr algn="ctr"/>
            <a:endParaRPr lang="en-NZ" dirty="0"/>
          </a:p>
        </p:txBody>
      </p:sp>
    </p:spTree>
    <p:extLst>
      <p:ext uri="{BB962C8B-B14F-4D97-AF65-F5344CB8AC3E}">
        <p14:creationId xmlns:p14="http://schemas.microsoft.com/office/powerpoint/2010/main" val="1755214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AB0C-B892-99AF-1CC8-3E3D19A49EC2}"/>
              </a:ext>
            </a:extLst>
          </p:cNvPr>
          <p:cNvSpPr>
            <a:spLocks noGrp="1"/>
          </p:cNvSpPr>
          <p:nvPr>
            <p:ph type="title"/>
          </p:nvPr>
        </p:nvSpPr>
        <p:spPr>
          <a:xfrm>
            <a:off x="581193" y="568036"/>
            <a:ext cx="11029616" cy="940724"/>
          </a:xfrm>
        </p:spPr>
        <p:txBody>
          <a:bodyPr>
            <a:normAutofit/>
          </a:bodyPr>
          <a:lstStyle/>
          <a:p>
            <a:r>
              <a:rPr lang="en-NZ" sz="2500" dirty="0">
                <a:solidFill>
                  <a:schemeClr val="accent2"/>
                </a:solidFill>
              </a:rPr>
              <a:t>Overview of our argument: Looking back we argue that on the evidence…</a:t>
            </a:r>
          </a:p>
        </p:txBody>
      </p:sp>
      <p:graphicFrame>
        <p:nvGraphicFramePr>
          <p:cNvPr id="27" name="TextBox 4">
            <a:extLst>
              <a:ext uri="{FF2B5EF4-FFF2-40B4-BE49-F238E27FC236}">
                <a16:creationId xmlns:a16="http://schemas.microsoft.com/office/drawing/2014/main" id="{E3494E4D-19C4-71AE-BAE7-52AB5B503294}"/>
              </a:ext>
            </a:extLst>
          </p:cNvPr>
          <p:cNvGraphicFramePr/>
          <p:nvPr>
            <p:extLst>
              <p:ext uri="{D42A27DB-BD31-4B8C-83A1-F6EECF244321}">
                <p14:modId xmlns:p14="http://schemas.microsoft.com/office/powerpoint/2010/main" val="1868860114"/>
              </p:ext>
            </p:extLst>
          </p:nvPr>
        </p:nvGraphicFramePr>
        <p:xfrm>
          <a:off x="690113" y="1417320"/>
          <a:ext cx="11253005" cy="4872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31A6E45C-F323-0409-8799-42734936887E}"/>
              </a:ext>
            </a:extLst>
          </p:cNvPr>
          <p:cNvSpPr/>
          <p:nvPr/>
        </p:nvSpPr>
        <p:spPr>
          <a:xfrm>
            <a:off x="804672" y="4249674"/>
            <a:ext cx="3145536" cy="1051560"/>
          </a:xfrm>
          <a:prstGeom prst="roundRect">
            <a:avLst/>
          </a:prstGeom>
          <a:solidFill>
            <a:srgbClr val="7F2F18"/>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dirty="0"/>
              <a:t>Everything starts with a failure of injury prevention</a:t>
            </a:r>
          </a:p>
        </p:txBody>
      </p:sp>
      <p:sp>
        <p:nvSpPr>
          <p:cNvPr id="5" name="Arrow: Down 4">
            <a:extLst>
              <a:ext uri="{FF2B5EF4-FFF2-40B4-BE49-F238E27FC236}">
                <a16:creationId xmlns:a16="http://schemas.microsoft.com/office/drawing/2014/main" id="{9E913067-E980-43AB-732E-E4A5F1D49E5E}"/>
              </a:ext>
            </a:extLst>
          </p:cNvPr>
          <p:cNvSpPr/>
          <p:nvPr/>
        </p:nvSpPr>
        <p:spPr>
          <a:xfrm>
            <a:off x="2043684" y="3919312"/>
            <a:ext cx="667512" cy="265176"/>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19267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0385-A659-A148-9C9D-B731E38537A9}"/>
              </a:ext>
            </a:extLst>
          </p:cNvPr>
          <p:cNvSpPr>
            <a:spLocks noGrp="1"/>
          </p:cNvSpPr>
          <p:nvPr>
            <p:ph type="title"/>
          </p:nvPr>
        </p:nvSpPr>
        <p:spPr/>
        <p:txBody>
          <a:bodyPr>
            <a:normAutofit/>
          </a:bodyPr>
          <a:lstStyle/>
          <a:p>
            <a:r>
              <a:rPr lang="en-NZ" sz="4400" dirty="0"/>
              <a:t>Looking forward</a:t>
            </a:r>
          </a:p>
        </p:txBody>
      </p:sp>
      <p:pic>
        <p:nvPicPr>
          <p:cNvPr id="6" name="Content Placeholder 5" descr="A group of people watching fireworks&#10;&#10;Description automatically generated with medium confidence">
            <a:extLst>
              <a:ext uri="{FF2B5EF4-FFF2-40B4-BE49-F238E27FC236}">
                <a16:creationId xmlns:a16="http://schemas.microsoft.com/office/drawing/2014/main" id="{25998F20-1064-A371-3D86-1151844B71BE}"/>
              </a:ext>
            </a:extLst>
          </p:cNvPr>
          <p:cNvPicPr>
            <a:picLocks noGrp="1" noChangeAspect="1"/>
          </p:cNvPicPr>
          <p:nvPr>
            <p:ph idx="1"/>
          </p:nvPr>
        </p:nvPicPr>
        <p:blipFill>
          <a:blip r:embed="rId2"/>
          <a:stretch>
            <a:fillRect/>
          </a:stretch>
        </p:blipFill>
        <p:spPr>
          <a:xfrm>
            <a:off x="642258" y="4202132"/>
            <a:ext cx="3283050" cy="2064957"/>
          </a:xfrm>
        </p:spPr>
      </p:pic>
      <p:sp>
        <p:nvSpPr>
          <p:cNvPr id="4" name="Text Placeholder 3">
            <a:extLst>
              <a:ext uri="{FF2B5EF4-FFF2-40B4-BE49-F238E27FC236}">
                <a16:creationId xmlns:a16="http://schemas.microsoft.com/office/drawing/2014/main" id="{AECD3FB2-1C67-0F2B-F8B9-0150DDEEB8C1}"/>
              </a:ext>
            </a:extLst>
          </p:cNvPr>
          <p:cNvSpPr>
            <a:spLocks noGrp="1"/>
          </p:cNvSpPr>
          <p:nvPr>
            <p:ph type="body" sz="half" idx="2"/>
          </p:nvPr>
        </p:nvSpPr>
        <p:spPr/>
        <p:txBody>
          <a:bodyPr>
            <a:normAutofit/>
          </a:bodyPr>
          <a:lstStyle/>
          <a:p>
            <a:r>
              <a:rPr lang="en-NZ" sz="2400" dirty="0"/>
              <a:t>Given the evidence: Systemic change is required</a:t>
            </a:r>
          </a:p>
        </p:txBody>
      </p:sp>
      <p:sp>
        <p:nvSpPr>
          <p:cNvPr id="8" name="TextBox 7">
            <a:extLst>
              <a:ext uri="{FF2B5EF4-FFF2-40B4-BE49-F238E27FC236}">
                <a16:creationId xmlns:a16="http://schemas.microsoft.com/office/drawing/2014/main" id="{D061715C-D298-A1C0-F9C0-E2C1F4353D77}"/>
              </a:ext>
            </a:extLst>
          </p:cNvPr>
          <p:cNvSpPr txBox="1"/>
          <p:nvPr/>
        </p:nvSpPr>
        <p:spPr>
          <a:xfrm>
            <a:off x="4546397" y="677418"/>
            <a:ext cx="7148946" cy="5724644"/>
          </a:xfrm>
          <a:prstGeom prst="rect">
            <a:avLst/>
          </a:prstGeom>
          <a:noFill/>
        </p:spPr>
        <p:txBody>
          <a:bodyPr wrap="square" rtlCol="0">
            <a:spAutoFit/>
          </a:bodyPr>
          <a:lstStyle/>
          <a:p>
            <a:pPr marL="342900" lvl="0" indent="-342900">
              <a:spcBef>
                <a:spcPts val="600"/>
              </a:spcBef>
              <a:spcAft>
                <a:spcPts val="600"/>
              </a:spcAft>
              <a:buFont typeface="+mj-lt"/>
              <a:buAutoNum type="arabicPeriod"/>
              <a:tabLst>
                <a:tab pos="914400" algn="l"/>
              </a:tabLst>
            </a:pPr>
            <a:r>
              <a:rPr lang="en-US" dirty="0">
                <a:solidFill>
                  <a:schemeClr val="accent2">
                    <a:lumMod val="75000"/>
                  </a:schemeClr>
                </a:solidFill>
              </a:rPr>
              <a:t>The current ACC legislative structure and organization functioning isn’t working for Māori – change is required!</a:t>
            </a:r>
          </a:p>
          <a:p>
            <a:pPr marL="342900" lvl="0" indent="-342900">
              <a:spcBef>
                <a:spcPts val="600"/>
              </a:spcBef>
              <a:spcAft>
                <a:spcPts val="600"/>
              </a:spcAft>
              <a:buFont typeface="+mj-lt"/>
              <a:buAutoNum type="arabicPeriod"/>
              <a:tabLst>
                <a:tab pos="914400" algn="l"/>
              </a:tabLst>
            </a:pPr>
            <a:r>
              <a:rPr lang="en-US" dirty="0">
                <a:solidFill>
                  <a:schemeClr val="accent2">
                    <a:lumMod val="75000"/>
                  </a:schemeClr>
                </a:solidFill>
              </a:rPr>
              <a:t>ACC legislation </a:t>
            </a:r>
            <a:r>
              <a:rPr lang="en-US" sz="1800" dirty="0">
                <a:solidFill>
                  <a:schemeClr val="accent2">
                    <a:lumMod val="75000"/>
                  </a:schemeClr>
                </a:solidFill>
              </a:rPr>
              <a:t>be amended </a:t>
            </a:r>
            <a:r>
              <a:rPr lang="en-US" dirty="0">
                <a:solidFill>
                  <a:schemeClr val="accent2">
                    <a:lumMod val="75000"/>
                  </a:schemeClr>
                </a:solidFill>
              </a:rPr>
              <a:t>requiring ACC to comply with the principles of </a:t>
            </a:r>
            <a:r>
              <a:rPr lang="en-US" dirty="0" err="1">
                <a:solidFill>
                  <a:schemeClr val="accent2">
                    <a:lumMod val="75000"/>
                  </a:schemeClr>
                </a:solidFill>
              </a:rPr>
              <a:t>Ti</a:t>
            </a:r>
            <a:r>
              <a:rPr lang="en-US" dirty="0">
                <a:solidFill>
                  <a:schemeClr val="accent2">
                    <a:lumMod val="75000"/>
                  </a:schemeClr>
                </a:solidFill>
              </a:rPr>
              <a:t> Tiriti</a:t>
            </a:r>
            <a:r>
              <a:rPr lang="en-US" dirty="0"/>
              <a:t>, and fulfil established standards regarding protection, participation and partnership</a:t>
            </a:r>
          </a:p>
          <a:p>
            <a:pPr marL="342900" lvl="0" indent="-342900">
              <a:spcBef>
                <a:spcPts val="600"/>
              </a:spcBef>
              <a:spcAft>
                <a:spcPts val="600"/>
              </a:spcAft>
              <a:buFont typeface="+mj-lt"/>
              <a:buAutoNum type="arabicPeriod"/>
              <a:tabLst>
                <a:tab pos="914400" algn="l"/>
              </a:tabLst>
            </a:pPr>
            <a:r>
              <a:rPr lang="en-NZ" dirty="0"/>
              <a:t>The </a:t>
            </a:r>
            <a:r>
              <a:rPr lang="en-NZ" dirty="0">
                <a:solidFill>
                  <a:schemeClr val="accent2">
                    <a:lumMod val="75000"/>
                  </a:schemeClr>
                </a:solidFill>
              </a:rPr>
              <a:t>legislation </a:t>
            </a:r>
            <a:r>
              <a:rPr lang="en-NZ" u="sng" dirty="0">
                <a:solidFill>
                  <a:schemeClr val="accent2">
                    <a:lumMod val="75000"/>
                  </a:schemeClr>
                </a:solidFill>
              </a:rPr>
              <a:t>explicitly include a health equity lens that is given equal status to </a:t>
            </a:r>
            <a:r>
              <a:rPr lang="en-NZ" dirty="0">
                <a:solidFill>
                  <a:schemeClr val="accent2">
                    <a:lumMod val="75000"/>
                  </a:schemeClr>
                </a:solidFill>
              </a:rPr>
              <a:t>the dominant Actuarial / Insurance / Banking lens </a:t>
            </a:r>
            <a:r>
              <a:rPr lang="en-NZ" dirty="0"/>
              <a:t>to give balance to service design and delivery decisions at Board and Snr Management level </a:t>
            </a:r>
          </a:p>
          <a:p>
            <a:pPr marL="342900" lvl="0" indent="-342900">
              <a:spcBef>
                <a:spcPts val="600"/>
              </a:spcBef>
              <a:spcAft>
                <a:spcPts val="600"/>
              </a:spcAft>
              <a:buFont typeface="+mj-lt"/>
              <a:buAutoNum type="arabicPeriod"/>
              <a:tabLst>
                <a:tab pos="914400" algn="l"/>
              </a:tabLst>
            </a:pPr>
            <a:r>
              <a:rPr lang="en-US" dirty="0"/>
              <a:t>ACC </a:t>
            </a:r>
            <a:r>
              <a:rPr lang="en-US" dirty="0">
                <a:solidFill>
                  <a:schemeClr val="accent2">
                    <a:lumMod val="75000"/>
                  </a:schemeClr>
                </a:solidFill>
              </a:rPr>
              <a:t>decisions that affect Māori be measured against outcomes set by Māori </a:t>
            </a:r>
            <a:r>
              <a:rPr lang="en-US" dirty="0" err="1">
                <a:solidFill>
                  <a:schemeClr val="accent2">
                    <a:lumMod val="75000"/>
                  </a:schemeClr>
                </a:solidFill>
              </a:rPr>
              <a:t>organisations</a:t>
            </a:r>
            <a:r>
              <a:rPr lang="en-US" dirty="0">
                <a:solidFill>
                  <a:schemeClr val="accent2">
                    <a:lumMod val="75000"/>
                  </a:schemeClr>
                </a:solidFill>
              </a:rPr>
              <a:t> with representative mandates</a:t>
            </a:r>
          </a:p>
          <a:p>
            <a:pPr marL="342900" lvl="0" indent="-342900">
              <a:spcBef>
                <a:spcPts val="600"/>
              </a:spcBef>
              <a:spcAft>
                <a:spcPts val="600"/>
              </a:spcAft>
              <a:buFont typeface="+mj-lt"/>
              <a:buAutoNum type="arabicPeriod"/>
              <a:tabLst>
                <a:tab pos="914400" algn="l"/>
              </a:tabLst>
            </a:pPr>
            <a:r>
              <a:rPr lang="en-US" dirty="0">
                <a:solidFill>
                  <a:schemeClr val="accent2">
                    <a:lumMod val="75000"/>
                  </a:schemeClr>
                </a:solidFill>
              </a:rPr>
              <a:t>Crown Monitoring agencies must publicly report on ACCs progress in reducing inequities </a:t>
            </a:r>
          </a:p>
          <a:p>
            <a:pPr marL="800100" lvl="1" indent="-342900">
              <a:spcBef>
                <a:spcPts val="600"/>
              </a:spcBef>
              <a:spcAft>
                <a:spcPts val="600"/>
              </a:spcAft>
              <a:buFont typeface="Arial" panose="020B0604020202020204" pitchFamily="34" charset="0"/>
              <a:buChar char="•"/>
              <a:tabLst>
                <a:tab pos="914400" algn="l"/>
              </a:tabLst>
            </a:pPr>
            <a:r>
              <a:rPr lang="en-US" sz="1600" dirty="0"/>
              <a:t>this should include funding and public dissemination of the results from the Otago Uni/ </a:t>
            </a:r>
            <a:r>
              <a:rPr lang="en-NZ" sz="1600" dirty="0" err="1"/>
              <a:t>Ngāi</a:t>
            </a:r>
            <a:r>
              <a:rPr lang="en-NZ" sz="1600" dirty="0"/>
              <a:t> </a:t>
            </a:r>
            <a:r>
              <a:rPr lang="en-NZ" sz="1600" dirty="0" err="1"/>
              <a:t>Tahu</a:t>
            </a:r>
            <a:r>
              <a:rPr lang="en-NZ" sz="1600" dirty="0"/>
              <a:t> Māori Health Research </a:t>
            </a:r>
            <a:r>
              <a:rPr lang="en-US" sz="1600" u="sng" dirty="0"/>
              <a:t>Positive Outcomes of Injury Study </a:t>
            </a:r>
            <a:r>
              <a:rPr lang="en-US" sz="1600" dirty="0"/>
              <a:t>(with a focus on examining health inequities in service utilisation and treatment outcomes (including Disability) for the Māori population with comparisons to Non- Māori)</a:t>
            </a:r>
            <a:r>
              <a:rPr lang="en-US" dirty="0"/>
              <a:t> </a:t>
            </a:r>
            <a:endParaRPr lang="en-NZ" dirty="0">
              <a:solidFill>
                <a:schemeClr val="accent2">
                  <a:lumMod val="75000"/>
                </a:schemeClr>
              </a:solidFill>
            </a:endParaRPr>
          </a:p>
        </p:txBody>
      </p:sp>
    </p:spTree>
    <p:extLst>
      <p:ext uri="{BB962C8B-B14F-4D97-AF65-F5344CB8AC3E}">
        <p14:creationId xmlns:p14="http://schemas.microsoft.com/office/powerpoint/2010/main" val="52385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0385-A659-A148-9C9D-B731E38537A9}"/>
              </a:ext>
            </a:extLst>
          </p:cNvPr>
          <p:cNvSpPr>
            <a:spLocks noGrp="1"/>
          </p:cNvSpPr>
          <p:nvPr>
            <p:ph type="title"/>
          </p:nvPr>
        </p:nvSpPr>
        <p:spPr/>
        <p:txBody>
          <a:bodyPr>
            <a:normAutofit/>
          </a:bodyPr>
          <a:lstStyle/>
          <a:p>
            <a:r>
              <a:rPr lang="en-NZ" sz="4400" dirty="0"/>
              <a:t>Looking forward</a:t>
            </a:r>
          </a:p>
        </p:txBody>
      </p:sp>
      <p:pic>
        <p:nvPicPr>
          <p:cNvPr id="6" name="Content Placeholder 5" descr="A group of people watching fireworks&#10;&#10;Description automatically generated with medium confidence">
            <a:extLst>
              <a:ext uri="{FF2B5EF4-FFF2-40B4-BE49-F238E27FC236}">
                <a16:creationId xmlns:a16="http://schemas.microsoft.com/office/drawing/2014/main" id="{25998F20-1064-A371-3D86-1151844B71BE}"/>
              </a:ext>
            </a:extLst>
          </p:cNvPr>
          <p:cNvPicPr>
            <a:picLocks noGrp="1" noChangeAspect="1"/>
          </p:cNvPicPr>
          <p:nvPr>
            <p:ph idx="1"/>
          </p:nvPr>
        </p:nvPicPr>
        <p:blipFill>
          <a:blip r:embed="rId2"/>
          <a:stretch>
            <a:fillRect/>
          </a:stretch>
        </p:blipFill>
        <p:spPr>
          <a:xfrm>
            <a:off x="674651" y="4202132"/>
            <a:ext cx="3218264" cy="2024208"/>
          </a:xfrm>
        </p:spPr>
      </p:pic>
      <p:sp>
        <p:nvSpPr>
          <p:cNvPr id="4" name="Text Placeholder 3">
            <a:extLst>
              <a:ext uri="{FF2B5EF4-FFF2-40B4-BE49-F238E27FC236}">
                <a16:creationId xmlns:a16="http://schemas.microsoft.com/office/drawing/2014/main" id="{AECD3FB2-1C67-0F2B-F8B9-0150DDEEB8C1}"/>
              </a:ext>
            </a:extLst>
          </p:cNvPr>
          <p:cNvSpPr>
            <a:spLocks noGrp="1"/>
          </p:cNvSpPr>
          <p:nvPr>
            <p:ph type="body" sz="half" idx="2"/>
          </p:nvPr>
        </p:nvSpPr>
        <p:spPr/>
        <p:txBody>
          <a:bodyPr>
            <a:normAutofit/>
          </a:bodyPr>
          <a:lstStyle/>
          <a:p>
            <a:r>
              <a:rPr lang="en-NZ" sz="2400" dirty="0"/>
              <a:t>Given the evidence: Systemic change is required</a:t>
            </a:r>
          </a:p>
        </p:txBody>
      </p:sp>
      <p:sp>
        <p:nvSpPr>
          <p:cNvPr id="8" name="TextBox 7">
            <a:extLst>
              <a:ext uri="{FF2B5EF4-FFF2-40B4-BE49-F238E27FC236}">
                <a16:creationId xmlns:a16="http://schemas.microsoft.com/office/drawing/2014/main" id="{D061715C-D298-A1C0-F9C0-E2C1F4353D77}"/>
              </a:ext>
            </a:extLst>
          </p:cNvPr>
          <p:cNvSpPr txBox="1"/>
          <p:nvPr/>
        </p:nvSpPr>
        <p:spPr>
          <a:xfrm>
            <a:off x="4508269" y="807258"/>
            <a:ext cx="7148946" cy="5016758"/>
          </a:xfrm>
          <a:prstGeom prst="rect">
            <a:avLst/>
          </a:prstGeom>
          <a:noFill/>
        </p:spPr>
        <p:txBody>
          <a:bodyPr wrap="square" rtlCol="0">
            <a:spAutoFit/>
          </a:bodyPr>
          <a:lstStyle/>
          <a:p>
            <a:pPr marL="342900" lvl="0" indent="-342900">
              <a:spcBef>
                <a:spcPts val="600"/>
              </a:spcBef>
              <a:spcAft>
                <a:spcPts val="600"/>
              </a:spcAft>
              <a:buFont typeface="+mj-lt"/>
              <a:buAutoNum type="arabicPeriod" startAt="6"/>
              <a:tabLst>
                <a:tab pos="914400" algn="l"/>
              </a:tabLst>
            </a:pPr>
            <a:r>
              <a:rPr lang="en-US" dirty="0"/>
              <a:t>ACC undergo significant systemic and cultural change, </a:t>
            </a:r>
            <a:r>
              <a:rPr lang="en-US" dirty="0">
                <a:solidFill>
                  <a:schemeClr val="accent2">
                    <a:lumMod val="75000"/>
                  </a:schemeClr>
                </a:solidFill>
              </a:rPr>
              <a:t>integrating Māori decision-makers at all levels </a:t>
            </a:r>
            <a:r>
              <a:rPr lang="en-US" dirty="0"/>
              <a:t>and funding training and development programs designed by Māori for all staff</a:t>
            </a:r>
            <a:endParaRPr lang="en-NZ" dirty="0"/>
          </a:p>
          <a:p>
            <a:pPr marL="342900" indent="-342900">
              <a:spcBef>
                <a:spcPts val="600"/>
              </a:spcBef>
              <a:spcAft>
                <a:spcPts val="600"/>
              </a:spcAft>
              <a:buFont typeface="+mj-lt"/>
              <a:buAutoNum type="arabicPeriod" startAt="6"/>
              <a:tabLst>
                <a:tab pos="914400" algn="l"/>
              </a:tabLst>
            </a:pPr>
            <a:r>
              <a:rPr lang="en-US" dirty="0"/>
              <a:t>ACC be required to form </a:t>
            </a:r>
            <a:r>
              <a:rPr lang="en-US" dirty="0">
                <a:solidFill>
                  <a:schemeClr val="accent2">
                    <a:lumMod val="75000"/>
                  </a:schemeClr>
                </a:solidFill>
              </a:rPr>
              <a:t>active partnerships with Māori primary healthcare providers and Iwi authorities</a:t>
            </a:r>
            <a:endParaRPr lang="en-NZ" sz="1000" dirty="0">
              <a:solidFill>
                <a:schemeClr val="accent2">
                  <a:lumMod val="75000"/>
                </a:schemeClr>
              </a:solidFill>
            </a:endParaRPr>
          </a:p>
          <a:p>
            <a:pPr marL="342900" lvl="0" indent="-342900">
              <a:spcBef>
                <a:spcPts val="600"/>
              </a:spcBef>
              <a:spcAft>
                <a:spcPts val="600"/>
              </a:spcAft>
              <a:buFont typeface="+mj-lt"/>
              <a:buAutoNum type="arabicPeriod" startAt="6"/>
              <a:tabLst>
                <a:tab pos="914400" algn="l"/>
              </a:tabLst>
            </a:pPr>
            <a:r>
              <a:rPr lang="en-US" dirty="0"/>
              <a:t>ACC </a:t>
            </a:r>
            <a:r>
              <a:rPr lang="en-US" dirty="0">
                <a:solidFill>
                  <a:schemeClr val="accent2">
                    <a:lumMod val="75000"/>
                  </a:schemeClr>
                </a:solidFill>
              </a:rPr>
              <a:t>commence pilot </a:t>
            </a:r>
            <a:r>
              <a:rPr lang="en-US" dirty="0" err="1">
                <a:solidFill>
                  <a:schemeClr val="accent2">
                    <a:lumMod val="75000"/>
                  </a:schemeClr>
                </a:solidFill>
              </a:rPr>
              <a:t>programmes</a:t>
            </a:r>
            <a:r>
              <a:rPr lang="en-US" dirty="0">
                <a:solidFill>
                  <a:schemeClr val="accent2">
                    <a:lumMod val="75000"/>
                  </a:schemeClr>
                </a:solidFill>
              </a:rPr>
              <a:t>, and converts into long-term service provision promising, Iwi Māori injury treatment, rehabilitation and disability support providers, including adopting different models in different </a:t>
            </a:r>
            <a:r>
              <a:rPr lang="en-US" dirty="0" err="1">
                <a:solidFill>
                  <a:schemeClr val="accent2">
                    <a:lumMod val="75000"/>
                  </a:schemeClr>
                </a:solidFill>
              </a:rPr>
              <a:t>takiwā</a:t>
            </a:r>
            <a:endParaRPr lang="en-US" dirty="0">
              <a:solidFill>
                <a:schemeClr val="accent2">
                  <a:lumMod val="75000"/>
                </a:schemeClr>
              </a:solidFill>
            </a:endParaRPr>
          </a:p>
          <a:p>
            <a:pPr marL="342900" lvl="0" indent="-342900">
              <a:spcBef>
                <a:spcPts val="600"/>
              </a:spcBef>
              <a:spcAft>
                <a:spcPts val="600"/>
              </a:spcAft>
              <a:buFont typeface="+mj-lt"/>
              <a:buAutoNum type="arabicPeriod" startAt="6"/>
              <a:tabLst>
                <a:tab pos="914400" algn="l"/>
              </a:tabLst>
            </a:pPr>
            <a:r>
              <a:rPr lang="en-US" dirty="0"/>
              <a:t>ACC pays for health provider service delivery based on client injury   treatment and rehabilitation and cultural needs </a:t>
            </a:r>
          </a:p>
          <a:p>
            <a:pPr marL="800100" lvl="1" indent="-342900">
              <a:spcBef>
                <a:spcPts val="600"/>
              </a:spcBef>
              <a:spcAft>
                <a:spcPts val="600"/>
              </a:spcAft>
              <a:buFont typeface="Arial" panose="020B0604020202020204" pitchFamily="34" charset="0"/>
              <a:buChar char="•"/>
              <a:tabLst>
                <a:tab pos="914400" algn="l"/>
              </a:tabLst>
            </a:pPr>
            <a:r>
              <a:rPr lang="en-US" dirty="0"/>
              <a:t>and a performance incentive for reductions in inequities in receipt of injury treatment entitlements and injury related health outcomes</a:t>
            </a:r>
          </a:p>
          <a:p>
            <a:pPr marL="342900" indent="-342900">
              <a:spcBef>
                <a:spcPts val="600"/>
              </a:spcBef>
              <a:spcAft>
                <a:spcPts val="600"/>
              </a:spcAft>
              <a:buFont typeface="+mj-lt"/>
              <a:buAutoNum type="arabicPeriod" startAt="6"/>
              <a:tabLst>
                <a:tab pos="914400" algn="l"/>
              </a:tabLst>
            </a:pPr>
            <a:r>
              <a:rPr lang="en-NZ" dirty="0"/>
              <a:t>A serious commitment to Māori injury prevention</a:t>
            </a:r>
          </a:p>
        </p:txBody>
      </p:sp>
    </p:spTree>
    <p:extLst>
      <p:ext uri="{BB962C8B-B14F-4D97-AF65-F5344CB8AC3E}">
        <p14:creationId xmlns:p14="http://schemas.microsoft.com/office/powerpoint/2010/main" val="841275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80D86991-D954-4203-B1B2-F82EB9A495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FCE206D8-A0FC-49E2-A766-57CA15517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0" y="457200"/>
            <a:ext cx="7460998"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01C652EF-88C8-4D0C-A321-D21B8C34C9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0" y="596147"/>
            <a:ext cx="7460998" cy="576070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570F7CF-262F-86D3-037D-10BA8A9CFA27}"/>
              </a:ext>
            </a:extLst>
          </p:cNvPr>
          <p:cNvSpPr>
            <a:spLocks noGrp="1"/>
          </p:cNvSpPr>
          <p:nvPr>
            <p:ph type="title"/>
          </p:nvPr>
        </p:nvSpPr>
        <p:spPr>
          <a:xfrm>
            <a:off x="902922" y="940858"/>
            <a:ext cx="6817533" cy="3564468"/>
          </a:xfrm>
        </p:spPr>
        <p:txBody>
          <a:bodyPr vert="horz" lIns="91440" tIns="45720" rIns="91440" bIns="45720" rtlCol="0" anchor="ctr">
            <a:normAutofit fontScale="90000"/>
          </a:bodyPr>
          <a:lstStyle/>
          <a:p>
            <a:pPr algn="ctr"/>
            <a:r>
              <a:rPr lang="en-US" sz="4400" dirty="0">
                <a:solidFill>
                  <a:srgbClr val="FFFFFF"/>
                </a:solidFill>
              </a:rPr>
              <a:t>Thank you </a:t>
            </a:r>
            <a:br>
              <a:rPr lang="en-US" sz="4400" dirty="0">
                <a:solidFill>
                  <a:srgbClr val="FFFFFF"/>
                </a:solidFill>
              </a:rPr>
            </a:br>
            <a:r>
              <a:rPr lang="en-US" sz="4400" dirty="0">
                <a:solidFill>
                  <a:srgbClr val="FFFFFF"/>
                </a:solidFill>
              </a:rPr>
              <a:t>Questions - </a:t>
            </a:r>
            <a:br>
              <a:rPr lang="en-US" sz="4400" dirty="0">
                <a:solidFill>
                  <a:srgbClr val="FFFFFF"/>
                </a:solidFill>
              </a:rPr>
            </a:br>
            <a:r>
              <a:rPr lang="en-US" sz="4400" dirty="0">
                <a:solidFill>
                  <a:srgbClr val="FFFFFF"/>
                </a:solidFill>
                <a:highlight>
                  <a:srgbClr val="7F2F18"/>
                </a:highlight>
              </a:rPr>
              <a:t>What about Injury Prevention </a:t>
            </a:r>
            <a:br>
              <a:rPr lang="en-US" sz="4400" dirty="0">
                <a:solidFill>
                  <a:srgbClr val="FFFFFF"/>
                </a:solidFill>
                <a:highlight>
                  <a:srgbClr val="7F2F18"/>
                </a:highlight>
              </a:rPr>
            </a:br>
            <a:r>
              <a:rPr lang="en-US" sz="4400" dirty="0">
                <a:solidFill>
                  <a:srgbClr val="FFFFFF"/>
                </a:solidFill>
                <a:highlight>
                  <a:srgbClr val="7F2F18"/>
                </a:highlight>
              </a:rPr>
              <a:t>and </a:t>
            </a:r>
            <a:br>
              <a:rPr lang="en-US" sz="4400" dirty="0">
                <a:solidFill>
                  <a:srgbClr val="FFFFFF"/>
                </a:solidFill>
                <a:highlight>
                  <a:srgbClr val="7F2F18"/>
                </a:highlight>
              </a:rPr>
            </a:br>
            <a:r>
              <a:rPr lang="en-US" sz="4400" dirty="0">
                <a:solidFill>
                  <a:srgbClr val="FFFFFF"/>
                </a:solidFill>
                <a:highlight>
                  <a:srgbClr val="7F2F18"/>
                </a:highlight>
              </a:rPr>
              <a:t>Māori injury prevention?</a:t>
            </a:r>
          </a:p>
        </p:txBody>
      </p:sp>
      <p:pic>
        <p:nvPicPr>
          <p:cNvPr id="5" name="Picture 4">
            <a:extLst>
              <a:ext uri="{FF2B5EF4-FFF2-40B4-BE49-F238E27FC236}">
                <a16:creationId xmlns:a16="http://schemas.microsoft.com/office/drawing/2014/main" id="{23F4B39C-6C36-D04D-6656-006AF0022850}"/>
              </a:ext>
            </a:extLst>
          </p:cNvPr>
          <p:cNvPicPr>
            <a:picLocks noChangeAspect="1"/>
          </p:cNvPicPr>
          <p:nvPr/>
        </p:nvPicPr>
        <p:blipFill rotWithShape="1">
          <a:blip r:embed="rId2"/>
          <a:srcRect b="11703"/>
          <a:stretch/>
        </p:blipFill>
        <p:spPr>
          <a:xfrm>
            <a:off x="8098971" y="457200"/>
            <a:ext cx="3641475" cy="58996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4357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14140-B71C-BA7D-9D1E-E295B692A791}"/>
              </a:ext>
            </a:extLst>
          </p:cNvPr>
          <p:cNvSpPr>
            <a:spLocks noGrp="1"/>
          </p:cNvSpPr>
          <p:nvPr>
            <p:ph type="title"/>
          </p:nvPr>
        </p:nvSpPr>
        <p:spPr>
          <a:xfrm>
            <a:off x="581192" y="521208"/>
            <a:ext cx="11029616" cy="886968"/>
          </a:xfrm>
        </p:spPr>
        <p:txBody>
          <a:bodyPr>
            <a:noAutofit/>
          </a:bodyPr>
          <a:lstStyle/>
          <a:p>
            <a:r>
              <a:rPr lang="en-NZ" sz="2000" dirty="0"/>
              <a:t>Some quick Observations about injury prevention – Everything I have focussed on in this presentation starts with the Māori experience of injury</a:t>
            </a:r>
          </a:p>
        </p:txBody>
      </p:sp>
      <p:sp>
        <p:nvSpPr>
          <p:cNvPr id="3" name="Content Placeholder 2">
            <a:extLst>
              <a:ext uri="{FF2B5EF4-FFF2-40B4-BE49-F238E27FC236}">
                <a16:creationId xmlns:a16="http://schemas.microsoft.com/office/drawing/2014/main" id="{C97057D2-03E5-1ADF-A346-D575519B2863}"/>
              </a:ext>
            </a:extLst>
          </p:cNvPr>
          <p:cNvSpPr>
            <a:spLocks noGrp="1"/>
          </p:cNvSpPr>
          <p:nvPr>
            <p:ph idx="1"/>
          </p:nvPr>
        </p:nvSpPr>
        <p:spPr>
          <a:xfrm>
            <a:off x="581192" y="1472184"/>
            <a:ext cx="7712416" cy="5084064"/>
          </a:xfrm>
        </p:spPr>
        <p:txBody>
          <a:bodyPr>
            <a:normAutofit fontScale="92500" lnSpcReduction="20000"/>
          </a:bodyPr>
          <a:lstStyle/>
          <a:p>
            <a:pPr marL="342900" indent="-342900">
              <a:buFont typeface="+mj-lt"/>
              <a:buAutoNum type="arabicPeriod"/>
            </a:pPr>
            <a:r>
              <a:rPr lang="en-NZ" sz="1800" dirty="0">
                <a:highlight>
                  <a:srgbClr val="00FF00"/>
                </a:highlight>
                <a:ea typeface="Calibri" panose="020F0502020204030204" pitchFamily="34" charset="0"/>
                <a:cs typeface="Arial" panose="020B0604020202020204" pitchFamily="34" charset="0"/>
              </a:rPr>
              <a:t>The documented epidemiological research of disparities and inequities in Māori experience of injury is not new – it has been well known since the 1990s </a:t>
            </a:r>
            <a:r>
              <a:rPr lang="en-NZ" sz="1800" dirty="0">
                <a:ea typeface="Calibri" panose="020F0502020204030204" pitchFamily="34" charset="0"/>
                <a:cs typeface="Arial" panose="020B0604020202020204" pitchFamily="34" charset="0"/>
              </a:rPr>
              <a:t>– particularly in the workplace space. </a:t>
            </a:r>
          </a:p>
          <a:p>
            <a:pPr lvl="1"/>
            <a:r>
              <a:rPr lang="en-NZ" sz="1500" dirty="0">
                <a:ea typeface="Calibri" panose="020F0502020204030204" pitchFamily="34" charset="0"/>
                <a:cs typeface="Arial" panose="020B0604020202020204" pitchFamily="34" charset="0"/>
              </a:rPr>
              <a:t>I am not aware of any evidence that suggests that the disparities in Māori injury rates have changed, I would encourage a replication of the 2013 NZ MOH/ACC  Burden of Injury Study be undertaken.</a:t>
            </a:r>
          </a:p>
          <a:p>
            <a:pPr marL="457200" indent="-457200">
              <a:buFont typeface="+mj-lt"/>
              <a:buAutoNum type="arabicPeriod"/>
            </a:pPr>
            <a:r>
              <a:rPr lang="en-GB" sz="2000" dirty="0"/>
              <a:t>ACC a case study in the failure of injury prevention?</a:t>
            </a:r>
          </a:p>
          <a:p>
            <a:pPr lvl="2"/>
            <a:r>
              <a:rPr lang="en-GB" sz="1600" dirty="0"/>
              <a:t>‘Moral Hazard’, Workers Compensation Schemes, Claims Filing and Injuries (Wren, 2008). </a:t>
            </a:r>
          </a:p>
          <a:p>
            <a:pPr lvl="2"/>
            <a:r>
              <a:rPr lang="en-GB" sz="1600" dirty="0">
                <a:highlight>
                  <a:srgbClr val="00FF00"/>
                </a:highlight>
              </a:rPr>
              <a:t>To what degree has a comprehensive no-fault workers compensation system in New Zealand created a moral hazard, particularly when the regulatory regime in the business and OHS space has been, arguably, light-handed, and injury prevention in road safety and other public spaces is episodic and tends to still focus on blame the victim and behaviour change? </a:t>
            </a:r>
            <a:r>
              <a:rPr lang="en-GB" sz="1600" dirty="0"/>
              <a:t>(Wren, 2012 – Private submission to WHS Taskforce) </a:t>
            </a:r>
          </a:p>
          <a:p>
            <a:pPr lvl="2"/>
            <a:r>
              <a:rPr lang="en-GB" sz="1600" dirty="0">
                <a:highlight>
                  <a:srgbClr val="00FF00"/>
                </a:highlight>
              </a:rPr>
              <a:t>And, Injury Prevention has never really been a really strong focus of ACC (let alone any sustained Māori response) – just follow the money and put it in the context of ACCs expenditure and costs of injury </a:t>
            </a:r>
            <a:r>
              <a:rPr lang="en-NZ" sz="1400" dirty="0">
                <a:effectLst/>
                <a:latin typeface="Calibri" panose="020F0502020204030204" pitchFamily="34" charset="0"/>
                <a:ea typeface="Calibri" panose="020F0502020204030204" pitchFamily="34" charset="0"/>
                <a:cs typeface="Arial" panose="020B0604020202020204" pitchFamily="34" charset="0"/>
              </a:rPr>
              <a:t>(</a:t>
            </a:r>
            <a:r>
              <a:rPr lang="en-NZ" sz="1400" dirty="0">
                <a:latin typeface="Calibri" panose="020F0502020204030204" pitchFamily="34" charset="0"/>
                <a:cs typeface="Arial" panose="020B0604020202020204" pitchFamily="34" charset="0"/>
              </a:rPr>
              <a:t>have a look at Ian Campbell’s book ‘</a:t>
            </a:r>
            <a:r>
              <a:rPr lang="en-GB" sz="1400" dirty="0">
                <a:latin typeface="Calibri" panose="020F0502020204030204" pitchFamily="34" charset="0"/>
                <a:cs typeface="Arial" panose="020B0604020202020204" pitchFamily="34" charset="0"/>
              </a:rPr>
              <a:t>Compensation for Personal Injury in New Zealand: Its Rise and Fall’ (1996)</a:t>
            </a:r>
            <a:r>
              <a:rPr lang="en-NZ" sz="1400" dirty="0">
                <a:effectLst/>
                <a:latin typeface="Calibri" panose="020F0502020204030204" pitchFamily="34" charset="0"/>
                <a:ea typeface="Calibri" panose="020F0502020204030204" pitchFamily="34" charset="0"/>
                <a:cs typeface="Arial" panose="020B0604020202020204" pitchFamily="34" charset="0"/>
              </a:rPr>
              <a:t>.)</a:t>
            </a:r>
          </a:p>
          <a:p>
            <a:pPr lvl="2"/>
            <a:r>
              <a:rPr lang="en-NZ" sz="1600" dirty="0">
                <a:highlight>
                  <a:srgbClr val="00FF00"/>
                </a:highlight>
              </a:rPr>
              <a:t>ACC has never been held to account for its </a:t>
            </a:r>
            <a:r>
              <a:rPr lang="en-NZ" sz="1600" dirty="0" err="1">
                <a:highlight>
                  <a:srgbClr val="00FF00"/>
                </a:highlight>
              </a:rPr>
              <a:t>Ti</a:t>
            </a:r>
            <a:r>
              <a:rPr lang="en-NZ" sz="1600" dirty="0">
                <a:highlight>
                  <a:srgbClr val="00FF00"/>
                </a:highlight>
              </a:rPr>
              <a:t> Tiriti obligations – till now</a:t>
            </a:r>
          </a:p>
        </p:txBody>
      </p:sp>
      <p:pic>
        <p:nvPicPr>
          <p:cNvPr id="5" name="Picture 4">
            <a:extLst>
              <a:ext uri="{FF2B5EF4-FFF2-40B4-BE49-F238E27FC236}">
                <a16:creationId xmlns:a16="http://schemas.microsoft.com/office/drawing/2014/main" id="{C876F2DE-B6B6-7339-91E2-E0185C9CE2EC}"/>
              </a:ext>
            </a:extLst>
          </p:cNvPr>
          <p:cNvPicPr>
            <a:picLocks noChangeAspect="1"/>
          </p:cNvPicPr>
          <p:nvPr/>
        </p:nvPicPr>
        <p:blipFill>
          <a:blip r:embed="rId3"/>
          <a:stretch>
            <a:fillRect/>
          </a:stretch>
        </p:blipFill>
        <p:spPr>
          <a:xfrm>
            <a:off x="8612681" y="2807208"/>
            <a:ext cx="3350719" cy="2466579"/>
          </a:xfrm>
          <a:prstGeom prst="rect">
            <a:avLst/>
          </a:prstGeom>
        </p:spPr>
      </p:pic>
    </p:spTree>
    <p:extLst>
      <p:ext uri="{BB962C8B-B14F-4D97-AF65-F5344CB8AC3E}">
        <p14:creationId xmlns:p14="http://schemas.microsoft.com/office/powerpoint/2010/main" val="3133377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8507-460E-263F-6C5E-343720A9E499}"/>
              </a:ext>
            </a:extLst>
          </p:cNvPr>
          <p:cNvSpPr>
            <a:spLocks noGrp="1"/>
          </p:cNvSpPr>
          <p:nvPr>
            <p:ph type="title"/>
          </p:nvPr>
        </p:nvSpPr>
        <p:spPr>
          <a:xfrm>
            <a:off x="581192" y="702156"/>
            <a:ext cx="11029616" cy="632868"/>
          </a:xfrm>
        </p:spPr>
        <p:txBody>
          <a:bodyPr/>
          <a:lstStyle/>
          <a:p>
            <a:r>
              <a:rPr lang="en-NZ" dirty="0"/>
              <a:t>Some quick Observations about injury prevention</a:t>
            </a:r>
          </a:p>
        </p:txBody>
      </p:sp>
      <p:sp>
        <p:nvSpPr>
          <p:cNvPr id="3" name="Content Placeholder 2">
            <a:extLst>
              <a:ext uri="{FF2B5EF4-FFF2-40B4-BE49-F238E27FC236}">
                <a16:creationId xmlns:a16="http://schemas.microsoft.com/office/drawing/2014/main" id="{70031D84-7B68-19DE-EB3B-789FA586FB99}"/>
              </a:ext>
            </a:extLst>
          </p:cNvPr>
          <p:cNvSpPr>
            <a:spLocks noGrp="1"/>
          </p:cNvSpPr>
          <p:nvPr>
            <p:ph idx="1"/>
          </p:nvPr>
        </p:nvSpPr>
        <p:spPr>
          <a:xfrm>
            <a:off x="581193" y="1335024"/>
            <a:ext cx="11029615" cy="5129784"/>
          </a:xfrm>
        </p:spPr>
        <p:txBody>
          <a:bodyPr>
            <a:normAutofit lnSpcReduction="10000"/>
          </a:bodyPr>
          <a:lstStyle/>
          <a:p>
            <a:r>
              <a:rPr lang="en-NZ"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The dominant Actuarial and Insurance banking paradigm I have highlighted in my PPT also flows into the Injury Prevention space in ACC– which in turn leads to a focus on psychological behavioural / attitude / advertising injury prevention approaches that has an individualistic and blame the individual character to it (See Quinlan and Bohle and </a:t>
            </a:r>
            <a:r>
              <a:rPr lang="en-NZ" sz="1800" dirty="0" err="1">
                <a:effectLst/>
                <a:highlight>
                  <a:srgbClr val="00FF00"/>
                </a:highlight>
                <a:latin typeface="Calibri" panose="020F0502020204030204" pitchFamily="34" charset="0"/>
                <a:ea typeface="Calibri" panose="020F0502020204030204" pitchFamily="34" charset="0"/>
                <a:cs typeface="Arial" panose="020B0604020202020204" pitchFamily="34" charset="0"/>
              </a:rPr>
              <a:t>Lamm</a:t>
            </a:r>
            <a:r>
              <a:rPr lang="en-NZ"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 for a nice introduction to injury prevention theory and practice).  </a:t>
            </a:r>
          </a:p>
          <a:p>
            <a:pPr lvl="1"/>
            <a:r>
              <a:rPr lang="en-NZ" sz="1500" dirty="0">
                <a:effectLst/>
                <a:latin typeface="Calibri" panose="020F0502020204030204" pitchFamily="34" charset="0"/>
                <a:ea typeface="Calibri" panose="020F0502020204030204" pitchFamily="34" charset="0"/>
                <a:cs typeface="Arial" panose="020B0604020202020204" pitchFamily="34" charset="0"/>
              </a:rPr>
              <a:t>I would argue there is a wealth of injury prevention literature about all of this, including that this approach is not the most effective, it also completely overlooks a wide range of other causes of injury and means for intervention.  They are particularly ineffective when done on a short-term basis, they constantly need redoing to have an effect – there are lessons from the public health literature about advertising that injury prevention could learn from.  There only real effect is when done in support of other interventions.</a:t>
            </a:r>
          </a:p>
          <a:p>
            <a:r>
              <a:rPr lang="en-NZ" sz="1800" dirty="0">
                <a:effectLst/>
                <a:latin typeface="Calibri" panose="020F0502020204030204" pitchFamily="34" charset="0"/>
                <a:ea typeface="Calibri" panose="020F0502020204030204" pitchFamily="34" charset="0"/>
                <a:cs typeface="Arial" panose="020B0604020202020204" pitchFamily="34" charset="0"/>
              </a:rPr>
              <a:t>Return on Investment</a:t>
            </a:r>
          </a:p>
          <a:p>
            <a:pPr lvl="1"/>
            <a:r>
              <a:rPr lang="en-NZ" sz="1500" dirty="0">
                <a:effectLst/>
                <a:latin typeface="Calibri" panose="020F0502020204030204" pitchFamily="34" charset="0"/>
                <a:ea typeface="Calibri" panose="020F0502020204030204" pitchFamily="34" charset="0"/>
                <a:cs typeface="Arial" panose="020B0604020202020204" pitchFamily="34" charset="0"/>
              </a:rPr>
              <a:t>The ACC investment approach – that insists on a 5:1 or 2:1 return on injury prevention investment (noting these represent a 500% or a 200% return respectively) over relatively short time frames ( 1 to 3 years)  seems nonsense to me.  Why not a  return of 1.2 : 1 (i.e. 20%)?  (If my </a:t>
            </a:r>
            <a:r>
              <a:rPr lang="en-NZ" sz="1500" dirty="0" err="1">
                <a:effectLst/>
                <a:latin typeface="Calibri" panose="020F0502020204030204" pitchFamily="34" charset="0"/>
                <a:ea typeface="Calibri" panose="020F0502020204030204" pitchFamily="34" charset="0"/>
                <a:cs typeface="Arial" panose="020B0604020202020204" pitchFamily="34" charset="0"/>
              </a:rPr>
              <a:t>KiwiSaver</a:t>
            </a:r>
            <a:r>
              <a:rPr lang="en-NZ" sz="1500" dirty="0">
                <a:effectLst/>
                <a:latin typeface="Calibri" panose="020F0502020204030204" pitchFamily="34" charset="0"/>
                <a:ea typeface="Calibri" panose="020F0502020204030204" pitchFamily="34" charset="0"/>
                <a:cs typeface="Arial" panose="020B0604020202020204" pitchFamily="34" charset="0"/>
              </a:rPr>
              <a:t> gave me this I would also be very happy). </a:t>
            </a:r>
          </a:p>
          <a:p>
            <a:r>
              <a:rPr lang="en-NZ"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I would also suggest that much of what ACC does in the IP space isn’t sustained long enough to be able to demonstrate real changes in behaviour and injury rates </a:t>
            </a:r>
            <a:r>
              <a:rPr lang="en-NZ" sz="1800" dirty="0">
                <a:effectLst/>
                <a:latin typeface="Calibri" panose="020F0502020204030204" pitchFamily="34" charset="0"/>
                <a:ea typeface="Calibri" panose="020F0502020204030204" pitchFamily="34" charset="0"/>
                <a:cs typeface="Arial" panose="020B0604020202020204" pitchFamily="34" charset="0"/>
              </a:rPr>
              <a:t>– however this is also typical in the health promotion space, except in a few areas. None of this should be taken that there hasn’t been / or isn’t currently good ACC funded programmes – except in the case of Māori injury prevention where I cannot readily think of any. </a:t>
            </a:r>
          </a:p>
          <a:p>
            <a:endParaRPr lang="en-NZ" dirty="0"/>
          </a:p>
        </p:txBody>
      </p:sp>
    </p:spTree>
    <p:extLst>
      <p:ext uri="{BB962C8B-B14F-4D97-AF65-F5344CB8AC3E}">
        <p14:creationId xmlns:p14="http://schemas.microsoft.com/office/powerpoint/2010/main" val="338247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8507-460E-263F-6C5E-343720A9E499}"/>
              </a:ext>
            </a:extLst>
          </p:cNvPr>
          <p:cNvSpPr>
            <a:spLocks noGrp="1"/>
          </p:cNvSpPr>
          <p:nvPr>
            <p:ph type="title"/>
          </p:nvPr>
        </p:nvSpPr>
        <p:spPr>
          <a:xfrm>
            <a:off x="581192" y="702156"/>
            <a:ext cx="11029616" cy="483848"/>
          </a:xfrm>
        </p:spPr>
        <p:txBody>
          <a:bodyPr>
            <a:normAutofit fontScale="90000"/>
          </a:bodyPr>
          <a:lstStyle/>
          <a:p>
            <a:r>
              <a:rPr lang="en-NZ" dirty="0"/>
              <a:t>What really works – and a wero (challenge)</a:t>
            </a:r>
          </a:p>
        </p:txBody>
      </p:sp>
      <p:sp>
        <p:nvSpPr>
          <p:cNvPr id="3" name="Content Placeholder 2">
            <a:extLst>
              <a:ext uri="{FF2B5EF4-FFF2-40B4-BE49-F238E27FC236}">
                <a16:creationId xmlns:a16="http://schemas.microsoft.com/office/drawing/2014/main" id="{70031D84-7B68-19DE-EB3B-789FA586FB99}"/>
              </a:ext>
            </a:extLst>
          </p:cNvPr>
          <p:cNvSpPr>
            <a:spLocks noGrp="1"/>
          </p:cNvSpPr>
          <p:nvPr>
            <p:ph idx="1"/>
          </p:nvPr>
        </p:nvSpPr>
        <p:spPr>
          <a:xfrm>
            <a:off x="581193" y="1335024"/>
            <a:ext cx="11029615" cy="4745736"/>
          </a:xfrm>
        </p:spPr>
        <p:txBody>
          <a:bodyPr>
            <a:normAutofit/>
          </a:bodyPr>
          <a:lstStyle/>
          <a:p>
            <a:pPr>
              <a:lnSpc>
                <a:spcPct val="107000"/>
              </a:lnSpc>
              <a:spcAft>
                <a:spcPts val="800"/>
              </a:spcAft>
            </a:pPr>
            <a:r>
              <a:rPr lang="en-NZ" sz="2000" dirty="0">
                <a:effectLst/>
                <a:latin typeface="Calibri" panose="020F0502020204030204" pitchFamily="34" charset="0"/>
                <a:ea typeface="Calibri" panose="020F0502020204030204" pitchFamily="34" charset="0"/>
                <a:cs typeface="Arial" panose="020B0604020202020204" pitchFamily="34" charset="0"/>
              </a:rPr>
              <a:t>Everything I have seen about what works in the workplace safety, road safety, and many areas of general injury prevention space is that:</a:t>
            </a:r>
          </a:p>
          <a:p>
            <a:pPr lvl="1">
              <a:lnSpc>
                <a:spcPct val="107000"/>
              </a:lnSpc>
              <a:spcAft>
                <a:spcPts val="800"/>
              </a:spcAft>
            </a:pPr>
            <a:r>
              <a:rPr lang="en-NZ" sz="2000" dirty="0">
                <a:effectLst/>
                <a:latin typeface="Calibri" panose="020F0502020204030204" pitchFamily="34" charset="0"/>
                <a:ea typeface="Calibri" panose="020F0502020204030204" pitchFamily="34" charset="0"/>
                <a:cs typeface="Arial" panose="020B0604020202020204" pitchFamily="34" charset="0"/>
              </a:rPr>
              <a:t> the most effective injury prevention interventions are the engineering solutions</a:t>
            </a:r>
          </a:p>
          <a:p>
            <a:pPr lvl="1">
              <a:lnSpc>
                <a:spcPct val="107000"/>
              </a:lnSpc>
              <a:spcAft>
                <a:spcPts val="800"/>
              </a:spcAft>
            </a:pPr>
            <a:r>
              <a:rPr lang="en-NZ" sz="2000" dirty="0">
                <a:effectLst/>
                <a:latin typeface="Calibri" panose="020F0502020204030204" pitchFamily="34" charset="0"/>
                <a:ea typeface="Calibri" panose="020F0502020204030204" pitchFamily="34" charset="0"/>
                <a:cs typeface="Arial" panose="020B0604020202020204" pitchFamily="34" charset="0"/>
              </a:rPr>
              <a:t>I note that modernising equipment in the workplace and vehicles in the road safety space provides real safety gains and much needed productivity gains,  and very recently in the case of vehicles – emissions gains (environmental and climate benefits)</a:t>
            </a:r>
          </a:p>
          <a:p>
            <a:pPr lvl="1">
              <a:lnSpc>
                <a:spcPct val="107000"/>
              </a:lnSpc>
              <a:spcAft>
                <a:spcPts val="800"/>
              </a:spcAft>
            </a:pPr>
            <a:r>
              <a:rPr lang="en-NZ" sz="2000" dirty="0">
                <a:latin typeface="Calibri" panose="020F0502020204030204" pitchFamily="34" charset="0"/>
                <a:ea typeface="Calibri" panose="020F0502020204030204" pitchFamily="34" charset="0"/>
                <a:cs typeface="Arial" panose="020B0604020202020204" pitchFamily="34" charset="0"/>
              </a:rPr>
              <a:t>The same applies to public safety (barriers and smoke cannons to reduce crime harm)</a:t>
            </a:r>
            <a:r>
              <a:rPr lang="en-NZ" sz="2000" dirty="0">
                <a:effectLst/>
                <a:latin typeface="Calibri" panose="020F0502020204030204" pitchFamily="34" charset="0"/>
                <a:ea typeface="Calibri" panose="020F0502020204030204" pitchFamily="34" charset="0"/>
                <a:cs typeface="Arial" panose="020B0604020202020204" pitchFamily="34" charset="0"/>
              </a:rPr>
              <a:t>. </a:t>
            </a:r>
          </a:p>
          <a:p>
            <a:pPr marL="0" indent="0">
              <a:lnSpc>
                <a:spcPct val="107000"/>
              </a:lnSpc>
              <a:spcAft>
                <a:spcPts val="800"/>
              </a:spcAft>
              <a:buNone/>
            </a:pPr>
            <a:r>
              <a:rPr lang="en-NZ" sz="2000" dirty="0">
                <a:effectLst/>
                <a:latin typeface="Calibri" panose="020F0502020204030204" pitchFamily="34" charset="0"/>
                <a:ea typeface="Calibri" panose="020F0502020204030204" pitchFamily="34" charset="0"/>
                <a:cs typeface="Arial" panose="020B0604020202020204" pitchFamily="34" charset="0"/>
              </a:rPr>
              <a:t>So my challenge is:</a:t>
            </a:r>
          </a:p>
          <a:p>
            <a:pPr lvl="1">
              <a:lnSpc>
                <a:spcPct val="107000"/>
              </a:lnSpc>
              <a:spcAft>
                <a:spcPts val="800"/>
              </a:spcAft>
            </a:pPr>
            <a:r>
              <a:rPr lang="en-NZ" sz="1700" dirty="0">
                <a:effectLst/>
                <a:latin typeface="Calibri" panose="020F0502020204030204" pitchFamily="34" charset="0"/>
                <a:ea typeface="Calibri" panose="020F0502020204030204" pitchFamily="34" charset="0"/>
                <a:cs typeface="Arial" panose="020B0604020202020204" pitchFamily="34" charset="0"/>
              </a:rPr>
              <a:t>what is the role of ACC in this space? </a:t>
            </a:r>
          </a:p>
          <a:p>
            <a:pPr lvl="1">
              <a:lnSpc>
                <a:spcPct val="107000"/>
              </a:lnSpc>
              <a:spcAft>
                <a:spcPts val="800"/>
              </a:spcAft>
            </a:pPr>
            <a:r>
              <a:rPr lang="en-NZ" sz="1700" dirty="0">
                <a:effectLst/>
                <a:latin typeface="Calibri" panose="020F0502020204030204" pitchFamily="34" charset="0"/>
                <a:ea typeface="Calibri" panose="020F0502020204030204" pitchFamily="34" charset="0"/>
                <a:cs typeface="Arial" panose="020B0604020202020204" pitchFamily="34" charset="0"/>
              </a:rPr>
              <a:t>it is also a challenge to government policy makers to stop seeing things in simple isolation – this stuff has to be joined up (and instead of  thinking about some of this is in terms of either / or, but as plus / plus).  </a:t>
            </a:r>
          </a:p>
          <a:p>
            <a:endParaRPr lang="en-NZ" dirty="0"/>
          </a:p>
        </p:txBody>
      </p:sp>
    </p:spTree>
    <p:extLst>
      <p:ext uri="{BB962C8B-B14F-4D97-AF65-F5344CB8AC3E}">
        <p14:creationId xmlns:p14="http://schemas.microsoft.com/office/powerpoint/2010/main" val="1835010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8507-460E-263F-6C5E-343720A9E499}"/>
              </a:ext>
            </a:extLst>
          </p:cNvPr>
          <p:cNvSpPr>
            <a:spLocks noGrp="1"/>
          </p:cNvSpPr>
          <p:nvPr>
            <p:ph type="title"/>
          </p:nvPr>
        </p:nvSpPr>
        <p:spPr>
          <a:xfrm>
            <a:off x="581192" y="702156"/>
            <a:ext cx="11029616" cy="632868"/>
          </a:xfrm>
          <a:solidFill>
            <a:srgbClr val="7F2F18"/>
          </a:solidFill>
        </p:spPr>
        <p:txBody>
          <a:bodyPr>
            <a:normAutofit fontScale="90000"/>
          </a:bodyPr>
          <a:lstStyle/>
          <a:p>
            <a:r>
              <a:rPr lang="en-NZ" dirty="0">
                <a:solidFill>
                  <a:schemeClr val="bg1"/>
                </a:solidFill>
              </a:rPr>
              <a:t>Looking to the Future for Effective Māori Injury Prevention</a:t>
            </a:r>
          </a:p>
        </p:txBody>
      </p:sp>
      <p:sp>
        <p:nvSpPr>
          <p:cNvPr id="3" name="Content Placeholder 2">
            <a:extLst>
              <a:ext uri="{FF2B5EF4-FFF2-40B4-BE49-F238E27FC236}">
                <a16:creationId xmlns:a16="http://schemas.microsoft.com/office/drawing/2014/main" id="{70031D84-7B68-19DE-EB3B-789FA586FB99}"/>
              </a:ext>
            </a:extLst>
          </p:cNvPr>
          <p:cNvSpPr>
            <a:spLocks noGrp="1"/>
          </p:cNvSpPr>
          <p:nvPr>
            <p:ph idx="1"/>
          </p:nvPr>
        </p:nvSpPr>
        <p:spPr>
          <a:xfrm>
            <a:off x="581193" y="1335024"/>
            <a:ext cx="11029615" cy="5413248"/>
          </a:xfrm>
          <a:solidFill>
            <a:schemeClr val="accent5">
              <a:lumMod val="75000"/>
            </a:schemeClr>
          </a:solidFill>
        </p:spPr>
        <p:txBody>
          <a:bodyPr>
            <a:noAutofit/>
          </a:bodyPr>
          <a:lstStyle/>
          <a:p>
            <a:pPr marL="0" indent="0">
              <a:buNone/>
            </a:pPr>
            <a:r>
              <a:rPr lang="en-NZ" sz="1200" dirty="0">
                <a:solidFill>
                  <a:schemeClr val="bg1"/>
                </a:solidFill>
                <a:effectLst/>
                <a:ea typeface="Calibri" panose="020F0502020204030204" pitchFamily="34" charset="0"/>
                <a:cs typeface="Arial" panose="020B0604020202020204" pitchFamily="34" charset="0"/>
              </a:rPr>
              <a:t>In my view there has been failure by ACC to invest in Māori specific injury </a:t>
            </a:r>
            <a:r>
              <a:rPr lang="en-NZ" sz="1200" dirty="0">
                <a:solidFill>
                  <a:schemeClr val="bg1"/>
                </a:solidFill>
                <a:ea typeface="Calibri" panose="020F0502020204030204" pitchFamily="34" charset="0"/>
                <a:cs typeface="Arial" panose="020B0604020202020204" pitchFamily="34" charset="0"/>
              </a:rPr>
              <a:t>prevention activities consistently over the long-term (a few pilots were done in 2005/06). I suggest</a:t>
            </a:r>
            <a:r>
              <a:rPr lang="en-NZ" sz="1200" dirty="0">
                <a:solidFill>
                  <a:schemeClr val="bg1"/>
                </a:solidFill>
                <a:effectLst/>
                <a:ea typeface="Calibri" panose="020F0502020204030204" pitchFamily="34" charset="0"/>
                <a:cs typeface="Arial" panose="020B0604020202020204" pitchFamily="34" charset="0"/>
              </a:rPr>
              <a:t>, this is yet another breach of the Crown’s (and ACC as its Agent) </a:t>
            </a:r>
            <a:r>
              <a:rPr lang="en-NZ" sz="1200" dirty="0" err="1">
                <a:solidFill>
                  <a:schemeClr val="bg1"/>
                </a:solidFill>
                <a:effectLst/>
                <a:ea typeface="Calibri" panose="020F0502020204030204" pitchFamily="34" charset="0"/>
                <a:cs typeface="Arial" panose="020B0604020202020204" pitchFamily="34" charset="0"/>
              </a:rPr>
              <a:t>Ti</a:t>
            </a:r>
            <a:r>
              <a:rPr lang="en-NZ" sz="1200" dirty="0">
                <a:solidFill>
                  <a:schemeClr val="bg1"/>
                </a:solidFill>
                <a:effectLst/>
                <a:ea typeface="Calibri" panose="020F0502020204030204" pitchFamily="34" charset="0"/>
                <a:cs typeface="Arial" panose="020B0604020202020204" pitchFamily="34" charset="0"/>
              </a:rPr>
              <a:t> Tiriti obligations of </a:t>
            </a:r>
            <a:r>
              <a:rPr lang="en-US" sz="1200" dirty="0">
                <a:solidFill>
                  <a:schemeClr val="bg1"/>
                </a:solidFill>
              </a:rPr>
              <a:t>protection, participation and partnership.</a:t>
            </a:r>
          </a:p>
          <a:p>
            <a:pPr marL="0" indent="0">
              <a:buNone/>
            </a:pPr>
            <a:r>
              <a:rPr lang="en-NZ" sz="1200" dirty="0">
                <a:solidFill>
                  <a:schemeClr val="bg1"/>
                </a:solidFill>
                <a:effectLst/>
                <a:ea typeface="Calibri" panose="020F0502020204030204" pitchFamily="34" charset="0"/>
                <a:cs typeface="Arial" panose="020B0604020202020204" pitchFamily="34" charset="0"/>
              </a:rPr>
              <a:t>To address the Māori injury prevention gap:</a:t>
            </a:r>
          </a:p>
          <a:p>
            <a:pPr marL="342900" indent="-342900">
              <a:buFont typeface="+mj-lt"/>
              <a:buAutoNum type="arabicPeriod"/>
            </a:pPr>
            <a:r>
              <a:rPr lang="en-NZ" sz="1200" dirty="0">
                <a:solidFill>
                  <a:schemeClr val="bg1"/>
                </a:solidFill>
                <a:effectLst/>
                <a:ea typeface="Calibri" panose="020F0502020204030204" pitchFamily="34" charset="0"/>
                <a:cs typeface="Arial" panose="020B0604020202020204" pitchFamily="34" charset="0"/>
              </a:rPr>
              <a:t>ACC needs to actively move to enabling Kaupapa Māori injury prevention initiatives with Māori Iwi authorities, Māori Businesses and Māori communities who have real interests in a range of injury prevention initiatives of importance to them – and accept that these may not always align with ACC injury prevention priorities.</a:t>
            </a:r>
          </a:p>
          <a:p>
            <a:pPr marL="342900" indent="-342900">
              <a:buFont typeface="+mj-lt"/>
              <a:buAutoNum type="arabicPeriod"/>
            </a:pPr>
            <a:r>
              <a:rPr lang="en-NZ" sz="1200" dirty="0">
                <a:solidFill>
                  <a:schemeClr val="bg1"/>
                </a:solidFill>
                <a:effectLst/>
                <a:ea typeface="Calibri" panose="020F0502020204030204" pitchFamily="34" charset="0"/>
                <a:cs typeface="Arial" panose="020B0604020202020204" pitchFamily="34" charset="0"/>
              </a:rPr>
              <a:t>ACC needs to accept that investment will have to sustained and require extra funding in order to build capability and capacity in those communities, Iwi, Businesses. </a:t>
            </a:r>
          </a:p>
          <a:p>
            <a:pPr marL="342900" indent="-342900">
              <a:buFont typeface="+mj-lt"/>
              <a:buAutoNum type="arabicPeriod"/>
            </a:pPr>
            <a:r>
              <a:rPr lang="en-NZ" sz="1200" dirty="0">
                <a:solidFill>
                  <a:schemeClr val="bg1"/>
                </a:solidFill>
                <a:cs typeface="Arial" panose="020B0604020202020204" pitchFamily="34" charset="0"/>
              </a:rPr>
              <a:t>Recommend that ACC refer to the following for guidance about how to approach working with Māori (it is summarised in my 2015 Report 2 … to ACC) (over the years I keep coming back to this advice):</a:t>
            </a:r>
          </a:p>
          <a:p>
            <a:pPr lvl="1"/>
            <a:r>
              <a:rPr lang="en-NZ" sz="1200" b="1" dirty="0" err="1">
                <a:solidFill>
                  <a:schemeClr val="bg1"/>
                </a:solidFill>
                <a:effectLst/>
                <a:ea typeface="Times New Roman" panose="02020603050405020304" pitchFamily="18" charset="0"/>
                <a:cs typeface="Times New Roman" panose="02020603050405020304" pitchFamily="18" charset="0"/>
              </a:rPr>
              <a:t>Ratima</a:t>
            </a:r>
            <a:r>
              <a:rPr lang="en-NZ" sz="1200" b="1" dirty="0">
                <a:solidFill>
                  <a:schemeClr val="bg1"/>
                </a:solidFill>
                <a:effectLst/>
                <a:ea typeface="Times New Roman" panose="02020603050405020304" pitchFamily="18" charset="0"/>
                <a:cs typeface="Times New Roman" panose="02020603050405020304" pitchFamily="18" charset="0"/>
              </a:rPr>
              <a:t>, M. (2007). “Māori Experience of Disability and Disability Support Service.” </a:t>
            </a:r>
            <a:r>
              <a:rPr lang="en-NZ" sz="1200" dirty="0">
                <a:solidFill>
                  <a:schemeClr val="bg1"/>
                </a:solidFill>
                <a:effectLst/>
                <a:ea typeface="Times New Roman" panose="02020603050405020304" pitchFamily="18" charset="0"/>
                <a:cs typeface="Times New Roman" panose="02020603050405020304" pitchFamily="18" charset="0"/>
              </a:rPr>
              <a:t>In H. R. Robson B (Ed.), </a:t>
            </a:r>
            <a:r>
              <a:rPr lang="en-NZ" sz="1200" i="1" dirty="0">
                <a:solidFill>
                  <a:schemeClr val="bg1"/>
                </a:solidFill>
                <a:effectLst/>
                <a:ea typeface="Times New Roman" panose="02020603050405020304" pitchFamily="18" charset="0"/>
                <a:cs typeface="Times New Roman" panose="02020603050405020304" pitchFamily="18" charset="0"/>
              </a:rPr>
              <a:t>Hauora: </a:t>
            </a:r>
            <a:r>
              <a:rPr lang="en-NZ" sz="1200" i="1" dirty="0" err="1">
                <a:solidFill>
                  <a:schemeClr val="bg1"/>
                </a:solidFill>
                <a:effectLst/>
                <a:ea typeface="Times New Roman" panose="02020603050405020304" pitchFamily="18" charset="0"/>
                <a:cs typeface="Times New Roman" panose="02020603050405020304" pitchFamily="18" charset="0"/>
              </a:rPr>
              <a:t>Maori</a:t>
            </a:r>
            <a:r>
              <a:rPr lang="en-NZ" sz="1200" i="1" dirty="0">
                <a:solidFill>
                  <a:schemeClr val="bg1"/>
                </a:solidFill>
                <a:effectLst/>
                <a:ea typeface="Times New Roman" panose="02020603050405020304" pitchFamily="18" charset="0"/>
                <a:cs typeface="Times New Roman" panose="02020603050405020304" pitchFamily="18" charset="0"/>
              </a:rPr>
              <a:t> standards of Health IV. A study of the years 2000-2005.</a:t>
            </a:r>
            <a:r>
              <a:rPr lang="en-NZ" sz="1200" dirty="0">
                <a:solidFill>
                  <a:schemeClr val="bg1"/>
                </a:solidFill>
                <a:effectLst/>
                <a:ea typeface="Times New Roman" panose="02020603050405020304" pitchFamily="18" charset="0"/>
                <a:cs typeface="Times New Roman" panose="02020603050405020304" pitchFamily="18" charset="0"/>
              </a:rPr>
              <a:t> Wellington, New Zealand: Victoria University, Te </a:t>
            </a:r>
            <a:r>
              <a:rPr lang="en-NZ" sz="1200" dirty="0" err="1">
                <a:solidFill>
                  <a:schemeClr val="bg1"/>
                </a:solidFill>
                <a:effectLst/>
                <a:ea typeface="Times New Roman" panose="02020603050405020304" pitchFamily="18" charset="0"/>
                <a:cs typeface="Times New Roman" panose="02020603050405020304" pitchFamily="18" charset="0"/>
              </a:rPr>
              <a:t>Rōpū</a:t>
            </a:r>
            <a:r>
              <a:rPr lang="en-NZ" sz="1200" dirty="0">
                <a:solidFill>
                  <a:schemeClr val="bg1"/>
                </a:solidFill>
                <a:effectLst/>
                <a:ea typeface="Times New Roman" panose="02020603050405020304" pitchFamily="18" charset="0"/>
                <a:cs typeface="Times New Roman" panose="02020603050405020304" pitchFamily="18" charset="0"/>
              </a:rPr>
              <a:t> </a:t>
            </a:r>
            <a:r>
              <a:rPr lang="en-NZ" sz="1200" dirty="0" err="1">
                <a:solidFill>
                  <a:schemeClr val="bg1"/>
                </a:solidFill>
                <a:effectLst/>
                <a:ea typeface="Times New Roman" panose="02020603050405020304" pitchFamily="18" charset="0"/>
                <a:cs typeface="Times New Roman" panose="02020603050405020304" pitchFamily="18" charset="0"/>
              </a:rPr>
              <a:t>Rangahau</a:t>
            </a:r>
            <a:r>
              <a:rPr lang="en-NZ" sz="1200" dirty="0">
                <a:solidFill>
                  <a:schemeClr val="bg1"/>
                </a:solidFill>
                <a:effectLst/>
                <a:ea typeface="Times New Roman" panose="02020603050405020304" pitchFamily="18" charset="0"/>
                <a:cs typeface="Times New Roman" panose="02020603050405020304" pitchFamily="18" charset="0"/>
              </a:rPr>
              <a:t> Hauora A </a:t>
            </a:r>
            <a:r>
              <a:rPr lang="en-NZ" sz="1200" dirty="0" err="1">
                <a:solidFill>
                  <a:schemeClr val="bg1"/>
                </a:solidFill>
                <a:effectLst/>
                <a:ea typeface="Times New Roman" panose="02020603050405020304" pitchFamily="18" charset="0"/>
                <a:cs typeface="Times New Roman" panose="02020603050405020304" pitchFamily="18" charset="0"/>
              </a:rPr>
              <a:t>Eru</a:t>
            </a:r>
            <a:r>
              <a:rPr lang="en-NZ" sz="1200" dirty="0">
                <a:solidFill>
                  <a:schemeClr val="bg1"/>
                </a:solidFill>
                <a:effectLst/>
                <a:ea typeface="Times New Roman" panose="02020603050405020304" pitchFamily="18" charset="0"/>
                <a:cs typeface="Times New Roman" panose="02020603050405020304" pitchFamily="18" charset="0"/>
              </a:rPr>
              <a:t> </a:t>
            </a:r>
            <a:r>
              <a:rPr lang="en-NZ" sz="1200" dirty="0" err="1">
                <a:solidFill>
                  <a:schemeClr val="bg1"/>
                </a:solidFill>
                <a:effectLst/>
                <a:ea typeface="Times New Roman" panose="02020603050405020304" pitchFamily="18" charset="0"/>
                <a:cs typeface="Times New Roman" panose="02020603050405020304" pitchFamily="18" charset="0"/>
              </a:rPr>
              <a:t>Pōmare</a:t>
            </a:r>
            <a:r>
              <a:rPr lang="en-NZ" sz="1200" dirty="0">
                <a:solidFill>
                  <a:schemeClr val="bg1"/>
                </a:solidFill>
                <a:effectLst/>
                <a:ea typeface="Times New Roman" panose="02020603050405020304" pitchFamily="18" charset="0"/>
                <a:cs typeface="Times New Roman" panose="02020603050405020304" pitchFamily="18" charset="0"/>
              </a:rPr>
              <a:t>. (this focuses on health service design, however I think the principles equally apply to injury prevention)</a:t>
            </a:r>
          </a:p>
          <a:p>
            <a:pPr lvl="1">
              <a:lnSpc>
                <a:spcPct val="115000"/>
              </a:lnSpc>
              <a:spcBef>
                <a:spcPts val="600"/>
              </a:spcBef>
            </a:pPr>
            <a:r>
              <a:rPr lang="en-NZ" sz="1200" b="1" dirty="0">
                <a:solidFill>
                  <a:schemeClr val="bg1"/>
                </a:solidFill>
                <a:cs typeface="Times New Roman" panose="02020603050405020304" pitchFamily="18" charset="0"/>
              </a:rPr>
              <a:t>Equal Employment Opportunities Trust (2010) (see pages </a:t>
            </a:r>
            <a:r>
              <a:rPr lang="en-NZ" sz="1200" b="1" dirty="0">
                <a:solidFill>
                  <a:schemeClr val="bg1"/>
                </a:solidFill>
                <a:ea typeface="Times New Roman" panose="02020603050405020304" pitchFamily="18" charset="0"/>
                <a:cs typeface="Times New Roman" panose="02020603050405020304" pitchFamily="18" charset="0"/>
              </a:rPr>
              <a:t>18 and 19 ) for advice on working with Māori businesses </a:t>
            </a:r>
            <a:r>
              <a:rPr lang="en-NZ" sz="1200" b="1" dirty="0">
                <a:solidFill>
                  <a:schemeClr val="bg1"/>
                </a:solidFill>
                <a:cs typeface="Times New Roman" panose="02020603050405020304" pitchFamily="18" charset="0"/>
              </a:rPr>
              <a:t>and encouraging Māori staff within organisations </a:t>
            </a:r>
            <a:r>
              <a:rPr lang="en-NZ" sz="1200" dirty="0">
                <a:solidFill>
                  <a:schemeClr val="bg1"/>
                </a:solidFill>
                <a:cs typeface="Times New Roman" panose="02020603050405020304" pitchFamily="18" charset="0"/>
              </a:rPr>
              <a:t>(EEO Trust, 2010).  The Trust suggests that in order to work successfully with Māori  businesses it is important to understand the ethos driving many of the organisations, which can be described in terms of the ‘Four Ps’:</a:t>
            </a:r>
          </a:p>
          <a:p>
            <a:pPr marL="1012950" lvl="2" indent="-285750" algn="just">
              <a:lnSpc>
                <a:spcPct val="115000"/>
              </a:lnSpc>
              <a:spcBef>
                <a:spcPts val="600"/>
              </a:spcBef>
              <a:buFont typeface="Calibri" panose="020F0502020204030204" pitchFamily="34" charset="0"/>
              <a:buChar char="•"/>
            </a:pPr>
            <a:r>
              <a:rPr lang="en-NZ" sz="1200" dirty="0">
                <a:solidFill>
                  <a:schemeClr val="bg1"/>
                </a:solidFill>
                <a:cs typeface="Times New Roman" panose="02020603050405020304" pitchFamily="18" charset="0"/>
              </a:rPr>
              <a:t>Purpose </a:t>
            </a:r>
          </a:p>
          <a:p>
            <a:pPr marL="1012950" lvl="2" indent="-285750" algn="just">
              <a:lnSpc>
                <a:spcPct val="115000"/>
              </a:lnSpc>
              <a:spcBef>
                <a:spcPts val="600"/>
              </a:spcBef>
              <a:buFont typeface="Calibri" panose="020F0502020204030204" pitchFamily="34" charset="0"/>
              <a:buChar char="•"/>
            </a:pPr>
            <a:r>
              <a:rPr lang="en-NZ" sz="1200" dirty="0">
                <a:solidFill>
                  <a:schemeClr val="bg1"/>
                </a:solidFill>
                <a:cs typeface="Times New Roman" panose="02020603050405020304" pitchFamily="18" charset="0"/>
              </a:rPr>
              <a:t>Principles</a:t>
            </a:r>
          </a:p>
          <a:p>
            <a:pPr marL="1012950" lvl="2" indent="-285750" algn="just">
              <a:lnSpc>
                <a:spcPct val="115000"/>
              </a:lnSpc>
              <a:spcBef>
                <a:spcPts val="600"/>
              </a:spcBef>
              <a:buFont typeface="Calibri" panose="020F0502020204030204" pitchFamily="34" charset="0"/>
              <a:buChar char="•"/>
            </a:pPr>
            <a:r>
              <a:rPr lang="en-NZ" sz="1200" dirty="0">
                <a:solidFill>
                  <a:schemeClr val="bg1"/>
                </a:solidFill>
                <a:cs typeface="Times New Roman" panose="02020603050405020304" pitchFamily="18" charset="0"/>
              </a:rPr>
              <a:t>Practices</a:t>
            </a:r>
          </a:p>
          <a:p>
            <a:pPr marL="1012950" lvl="2" indent="-285750" algn="just">
              <a:lnSpc>
                <a:spcPct val="115000"/>
              </a:lnSpc>
              <a:spcBef>
                <a:spcPts val="600"/>
              </a:spcBef>
              <a:buFont typeface="Calibri" panose="020F0502020204030204" pitchFamily="34" charset="0"/>
              <a:buChar char="•"/>
            </a:pPr>
            <a:r>
              <a:rPr lang="en-NZ" sz="1200" dirty="0">
                <a:solidFill>
                  <a:schemeClr val="bg1"/>
                </a:solidFill>
                <a:cs typeface="Times New Roman" panose="02020603050405020304" pitchFamily="18" charset="0"/>
              </a:rPr>
              <a:t>Performance measurement.</a:t>
            </a:r>
            <a:endParaRPr lang="en-NZ" sz="1600" dirty="0">
              <a:solidFill>
                <a:schemeClr val="bg1"/>
              </a:solidFill>
            </a:endParaRPr>
          </a:p>
        </p:txBody>
      </p:sp>
    </p:spTree>
    <p:extLst>
      <p:ext uri="{BB962C8B-B14F-4D97-AF65-F5344CB8AC3E}">
        <p14:creationId xmlns:p14="http://schemas.microsoft.com/office/powerpoint/2010/main" val="2754180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8507-460E-263F-6C5E-343720A9E499}"/>
              </a:ext>
            </a:extLst>
          </p:cNvPr>
          <p:cNvSpPr>
            <a:spLocks noGrp="1"/>
          </p:cNvSpPr>
          <p:nvPr>
            <p:ph type="title"/>
          </p:nvPr>
        </p:nvSpPr>
        <p:spPr>
          <a:xfrm>
            <a:off x="581192" y="702156"/>
            <a:ext cx="11029616" cy="673971"/>
          </a:xfrm>
          <a:solidFill>
            <a:srgbClr val="7F2F18"/>
          </a:solidFill>
        </p:spPr>
        <p:txBody>
          <a:bodyPr>
            <a:normAutofit fontScale="90000"/>
          </a:bodyPr>
          <a:lstStyle/>
          <a:p>
            <a:r>
              <a:rPr lang="en-NZ" dirty="0">
                <a:solidFill>
                  <a:schemeClr val="bg1"/>
                </a:solidFill>
              </a:rPr>
              <a:t>Looking to the Future for Effective Māori Injury Prevention</a:t>
            </a:r>
          </a:p>
        </p:txBody>
      </p:sp>
      <p:sp>
        <p:nvSpPr>
          <p:cNvPr id="3" name="Content Placeholder 2">
            <a:extLst>
              <a:ext uri="{FF2B5EF4-FFF2-40B4-BE49-F238E27FC236}">
                <a16:creationId xmlns:a16="http://schemas.microsoft.com/office/drawing/2014/main" id="{70031D84-7B68-19DE-EB3B-789FA586FB99}"/>
              </a:ext>
            </a:extLst>
          </p:cNvPr>
          <p:cNvSpPr>
            <a:spLocks noGrp="1"/>
          </p:cNvSpPr>
          <p:nvPr>
            <p:ph idx="1"/>
          </p:nvPr>
        </p:nvSpPr>
        <p:spPr>
          <a:xfrm>
            <a:off x="581193" y="1376127"/>
            <a:ext cx="11029615" cy="5262417"/>
          </a:xfrm>
          <a:solidFill>
            <a:schemeClr val="accent5">
              <a:lumMod val="75000"/>
            </a:schemeClr>
          </a:solidFill>
        </p:spPr>
        <p:txBody>
          <a:bodyPr>
            <a:normAutofit/>
          </a:bodyPr>
          <a:lstStyle/>
          <a:p>
            <a:pPr>
              <a:lnSpc>
                <a:spcPct val="115000"/>
              </a:lnSpc>
              <a:spcBef>
                <a:spcPts val="600"/>
              </a:spcBef>
            </a:pPr>
            <a:r>
              <a:rPr lang="en-NZ" sz="1800" dirty="0">
                <a:solidFill>
                  <a:schemeClr val="bg1"/>
                </a:solidFill>
                <a:latin typeface="Arial" panose="020B0604020202020204" pitchFamily="34" charset="0"/>
                <a:ea typeface="Times New Roman" panose="02020603050405020304" pitchFamily="18" charset="0"/>
                <a:cs typeface="Arial" panose="020B0604020202020204" pitchFamily="34" charset="0"/>
              </a:rPr>
              <a:t>There is a substantive body of evidence for effective Māori specific health promotion programmes in areas such as alcohol, smoking, violence, drug harm reduction, and Māori women’s health services, which, in my view, can be used to inform thinking about injury harm reduction. </a:t>
            </a:r>
            <a:endParaRPr lang="en-NZ" sz="1800" i="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NZ" sz="1800" i="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All the evidence clearly shows that effective programmes interweave current scientific knowledge and best-practice about health promotion (injury prevention) and agency service delivery with:</a:t>
            </a:r>
            <a:endParaRPr lang="en-NZ" sz="1800"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666900" lvl="1" indent="-342900">
              <a:lnSpc>
                <a:spcPct val="115000"/>
              </a:lnSpc>
              <a:spcBef>
                <a:spcPts val="600"/>
              </a:spcBef>
              <a:buFont typeface="Symbol" panose="05050102010706020507" pitchFamily="18" charset="2"/>
              <a:buChar char=""/>
            </a:pPr>
            <a:r>
              <a:rPr lang="en-NZ"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 Māori world view of health</a:t>
            </a:r>
            <a:endParaRPr lang="en-NZ" sz="1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666900" lvl="1" indent="-342900">
              <a:lnSpc>
                <a:spcPct val="115000"/>
              </a:lnSpc>
              <a:spcBef>
                <a:spcPts val="600"/>
              </a:spcBef>
              <a:buFont typeface="Symbol" panose="05050102010706020507" pitchFamily="18" charset="2"/>
              <a:buChar char=""/>
            </a:pPr>
            <a:r>
              <a:rPr lang="en-NZ"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 meaningful partnership approach where the needs of both parties are met</a:t>
            </a:r>
            <a:endParaRPr lang="en-NZ" sz="1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666900" lvl="1" indent="-342900">
              <a:lnSpc>
                <a:spcPct val="115000"/>
              </a:lnSpc>
              <a:spcBef>
                <a:spcPts val="600"/>
              </a:spcBef>
              <a:buFont typeface="Symbol" panose="05050102010706020507" pitchFamily="18" charset="2"/>
              <a:buChar char=""/>
            </a:pPr>
            <a:r>
              <a:rPr lang="en-NZ"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aspirations of Māori  for self-determination and development are recognised</a:t>
            </a:r>
            <a:endParaRPr lang="en-NZ" sz="1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666900" lvl="1" indent="-342900">
              <a:lnSpc>
                <a:spcPct val="115000"/>
              </a:lnSpc>
              <a:spcBef>
                <a:spcPts val="600"/>
              </a:spcBef>
              <a:buFont typeface="Symbol" panose="05050102010706020507" pitchFamily="18" charset="2"/>
              <a:buChar char=""/>
            </a:pPr>
            <a:r>
              <a:rPr lang="en-NZ"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success is measured not only in terms of health (injury health) outcome and the short-term (less than three years), but rather in terms of participation, engagement and wider aspirations for social, cultural and economic development and the long-term </a:t>
            </a:r>
            <a:endParaRPr lang="en-NZ" sz="1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666900" lvl="1" indent="-342900">
              <a:lnSpc>
                <a:spcPct val="115000"/>
              </a:lnSpc>
              <a:spcBef>
                <a:spcPts val="600"/>
              </a:spcBef>
              <a:buFont typeface="Symbol" panose="05050102010706020507" pitchFamily="18" charset="2"/>
              <a:buChar char=""/>
            </a:pPr>
            <a:r>
              <a:rPr lang="en-NZ"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resourcing (financial and people) is appropriate for the task. This is likely to mean funding has to be at levels higher than mainstream programmes given that many of the issues being addressed are long standing and interventions are starting from a position of significant gaps in community and workforce resiliency, capability and resourcing.</a:t>
            </a:r>
            <a:endParaRPr lang="en-NZ" dirty="0">
              <a:solidFill>
                <a:schemeClr val="bg1"/>
              </a:solidFill>
            </a:endParaRPr>
          </a:p>
        </p:txBody>
      </p:sp>
    </p:spTree>
    <p:extLst>
      <p:ext uri="{BB962C8B-B14F-4D97-AF65-F5344CB8AC3E}">
        <p14:creationId xmlns:p14="http://schemas.microsoft.com/office/powerpoint/2010/main" val="38712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46" name="Rectangle 20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47" name="Rectangle 20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48" name="Rectangle 21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49" name="Rectangle 213">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15">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C4AB0C-B892-99AF-1CC8-3E3D19A49EC2}"/>
              </a:ext>
            </a:extLst>
          </p:cNvPr>
          <p:cNvSpPr>
            <a:spLocks noGrp="1"/>
          </p:cNvSpPr>
          <p:nvPr>
            <p:ph type="title"/>
          </p:nvPr>
        </p:nvSpPr>
        <p:spPr>
          <a:xfrm>
            <a:off x="972081" y="813817"/>
            <a:ext cx="3269749" cy="1621174"/>
          </a:xfrm>
        </p:spPr>
        <p:txBody>
          <a:bodyPr vert="horz" lIns="91440" tIns="45720" rIns="91440" bIns="45720" rtlCol="0" anchor="ctr">
            <a:normAutofit/>
          </a:bodyPr>
          <a:lstStyle/>
          <a:p>
            <a:r>
              <a:rPr lang="en-US" b="0" kern="1200" cap="all" dirty="0">
                <a:solidFill>
                  <a:srgbClr val="FFFFFF"/>
                </a:solidFill>
                <a:latin typeface="+mj-lt"/>
                <a:ea typeface="+mj-ea"/>
                <a:cs typeface="+mj-cs"/>
              </a:rPr>
              <a:t>In addition: we argue…</a:t>
            </a:r>
          </a:p>
        </p:txBody>
      </p:sp>
      <p:sp>
        <p:nvSpPr>
          <p:cNvPr id="5" name="TextBox 4">
            <a:extLst>
              <a:ext uri="{FF2B5EF4-FFF2-40B4-BE49-F238E27FC236}">
                <a16:creationId xmlns:a16="http://schemas.microsoft.com/office/drawing/2014/main" id="{6CEF6D8E-01BD-7990-20AB-2668B4B95C52}"/>
              </a:ext>
            </a:extLst>
          </p:cNvPr>
          <p:cNvSpPr txBox="1"/>
          <p:nvPr/>
        </p:nvSpPr>
        <p:spPr>
          <a:xfrm>
            <a:off x="5155905" y="485678"/>
            <a:ext cx="6463440" cy="5915122"/>
          </a:xfrm>
          <a:prstGeom prst="rect">
            <a:avLst/>
          </a:prstGeom>
          <a:solidFill>
            <a:schemeClr val="accent1">
              <a:lumMod val="50000"/>
            </a:schemeClr>
          </a:solidFill>
        </p:spPr>
        <p:txBody>
          <a:bodyPr vert="horz" lIns="91440" tIns="45720" rIns="91440" bIns="45720" rtlCol="0" anchor="ctr">
            <a:noAutofit/>
          </a:bodyPr>
          <a:lstStyle/>
          <a:p>
            <a:pPr marL="457200" indent="-45720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bg1"/>
                </a:solidFill>
              </a:rPr>
              <a:t>ACC is institutionally racist as currently legislatively designed, and functioning</a:t>
            </a:r>
          </a:p>
          <a:p>
            <a:pPr marL="800100" lvl="1" indent="-34290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bg1"/>
                </a:solidFill>
              </a:rPr>
              <a:t>There are no </a:t>
            </a:r>
            <a:r>
              <a:rPr lang="en-US" dirty="0" err="1">
                <a:solidFill>
                  <a:schemeClr val="bg1"/>
                </a:solidFill>
              </a:rPr>
              <a:t>Ti</a:t>
            </a:r>
            <a:r>
              <a:rPr lang="en-US" dirty="0">
                <a:solidFill>
                  <a:schemeClr val="bg1"/>
                </a:solidFill>
              </a:rPr>
              <a:t> Tiriti obligations (or reference to </a:t>
            </a:r>
            <a:r>
              <a:rPr lang="en-US" dirty="0" err="1">
                <a:solidFill>
                  <a:schemeClr val="bg1"/>
                </a:solidFill>
              </a:rPr>
              <a:t>Ti</a:t>
            </a:r>
            <a:r>
              <a:rPr lang="en-US" dirty="0">
                <a:solidFill>
                  <a:schemeClr val="bg1"/>
                </a:solidFill>
              </a:rPr>
              <a:t> Tiriti) in any of the ACC related legislation</a:t>
            </a:r>
          </a:p>
          <a:p>
            <a:pPr marL="800100" lvl="1" indent="-34290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bg1"/>
                </a:solidFill>
              </a:rPr>
              <a:t>The dominant Western actuarial / insurance and banking perspective about what ‘equity’ means is antithetical to a ‘health equity’ lens</a:t>
            </a:r>
          </a:p>
          <a:p>
            <a:pPr marL="1257300" lvl="2" indent="-34290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bg1"/>
                </a:solidFill>
              </a:rPr>
              <a:t>from the dominant ACC perspective, no action is required as utilisation is matter of individual choice</a:t>
            </a:r>
          </a:p>
          <a:p>
            <a:pPr marL="1257300" lvl="2" indent="-342900" defTabSz="457200">
              <a:lnSpc>
                <a:spcPct val="90000"/>
              </a:lnSpc>
              <a:spcBef>
                <a:spcPct val="20000"/>
              </a:spcBef>
              <a:spcAft>
                <a:spcPts val="600"/>
              </a:spcAft>
              <a:buClr>
                <a:schemeClr val="accent1"/>
              </a:buClr>
              <a:buSzPct val="92000"/>
              <a:buFont typeface="Wingdings 2" panose="05020102010507070707" pitchFamily="18" charset="2"/>
              <a:buChar char=""/>
            </a:pPr>
            <a:r>
              <a:rPr lang="en-US" u="sng" dirty="0">
                <a:solidFill>
                  <a:schemeClr val="bg1"/>
                </a:solidFill>
              </a:rPr>
              <a:t>equity from this perspective also means ‘same policy/service design’ </a:t>
            </a:r>
            <a:r>
              <a:rPr lang="en-US" dirty="0">
                <a:solidFill>
                  <a:schemeClr val="bg1"/>
                </a:solidFill>
              </a:rPr>
              <a:t>irrespective of </a:t>
            </a:r>
            <a:r>
              <a:rPr lang="en-US" dirty="0" err="1">
                <a:solidFill>
                  <a:schemeClr val="bg1"/>
                </a:solidFill>
              </a:rPr>
              <a:t>Ti</a:t>
            </a:r>
            <a:r>
              <a:rPr lang="en-US" dirty="0">
                <a:solidFill>
                  <a:schemeClr val="bg1"/>
                </a:solidFill>
              </a:rPr>
              <a:t> </a:t>
            </a:r>
            <a:r>
              <a:rPr lang="en-US" dirty="0" err="1">
                <a:solidFill>
                  <a:schemeClr val="bg1"/>
                </a:solidFill>
              </a:rPr>
              <a:t>Triti</a:t>
            </a:r>
            <a:r>
              <a:rPr lang="en-US" dirty="0">
                <a:solidFill>
                  <a:schemeClr val="bg1"/>
                </a:solidFill>
              </a:rPr>
              <a:t> requirements for </a:t>
            </a:r>
            <a:r>
              <a:rPr lang="en-US" sz="1800" dirty="0">
                <a:solidFill>
                  <a:schemeClr val="bg1"/>
                </a:solidFill>
              </a:rPr>
              <a:t>protection, participation and partnership</a:t>
            </a:r>
            <a:endParaRPr lang="en-NZ" dirty="0">
              <a:solidFill>
                <a:schemeClr val="bg1"/>
              </a:solidFill>
            </a:endParaRPr>
          </a:p>
          <a:p>
            <a:pPr marL="1257300" lvl="2" indent="-34290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bg1"/>
                </a:solidFill>
              </a:rPr>
              <a:t>ACC is a monopolistic provider set up by the Crown, there is no other choice for Māori – but it is clearly not working for Māori in context of their injury related need </a:t>
            </a:r>
          </a:p>
          <a:p>
            <a:pPr marL="800100" lvl="1" indent="-34290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bg1"/>
                </a:solidFill>
              </a:rPr>
              <a:t>We have noted that Crown Monitoring agencies have been inconsistent in their reporting of the issues</a:t>
            </a:r>
          </a:p>
        </p:txBody>
      </p:sp>
      <p:sp>
        <p:nvSpPr>
          <p:cNvPr id="6" name="Thought Bubble: Cloud 5">
            <a:extLst>
              <a:ext uri="{FF2B5EF4-FFF2-40B4-BE49-F238E27FC236}">
                <a16:creationId xmlns:a16="http://schemas.microsoft.com/office/drawing/2014/main" id="{970F59D2-9A95-A5CD-23F6-006D35536B17}"/>
              </a:ext>
            </a:extLst>
          </p:cNvPr>
          <p:cNvSpPr/>
          <p:nvPr/>
        </p:nvSpPr>
        <p:spPr>
          <a:xfrm>
            <a:off x="800211" y="2350008"/>
            <a:ext cx="4110403" cy="3910075"/>
          </a:xfrm>
          <a:prstGeom prst="cloudCallout">
            <a:avLst>
              <a:gd name="adj1" fmla="val 74146"/>
              <a:gd name="adj2" fmla="val -124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i="0" dirty="0">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en-NZ" dirty="0">
              <a:latin typeface="Arial" panose="020B0604020202020204" pitchFamily="34" charset="0"/>
              <a:ea typeface="Times New Roman" panose="02020603050405020304" pitchFamily="18" charset="0"/>
              <a:cs typeface="Times New Roman" panose="02020603050405020304" pitchFamily="18" charset="0"/>
            </a:endParaRPr>
          </a:p>
          <a:p>
            <a:pPr algn="ctr"/>
            <a:r>
              <a:rPr lang="en-NZ" dirty="0">
                <a:latin typeface="Arial" panose="020B0604020202020204" pitchFamily="34" charset="0"/>
                <a:ea typeface="Times New Roman" panose="02020603050405020304" pitchFamily="18" charset="0"/>
                <a:cs typeface="Times New Roman" panose="02020603050405020304" pitchFamily="18" charset="0"/>
              </a:rPr>
              <a:t>However, in disparities research,  </a:t>
            </a:r>
            <a:r>
              <a:rPr lang="en-NZ" sz="1800" i="0" dirty="0">
                <a:effectLst/>
                <a:latin typeface="Arial" panose="020B0604020202020204" pitchFamily="34" charset="0"/>
                <a:ea typeface="Times New Roman" panose="02020603050405020304" pitchFamily="18" charset="0"/>
                <a:cs typeface="Times New Roman" panose="02020603050405020304" pitchFamily="18" charset="0"/>
              </a:rPr>
              <a:t>‘same’ does not mean ‘fair’, when responding to significant disparities and inequities  in the burden of injury and use of ACC services (</a:t>
            </a:r>
            <a:r>
              <a:rPr lang="en-NZ" sz="1800" dirty="0" err="1">
                <a:effectLst/>
                <a:latin typeface="Arial" panose="020B0604020202020204" pitchFamily="34" charset="0"/>
                <a:ea typeface="Times New Roman" panose="02020603050405020304" pitchFamily="18" charset="0"/>
                <a:cs typeface="Times New Roman" panose="02020603050405020304" pitchFamily="18" charset="0"/>
              </a:rPr>
              <a:t>Ratima</a:t>
            </a:r>
            <a:r>
              <a:rPr lang="en-NZ" sz="1800" dirty="0">
                <a:effectLst/>
                <a:latin typeface="Arial" panose="020B0604020202020204" pitchFamily="34" charset="0"/>
                <a:ea typeface="Times New Roman" panose="02020603050405020304" pitchFamily="18" charset="0"/>
                <a:cs typeface="Times New Roman" panose="02020603050405020304" pitchFamily="18" charset="0"/>
              </a:rPr>
              <a:t> et al. 2007; </a:t>
            </a:r>
            <a:r>
              <a:rPr lang="en-NZ" sz="1800" dirty="0">
                <a:effectLst/>
                <a:latin typeface="Arial" panose="020B0604020202020204" pitchFamily="34" charset="0"/>
                <a:ea typeface="Times New Roman" panose="02020603050405020304" pitchFamily="18" charset="0"/>
              </a:rPr>
              <a:t>Mauri Ora &amp; Associates, 2010</a:t>
            </a:r>
            <a:r>
              <a:rPr lang="en-NZ" sz="1800" dirty="0">
                <a:effectLst/>
                <a:latin typeface="Arial" panose="020B0604020202020204" pitchFamily="34" charset="0"/>
                <a:ea typeface="Times New Roman" panose="02020603050405020304" pitchFamily="18" charset="0"/>
                <a:cs typeface="Times New Roman" panose="02020603050405020304" pitchFamily="18" charset="0"/>
              </a:rPr>
              <a:t>).</a:t>
            </a:r>
          </a:p>
          <a:p>
            <a:pPr algn="ctr"/>
            <a:endParaRPr lang="en-NZ" sz="2000" i="1" dirty="0">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en-NZ" dirty="0"/>
          </a:p>
        </p:txBody>
      </p:sp>
    </p:spTree>
    <p:extLst>
      <p:ext uri="{BB962C8B-B14F-4D97-AF65-F5344CB8AC3E}">
        <p14:creationId xmlns:p14="http://schemas.microsoft.com/office/powerpoint/2010/main" val="211321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8728E-2EDF-4F60-A97C-C0F08E06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78CBB40F-4E03-45AE-9020-C27B0AE7F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A9F7CCD1-513F-4B7A-9497-7AA9144DB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EC4AB0C-B892-99AF-1CC8-3E3D19A49EC2}"/>
              </a:ext>
            </a:extLst>
          </p:cNvPr>
          <p:cNvSpPr>
            <a:spLocks noGrp="1"/>
          </p:cNvSpPr>
          <p:nvPr>
            <p:ph type="title"/>
          </p:nvPr>
        </p:nvSpPr>
        <p:spPr>
          <a:xfrm>
            <a:off x="581192" y="702156"/>
            <a:ext cx="11029616" cy="683299"/>
          </a:xfrm>
        </p:spPr>
        <p:txBody>
          <a:bodyPr vert="horz" lIns="91440" tIns="45720" rIns="91440" bIns="45720" rtlCol="0" anchor="b">
            <a:normAutofit/>
          </a:bodyPr>
          <a:lstStyle/>
          <a:p>
            <a:r>
              <a:rPr lang="en-US" b="0" kern="1200" cap="all" dirty="0">
                <a:solidFill>
                  <a:schemeClr val="tx1">
                    <a:lumMod val="75000"/>
                    <a:lumOff val="25000"/>
                  </a:schemeClr>
                </a:solidFill>
                <a:latin typeface="+mj-lt"/>
                <a:ea typeface="+mj-ea"/>
                <a:cs typeface="+mj-cs"/>
              </a:rPr>
              <a:t>Looking forward: We argue…</a:t>
            </a:r>
          </a:p>
        </p:txBody>
      </p:sp>
      <p:graphicFrame>
        <p:nvGraphicFramePr>
          <p:cNvPr id="7" name="TextBox 4">
            <a:extLst>
              <a:ext uri="{FF2B5EF4-FFF2-40B4-BE49-F238E27FC236}">
                <a16:creationId xmlns:a16="http://schemas.microsoft.com/office/drawing/2014/main" id="{FFD20260-FCF1-6748-5590-7CABC2AF94AD}"/>
              </a:ext>
            </a:extLst>
          </p:cNvPr>
          <p:cNvGraphicFramePr/>
          <p:nvPr>
            <p:extLst>
              <p:ext uri="{D42A27DB-BD31-4B8C-83A1-F6EECF244321}">
                <p14:modId xmlns:p14="http://schemas.microsoft.com/office/powerpoint/2010/main" val="2363218450"/>
              </p:ext>
            </p:extLst>
          </p:nvPr>
        </p:nvGraphicFramePr>
        <p:xfrm>
          <a:off x="581025" y="1385456"/>
          <a:ext cx="11029950" cy="5015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4599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 name="Rectangle 111">
            <a:extLst>
              <a:ext uri="{FF2B5EF4-FFF2-40B4-BE49-F238E27FC236}">
                <a16:creationId xmlns:a16="http://schemas.microsoft.com/office/drawing/2014/main" id="{B448728E-2EDF-4F60-A97C-C0F08E06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5" name="Rectangle 113">
            <a:extLst>
              <a:ext uri="{FF2B5EF4-FFF2-40B4-BE49-F238E27FC236}">
                <a16:creationId xmlns:a16="http://schemas.microsoft.com/office/drawing/2014/main" id="{78CBB40F-4E03-45AE-9020-C27B0AE7F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6" name="Rectangle 115">
            <a:extLst>
              <a:ext uri="{FF2B5EF4-FFF2-40B4-BE49-F238E27FC236}">
                <a16:creationId xmlns:a16="http://schemas.microsoft.com/office/drawing/2014/main" id="{A9F7CCD1-513F-4B7A-9497-7AA9144DB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EC4AB0C-B892-99AF-1CC8-3E3D19A49EC2}"/>
              </a:ext>
            </a:extLst>
          </p:cNvPr>
          <p:cNvSpPr>
            <a:spLocks noGrp="1"/>
          </p:cNvSpPr>
          <p:nvPr>
            <p:ph type="title"/>
          </p:nvPr>
        </p:nvSpPr>
        <p:spPr>
          <a:xfrm>
            <a:off x="581192" y="702156"/>
            <a:ext cx="11029616" cy="629762"/>
          </a:xfrm>
        </p:spPr>
        <p:txBody>
          <a:bodyPr vert="horz" lIns="91440" tIns="45720" rIns="91440" bIns="45720" rtlCol="0" anchor="b">
            <a:normAutofit/>
          </a:bodyPr>
          <a:lstStyle/>
          <a:p>
            <a:r>
              <a:rPr lang="en-US" b="0" kern="1200" cap="all" dirty="0">
                <a:solidFill>
                  <a:schemeClr val="tx1">
                    <a:lumMod val="75000"/>
                    <a:lumOff val="25000"/>
                  </a:schemeClr>
                </a:solidFill>
                <a:latin typeface="+mj-lt"/>
                <a:ea typeface="+mj-ea"/>
                <a:cs typeface="+mj-cs"/>
              </a:rPr>
              <a:t>Looking forward: </a:t>
            </a:r>
            <a:r>
              <a:rPr lang="en-US" dirty="0"/>
              <a:t>In addition</a:t>
            </a:r>
            <a:r>
              <a:rPr lang="en-US" b="0" kern="1200" cap="all" dirty="0">
                <a:solidFill>
                  <a:schemeClr val="tx1">
                    <a:lumMod val="75000"/>
                    <a:lumOff val="25000"/>
                  </a:schemeClr>
                </a:solidFill>
                <a:latin typeface="+mj-lt"/>
                <a:ea typeface="+mj-ea"/>
                <a:cs typeface="+mj-cs"/>
              </a:rPr>
              <a:t>…</a:t>
            </a:r>
          </a:p>
        </p:txBody>
      </p:sp>
      <p:graphicFrame>
        <p:nvGraphicFramePr>
          <p:cNvPr id="58" name="TextBox 4">
            <a:extLst>
              <a:ext uri="{FF2B5EF4-FFF2-40B4-BE49-F238E27FC236}">
                <a16:creationId xmlns:a16="http://schemas.microsoft.com/office/drawing/2014/main" id="{54919349-FA2C-2B0F-38BB-135B49ADD7B7}"/>
              </a:ext>
            </a:extLst>
          </p:cNvPr>
          <p:cNvGraphicFramePr/>
          <p:nvPr>
            <p:extLst>
              <p:ext uri="{D42A27DB-BD31-4B8C-83A1-F6EECF244321}">
                <p14:modId xmlns:p14="http://schemas.microsoft.com/office/powerpoint/2010/main" val="2934281412"/>
              </p:ext>
            </p:extLst>
          </p:nvPr>
        </p:nvGraphicFramePr>
        <p:xfrm>
          <a:off x="581025" y="1481877"/>
          <a:ext cx="11029950" cy="4673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3304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644C-0F06-5F3C-950F-E23064C9E5A4}"/>
              </a:ext>
            </a:extLst>
          </p:cNvPr>
          <p:cNvSpPr>
            <a:spLocks noGrp="1"/>
          </p:cNvSpPr>
          <p:nvPr>
            <p:ph type="title"/>
          </p:nvPr>
        </p:nvSpPr>
        <p:spPr>
          <a:xfrm>
            <a:off x="581193" y="2087592"/>
            <a:ext cx="11029616" cy="1570008"/>
          </a:xfrm>
        </p:spPr>
        <p:txBody>
          <a:bodyPr>
            <a:normAutofit/>
          </a:bodyPr>
          <a:lstStyle/>
          <a:p>
            <a:r>
              <a:rPr lang="en-NZ" dirty="0"/>
              <a:t>What does some of the evidence look like?</a:t>
            </a:r>
            <a:br>
              <a:rPr lang="en-NZ" dirty="0"/>
            </a:br>
            <a:br>
              <a:rPr lang="en-NZ" dirty="0"/>
            </a:br>
            <a:r>
              <a:rPr lang="en-NZ" dirty="0"/>
              <a:t>A quick look through from A chronological perspective</a:t>
            </a:r>
          </a:p>
        </p:txBody>
      </p:sp>
    </p:spTree>
    <p:extLst>
      <p:ext uri="{BB962C8B-B14F-4D97-AF65-F5344CB8AC3E}">
        <p14:creationId xmlns:p14="http://schemas.microsoft.com/office/powerpoint/2010/main" val="3125640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665019"/>
            <a:ext cx="11029616" cy="935974"/>
          </a:xfrm>
        </p:spPr>
        <p:txBody>
          <a:bodyPr>
            <a:noAutofit/>
          </a:bodyPr>
          <a:lstStyle/>
          <a:p>
            <a:r>
              <a:rPr lang="en-US" sz="2000" dirty="0"/>
              <a:t>Looking Back: an accumulating body of evidence for significant and substantial inequity in Māori  utilisation and injury related health outcomes, the barriers to Māori use of acc services, and evidence for what works</a:t>
            </a:r>
          </a:p>
        </p:txBody>
      </p:sp>
      <p:sp>
        <p:nvSpPr>
          <p:cNvPr id="22" name="Rectangle: Rounded Corners 21">
            <a:extLst>
              <a:ext uri="{FF2B5EF4-FFF2-40B4-BE49-F238E27FC236}">
                <a16:creationId xmlns:a16="http://schemas.microsoft.com/office/drawing/2014/main" id="{CFD37C5D-C07C-201D-691D-D595F67C7CD1}"/>
              </a:ext>
            </a:extLst>
          </p:cNvPr>
          <p:cNvSpPr/>
          <p:nvPr/>
        </p:nvSpPr>
        <p:spPr>
          <a:xfrm>
            <a:off x="471257" y="1693715"/>
            <a:ext cx="10325819" cy="3701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dirty="0"/>
              <a:t>2005 - 2012</a:t>
            </a:r>
          </a:p>
        </p:txBody>
      </p:sp>
      <p:pic>
        <p:nvPicPr>
          <p:cNvPr id="26" name="Picture 25">
            <a:extLst>
              <a:ext uri="{FF2B5EF4-FFF2-40B4-BE49-F238E27FC236}">
                <a16:creationId xmlns:a16="http://schemas.microsoft.com/office/drawing/2014/main" id="{2E3AFD32-1E66-5D19-498F-7D3D0950AC0B}"/>
              </a:ext>
            </a:extLst>
          </p:cNvPr>
          <p:cNvPicPr>
            <a:picLocks noChangeAspect="1"/>
          </p:cNvPicPr>
          <p:nvPr/>
        </p:nvPicPr>
        <p:blipFill>
          <a:blip r:embed="rId2"/>
          <a:stretch>
            <a:fillRect/>
          </a:stretch>
        </p:blipFill>
        <p:spPr>
          <a:xfrm>
            <a:off x="609279" y="2260121"/>
            <a:ext cx="3113159" cy="41926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9" name="Picture 18">
            <a:extLst>
              <a:ext uri="{FF2B5EF4-FFF2-40B4-BE49-F238E27FC236}">
                <a16:creationId xmlns:a16="http://schemas.microsoft.com/office/drawing/2014/main" id="{64582929-C262-B4C4-6778-9F7FC30FDB45}"/>
              </a:ext>
            </a:extLst>
          </p:cNvPr>
          <p:cNvPicPr>
            <a:picLocks noChangeAspect="1"/>
          </p:cNvPicPr>
          <p:nvPr/>
        </p:nvPicPr>
        <p:blipFill>
          <a:blip r:embed="rId3"/>
          <a:stretch>
            <a:fillRect/>
          </a:stretch>
        </p:blipFill>
        <p:spPr>
          <a:xfrm>
            <a:off x="8154256" y="2260121"/>
            <a:ext cx="3042926" cy="41926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a:extLst>
              <a:ext uri="{FF2B5EF4-FFF2-40B4-BE49-F238E27FC236}">
                <a16:creationId xmlns:a16="http://schemas.microsoft.com/office/drawing/2014/main" id="{7340DBE9-668C-9764-F9E9-DA3AD8F31D46}"/>
              </a:ext>
            </a:extLst>
          </p:cNvPr>
          <p:cNvPicPr>
            <a:picLocks noChangeAspect="1"/>
          </p:cNvPicPr>
          <p:nvPr/>
        </p:nvPicPr>
        <p:blipFill>
          <a:blip r:embed="rId4"/>
          <a:stretch>
            <a:fillRect/>
          </a:stretch>
        </p:blipFill>
        <p:spPr>
          <a:xfrm>
            <a:off x="4238054" y="2260121"/>
            <a:ext cx="3118065" cy="41926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88506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C2E1BD-1B2B-C35D-C611-82AF8C9B9E61}"/>
              </a:ext>
            </a:extLst>
          </p:cNvPr>
          <p:cNvPicPr>
            <a:picLocks noChangeAspect="1"/>
          </p:cNvPicPr>
          <p:nvPr/>
        </p:nvPicPr>
        <p:blipFill>
          <a:blip r:embed="rId2"/>
          <a:stretch>
            <a:fillRect/>
          </a:stretch>
        </p:blipFill>
        <p:spPr>
          <a:xfrm>
            <a:off x="3378598" y="2777706"/>
            <a:ext cx="2706175" cy="4080294"/>
          </a:xfrm>
          <a:prstGeom prst="rect">
            <a:avLst/>
          </a:prstGeom>
        </p:spPr>
      </p:pic>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665018"/>
            <a:ext cx="11029616" cy="1676545"/>
          </a:xfrm>
        </p:spPr>
        <p:txBody>
          <a:bodyPr>
            <a:normAutofit fontScale="90000"/>
          </a:bodyPr>
          <a:lstStyle/>
          <a:p>
            <a:r>
              <a:rPr lang="en-US" dirty="0"/>
              <a:t>Looking Back: an accumulating body of evidence for significant and substantial inequity in Māori  utilisation and injury related health outcomes, the barriers to Māori use of acc services, and evidence for what works</a:t>
            </a:r>
          </a:p>
        </p:txBody>
      </p:sp>
      <p:pic>
        <p:nvPicPr>
          <p:cNvPr id="11" name="Picture 10">
            <a:extLst>
              <a:ext uri="{FF2B5EF4-FFF2-40B4-BE49-F238E27FC236}">
                <a16:creationId xmlns:a16="http://schemas.microsoft.com/office/drawing/2014/main" id="{ADE75982-CC7C-4982-1229-13CA9674FE9D}"/>
              </a:ext>
            </a:extLst>
          </p:cNvPr>
          <p:cNvPicPr>
            <a:picLocks noChangeAspect="1"/>
          </p:cNvPicPr>
          <p:nvPr/>
        </p:nvPicPr>
        <p:blipFill>
          <a:blip r:embed="rId3"/>
          <a:stretch>
            <a:fillRect/>
          </a:stretch>
        </p:blipFill>
        <p:spPr>
          <a:xfrm>
            <a:off x="721222" y="2943311"/>
            <a:ext cx="3058526" cy="32989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a:extLst>
              <a:ext uri="{FF2B5EF4-FFF2-40B4-BE49-F238E27FC236}">
                <a16:creationId xmlns:a16="http://schemas.microsoft.com/office/drawing/2014/main" id="{97956C7C-29A3-8A63-64CF-9254EE4AD06E}"/>
              </a:ext>
            </a:extLst>
          </p:cNvPr>
          <p:cNvPicPr>
            <a:picLocks noChangeAspect="1"/>
          </p:cNvPicPr>
          <p:nvPr/>
        </p:nvPicPr>
        <p:blipFill>
          <a:blip r:embed="rId4"/>
          <a:stretch>
            <a:fillRect/>
          </a:stretch>
        </p:blipFill>
        <p:spPr>
          <a:xfrm>
            <a:off x="9000584" y="2837618"/>
            <a:ext cx="2470194" cy="34117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a:extLst>
              <a:ext uri="{FF2B5EF4-FFF2-40B4-BE49-F238E27FC236}">
                <a16:creationId xmlns:a16="http://schemas.microsoft.com/office/drawing/2014/main" id="{2CFBB474-99EC-5EBB-BA2D-017862325391}"/>
              </a:ext>
            </a:extLst>
          </p:cNvPr>
          <p:cNvPicPr>
            <a:picLocks noChangeAspect="1"/>
          </p:cNvPicPr>
          <p:nvPr/>
        </p:nvPicPr>
        <p:blipFill>
          <a:blip r:embed="rId5"/>
          <a:stretch>
            <a:fillRect/>
          </a:stretch>
        </p:blipFill>
        <p:spPr>
          <a:xfrm>
            <a:off x="6355080" y="2837617"/>
            <a:ext cx="2375197" cy="34135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2" name="Rectangle: Rounded Corners 21">
            <a:extLst>
              <a:ext uri="{FF2B5EF4-FFF2-40B4-BE49-F238E27FC236}">
                <a16:creationId xmlns:a16="http://schemas.microsoft.com/office/drawing/2014/main" id="{CFD37C5D-C07C-201D-691D-D595F67C7CD1}"/>
              </a:ext>
            </a:extLst>
          </p:cNvPr>
          <p:cNvSpPr/>
          <p:nvPr/>
        </p:nvSpPr>
        <p:spPr>
          <a:xfrm>
            <a:off x="791993" y="2297301"/>
            <a:ext cx="10325819" cy="3701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dirty="0"/>
              <a:t>2013 - 2015</a:t>
            </a:r>
          </a:p>
        </p:txBody>
      </p:sp>
    </p:spTree>
    <p:extLst>
      <p:ext uri="{BB962C8B-B14F-4D97-AF65-F5344CB8AC3E}">
        <p14:creationId xmlns:p14="http://schemas.microsoft.com/office/powerpoint/2010/main" val="498579497"/>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Future forward</Template>
  <TotalTime>198</TotalTime>
  <Words>6188</Words>
  <Application>Microsoft Office PowerPoint</Application>
  <PresentationFormat>Widescreen</PresentationFormat>
  <Paragraphs>260</Paragraphs>
  <Slides>37</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Aharoni</vt:lpstr>
      <vt:lpstr>Arial</vt:lpstr>
      <vt:lpstr>Arial</vt:lpstr>
      <vt:lpstr>Calibri</vt:lpstr>
      <vt:lpstr>Courier New</vt:lpstr>
      <vt:lpstr>Franklin Gothic Book</vt:lpstr>
      <vt:lpstr>Franklin Gothic Demi</vt:lpstr>
      <vt:lpstr>Garamond</vt:lpstr>
      <vt:lpstr>Gill Sans MT</vt:lpstr>
      <vt:lpstr>Symbol</vt:lpstr>
      <vt:lpstr>Wingdings 2</vt:lpstr>
      <vt:lpstr>DividendVTI</vt:lpstr>
      <vt:lpstr>Ka mua, Ka muri Looking back to move forward</vt:lpstr>
      <vt:lpstr>Acknowledgements</vt:lpstr>
      <vt:lpstr>Overview of our argument: Looking back we argue that on the evidence…</vt:lpstr>
      <vt:lpstr>In addition: we argue…</vt:lpstr>
      <vt:lpstr>Looking forward: We argue…</vt:lpstr>
      <vt:lpstr>Looking forward: In addition…</vt:lpstr>
      <vt:lpstr>What does some of the evidence look like?  A quick look through from A chronological perspective</vt:lpstr>
      <vt:lpstr>Looking Back: an accumulating body of evidence for significant and substantial inequity in Māori  utilisation and injury related health outcomes, the barriers to Māori use of acc services, and evidence for what works</vt:lpstr>
      <vt:lpstr>Looking Back: an accumulating body of evidence for significant and substantial inequity in Māori  utilisation and injury related health outcomes, the barriers to Māori use of acc services, and evidence for what works</vt:lpstr>
      <vt:lpstr>Looking Back: The evidence continues to build for substantial inequity in Māori  utilisation and injury related health outcomes</vt:lpstr>
      <vt:lpstr>Looking Back: evidence is still accumulating – how much more is needed for action! ?</vt:lpstr>
      <vt:lpstr>Finally, An ACC Acknowledgement after 20 years of building evidence…but action?</vt:lpstr>
      <vt:lpstr>A quick skip through of the evidence for the argument</vt:lpstr>
      <vt:lpstr>Injury Burden What we know</vt:lpstr>
      <vt:lpstr>Injury Burden What we know</vt:lpstr>
      <vt:lpstr>Injury Burden What we know</vt:lpstr>
      <vt:lpstr>underutilisation - What we know</vt:lpstr>
      <vt:lpstr>underutilisation - What we know</vt:lpstr>
      <vt:lpstr>underutilisation - What we know</vt:lpstr>
      <vt:lpstr>Poor injury treatment and rehabilitation (Incl. Disability)  Outcomes - What we know</vt:lpstr>
      <vt:lpstr>Poor injury treatment and rehabilitation (Incl. Disability)  Outcomes - What we know</vt:lpstr>
      <vt:lpstr>Poor injury treatment and rehabilitation (Incl. Disability)  Outcomes - What we know</vt:lpstr>
      <vt:lpstr>Barriers to improving service utilisation and outcomes</vt:lpstr>
      <vt:lpstr>Barriers to improving service utilisation and outcomes</vt:lpstr>
      <vt:lpstr>What works </vt:lpstr>
      <vt:lpstr> What works</vt:lpstr>
      <vt:lpstr> What works</vt:lpstr>
      <vt:lpstr>Influence of the Dominant Actuarial and Insurance Management Perspective - Blinds it Māori perspectives</vt:lpstr>
      <vt:lpstr>Influence of the Dominant Actuarial and Insurance Management Perspective – leads to blaming the individual </vt:lpstr>
      <vt:lpstr>Looking forward</vt:lpstr>
      <vt:lpstr>Looking forward</vt:lpstr>
      <vt:lpstr>Thank you  Questions -  What about Injury Prevention  and  Māori injury prevention?</vt:lpstr>
      <vt:lpstr>Some quick Observations about injury prevention – Everything I have focussed on in this presentation starts with the Māori experience of injury</vt:lpstr>
      <vt:lpstr>Some quick Observations about injury prevention</vt:lpstr>
      <vt:lpstr>What really works – and a wero (challenge)</vt:lpstr>
      <vt:lpstr>Looking to the Future for Effective Māori Injury Prevention</vt:lpstr>
      <vt:lpstr>Looking to the Future for Effective Māori Injury Prevention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 mua, Ka muri Looking back to move forward</dc:title>
  <dc:creator>John Wren</dc:creator>
  <cp:lastModifiedBy>Quinn Vugler</cp:lastModifiedBy>
  <cp:revision>7</cp:revision>
  <dcterms:created xsi:type="dcterms:W3CDTF">2022-10-23T22:03:59Z</dcterms:created>
  <dcterms:modified xsi:type="dcterms:W3CDTF">2022-11-29T02:15:47Z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