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23" r:id="rId2"/>
    <p:sldId id="279" r:id="rId3"/>
    <p:sldId id="324" r:id="rId4"/>
    <p:sldId id="280" r:id="rId5"/>
    <p:sldId id="332" r:id="rId6"/>
    <p:sldId id="281" r:id="rId7"/>
    <p:sldId id="321" r:id="rId8"/>
    <p:sldId id="322" r:id="rId9"/>
    <p:sldId id="261" r:id="rId10"/>
    <p:sldId id="258" r:id="rId11"/>
    <p:sldId id="320" r:id="rId12"/>
    <p:sldId id="328" r:id="rId13"/>
    <p:sldId id="325" r:id="rId14"/>
    <p:sldId id="326" r:id="rId15"/>
    <p:sldId id="327" r:id="rId16"/>
    <p:sldId id="315" r:id="rId17"/>
    <p:sldId id="335" r:id="rId18"/>
    <p:sldId id="286" r:id="rId19"/>
    <p:sldId id="287" r:id="rId20"/>
    <p:sldId id="288" r:id="rId21"/>
    <p:sldId id="336" r:id="rId22"/>
    <p:sldId id="290" r:id="rId23"/>
    <p:sldId id="313" r:id="rId24"/>
    <p:sldId id="334" r:id="rId25"/>
    <p:sldId id="285" r:id="rId26"/>
    <p:sldId id="292" r:id="rId27"/>
    <p:sldId id="331" r:id="rId28"/>
    <p:sldId id="333" r:id="rId29"/>
    <p:sldId id="296" r:id="rId30"/>
    <p:sldId id="297" r:id="rId31"/>
    <p:sldId id="298" r:id="rId32"/>
    <p:sldId id="314" r:id="rId33"/>
    <p:sldId id="337" r:id="rId34"/>
    <p:sldId id="316" r:id="rId35"/>
    <p:sldId id="318" r:id="rId36"/>
    <p:sldId id="311" r:id="rId37"/>
    <p:sldId id="329" r:id="rId38"/>
    <p:sldId id="33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0"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9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571622C-5FB9-4EF2-B43D-5C9D7ACF4041}" type="datetimeFigureOut">
              <a:rPr lang="en-NZ" smtClean="0"/>
              <a:t>11/02/2020</a:t>
            </a:fld>
            <a:endParaRPr lang="en-NZ"/>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NZ"/>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AEBD07C-DCDB-490C-B9A6-E8718B07B887}"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71622C-5FB9-4EF2-B43D-5C9D7ACF4041}" type="datetimeFigureOut">
              <a:rPr lang="en-NZ" smtClean="0"/>
              <a:t>11/02/2020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AEBD07C-DCDB-490C-B9A6-E8718B07B887}"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71622C-5FB9-4EF2-B43D-5C9D7ACF4041}" type="datetimeFigureOut">
              <a:rPr lang="en-NZ" smtClean="0"/>
              <a:t>11/02/2020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AEBD07C-DCDB-490C-B9A6-E8718B07B887}"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71622C-5FB9-4EF2-B43D-5C9D7ACF4041}" type="datetimeFigureOut">
              <a:rPr lang="en-NZ" smtClean="0"/>
              <a:t>11/02/2020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AEBD07C-DCDB-490C-B9A6-E8718B07B887}" type="slidenum">
              <a:rPr lang="en-NZ" smtClean="0"/>
              <a:t>‹#›</a:t>
            </a:fld>
            <a:endParaRPr lang="en-NZ"/>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571622C-5FB9-4EF2-B43D-5C9D7ACF4041}" type="datetimeFigureOut">
              <a:rPr lang="en-NZ" smtClean="0"/>
              <a:t>11/02/2020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AEBD07C-DCDB-490C-B9A6-E8718B07B887}" type="slidenum">
              <a:rPr lang="en-NZ" smtClean="0"/>
              <a:t>‹#›</a:t>
            </a:fld>
            <a:endParaRPr lang="en-NZ"/>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71622C-5FB9-4EF2-B43D-5C9D7ACF4041}" type="datetimeFigureOut">
              <a:rPr lang="en-NZ" smtClean="0"/>
              <a:t>11/02/2020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AEBD07C-DCDB-490C-B9A6-E8718B07B887}" type="slidenum">
              <a:rPr lang="en-NZ" smtClean="0"/>
              <a:t>‹#›</a:t>
            </a:fld>
            <a:endParaRPr lang="en-NZ"/>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571622C-5FB9-4EF2-B43D-5C9D7ACF4041}" type="datetimeFigureOut">
              <a:rPr lang="en-NZ" smtClean="0"/>
              <a:t>11/02/2020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AEBD07C-DCDB-490C-B9A6-E8718B07B887}"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71622C-5FB9-4EF2-B43D-5C9D7ACF4041}" type="datetimeFigureOut">
              <a:rPr lang="en-NZ" smtClean="0"/>
              <a:t>11/02/2020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AEBD07C-DCDB-490C-B9A6-E8718B07B887}" type="slidenum">
              <a:rPr lang="en-NZ" smtClean="0"/>
              <a:t>‹#›</a:t>
            </a:fld>
            <a:endParaRPr lang="en-NZ"/>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1622C-5FB9-4EF2-B43D-5C9D7ACF4041}" type="datetimeFigureOut">
              <a:rPr lang="en-NZ" smtClean="0"/>
              <a:t>11/02/2020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AEBD07C-DCDB-490C-B9A6-E8718B07B887}"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571622C-5FB9-4EF2-B43D-5C9D7ACF4041}" type="datetimeFigureOut">
              <a:rPr lang="en-NZ" smtClean="0"/>
              <a:t>11/02/2020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AEBD07C-DCDB-490C-B9A6-E8718B07B887}"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571622C-5FB9-4EF2-B43D-5C9D7ACF4041}" type="datetimeFigureOut">
              <a:rPr lang="en-NZ" smtClean="0"/>
              <a:t>11/02/2020</a:t>
            </a:fld>
            <a:endParaRPr lang="en-NZ"/>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NZ"/>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AEBD07C-DCDB-490C-B9A6-E8718B07B887}" type="slidenum">
              <a:rPr lang="en-NZ" smtClean="0"/>
              <a:t>‹#›</a:t>
            </a:fld>
            <a:endParaRPr lang="en-NZ"/>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571622C-5FB9-4EF2-B43D-5C9D7ACF4041}" type="datetimeFigureOut">
              <a:rPr lang="en-NZ" smtClean="0"/>
              <a:t>11/02/2020</a:t>
            </a:fld>
            <a:endParaRPr lang="en-NZ"/>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NZ"/>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AEBD07C-DCDB-490C-B9A6-E8718B07B887}"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gif"/><Relationship Id="rId10" Type="http://schemas.openxmlformats.org/officeDocument/2006/relationships/image" Target="../media/image2.jpeg"/><Relationship Id="rId4" Type="http://schemas.openxmlformats.org/officeDocument/2006/relationships/image" Target="../media/image10.gif"/><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gif"/><Relationship Id="rId7" Type="http://schemas.openxmlformats.org/officeDocument/2006/relationships/image" Target="../media/image21.gif"/><Relationship Id="rId12" Type="http://schemas.openxmlformats.org/officeDocument/2006/relationships/image" Target="../media/image2.jpeg"/><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20.gif"/><Relationship Id="rId11" Type="http://schemas.openxmlformats.org/officeDocument/2006/relationships/image" Target="../media/image25.gif"/><Relationship Id="rId5" Type="http://schemas.openxmlformats.org/officeDocument/2006/relationships/image" Target="../media/image19.gif"/><Relationship Id="rId10" Type="http://schemas.openxmlformats.org/officeDocument/2006/relationships/image" Target="../media/image24.gif"/><Relationship Id="rId4" Type="http://schemas.openxmlformats.org/officeDocument/2006/relationships/image" Target="../media/image18.gif"/><Relationship Id="rId9" Type="http://schemas.openxmlformats.org/officeDocument/2006/relationships/image" Target="../media/image23.gif"/></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tejvan/3916229938/"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32.gif"/></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aa.co.nz/drivers/fully-licensed-drivers/aa-senior-driver/"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nzta.govt.nz/resources/on-road-safety-test/"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AF12FD-BDF2-4AFE-A28E-2520D5F03708}"/>
              </a:ext>
            </a:extLst>
          </p:cNvPr>
          <p:cNvSpPr txBox="1"/>
          <p:nvPr/>
        </p:nvSpPr>
        <p:spPr>
          <a:xfrm>
            <a:off x="940955" y="2893088"/>
            <a:ext cx="7543800" cy="830997"/>
          </a:xfrm>
          <a:prstGeom prst="rect">
            <a:avLst/>
          </a:prstGeom>
          <a:noFill/>
        </p:spPr>
        <p:txBody>
          <a:bodyPr wrap="square" rtlCol="0">
            <a:spAutoFit/>
          </a:bodyPr>
          <a:lstStyle/>
          <a:p>
            <a:r>
              <a:rPr lang="en-NZ" sz="4800" b="1" dirty="0"/>
              <a:t>From Here to Autonomy</a:t>
            </a:r>
          </a:p>
        </p:txBody>
      </p:sp>
      <p:pic>
        <p:nvPicPr>
          <p:cNvPr id="4" name="Picture 2" descr="C:\Users\wendy\Documents\Photo Album\IAM\2019\RoadSmart logo.jpg">
            <a:extLst>
              <a:ext uri="{FF2B5EF4-FFF2-40B4-BE49-F238E27FC236}">
                <a16:creationId xmlns:a16="http://schemas.microsoft.com/office/drawing/2014/main" id="{B8EF410A-2A01-468F-BE3B-F685FBC08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7" y="997803"/>
            <a:ext cx="1371603"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A299FF-ABF4-4D56-965A-E9A7310F500B}"/>
              </a:ext>
            </a:extLst>
          </p:cNvPr>
          <p:cNvSpPr txBox="1"/>
          <p:nvPr/>
        </p:nvSpPr>
        <p:spPr>
          <a:xfrm>
            <a:off x="5029200" y="4495800"/>
            <a:ext cx="3810000" cy="369332"/>
          </a:xfrm>
          <a:prstGeom prst="rect">
            <a:avLst/>
          </a:prstGeom>
          <a:noFill/>
        </p:spPr>
        <p:txBody>
          <a:bodyPr wrap="square" rtlCol="0">
            <a:spAutoFit/>
          </a:bodyPr>
          <a:lstStyle/>
          <a:p>
            <a:r>
              <a:rPr lang="en-NZ" dirty="0"/>
              <a:t>Prepared for</a:t>
            </a:r>
          </a:p>
        </p:txBody>
      </p:sp>
      <p:pic>
        <p:nvPicPr>
          <p:cNvPr id="7" name="Picture 6" descr="A picture containing food, drawing&#10;&#10;Description automatically generated">
            <a:extLst>
              <a:ext uri="{FF2B5EF4-FFF2-40B4-BE49-F238E27FC236}">
                <a16:creationId xmlns:a16="http://schemas.microsoft.com/office/drawing/2014/main" id="{A3CA2BA4-1FDE-4C4D-8D27-41D53848D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2855" y="3810000"/>
            <a:ext cx="4114800" cy="1629682"/>
          </a:xfrm>
          <a:prstGeom prst="rect">
            <a:avLst/>
          </a:prstGeom>
        </p:spPr>
      </p:pic>
    </p:spTree>
    <p:extLst>
      <p:ext uri="{BB962C8B-B14F-4D97-AF65-F5344CB8AC3E}">
        <p14:creationId xmlns:p14="http://schemas.microsoft.com/office/powerpoint/2010/main" val="384620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05800" cy="914400"/>
          </a:xfrm>
        </p:spPr>
        <p:txBody>
          <a:bodyPr>
            <a:noAutofit/>
          </a:bodyPr>
          <a:lstStyle/>
          <a:p>
            <a:pPr algn="ctr"/>
            <a:r>
              <a:rPr lang="en-NZ" sz="4000" dirty="0">
                <a:solidFill>
                  <a:schemeClr val="tx1"/>
                </a:solidFill>
                <a:effectLst/>
                <a:ea typeface="Verdana" panose="020B0604030504040204" pitchFamily="34" charset="0"/>
                <a:cs typeface="Calibri" panose="020F0502020204030204" pitchFamily="34" charset="0"/>
              </a:rPr>
              <a:t>Driving Road Safety - iam.org.nz</a:t>
            </a:r>
          </a:p>
        </p:txBody>
      </p:sp>
      <p:sp>
        <p:nvSpPr>
          <p:cNvPr id="3" name="Rectangle 2"/>
          <p:cNvSpPr/>
          <p:nvPr/>
        </p:nvSpPr>
        <p:spPr>
          <a:xfrm>
            <a:off x="1048330" y="1652349"/>
            <a:ext cx="8001000" cy="3093154"/>
          </a:xfrm>
          <a:prstGeom prst="rect">
            <a:avLst/>
          </a:prstGeom>
        </p:spPr>
        <p:txBody>
          <a:bodyPr wrap="square">
            <a:spAutoFit/>
          </a:bodyPr>
          <a:lstStyle/>
          <a:p>
            <a:pPr>
              <a:lnSpc>
                <a:spcPct val="200000"/>
              </a:lnSpc>
            </a:pPr>
            <a:endParaRPr lang="en-NZ" sz="2000" dirty="0">
              <a:latin typeface="+mj-lt"/>
              <a:ea typeface="Verdana" panose="020B0604030504040204" pitchFamily="34" charset="0"/>
              <a:cs typeface="Calibri" panose="020F0502020204030204" pitchFamily="34" charset="0"/>
            </a:endParaRPr>
          </a:p>
          <a:p>
            <a:pPr>
              <a:lnSpc>
                <a:spcPct val="200000"/>
              </a:lnSpc>
            </a:pPr>
            <a:r>
              <a:rPr lang="en-NZ" sz="2000" dirty="0">
                <a:latin typeface="+mj-lt"/>
                <a:ea typeface="Verdana" panose="020B0604030504040204" pitchFamily="34" charset="0"/>
                <a:cs typeface="Calibri" panose="020F0502020204030204" pitchFamily="34" charset="0"/>
              </a:rPr>
              <a:t>IAM is a charitable organisation dedicated to:</a:t>
            </a:r>
          </a:p>
          <a:p>
            <a:pPr marL="342900" indent="-342900">
              <a:lnSpc>
                <a:spcPct val="200000"/>
              </a:lnSpc>
              <a:buFont typeface="Arial" panose="020B0604020202020204" pitchFamily="34" charset="0"/>
              <a:buChar char="•"/>
            </a:pPr>
            <a:r>
              <a:rPr lang="en-NZ" sz="2000" dirty="0">
                <a:latin typeface="+mj-lt"/>
                <a:ea typeface="Verdana" panose="020B0604030504040204" pitchFamily="34" charset="0"/>
                <a:cs typeface="Calibri" panose="020F0502020204030204" pitchFamily="34" charset="0"/>
              </a:rPr>
              <a:t>promoting better driving and riding</a:t>
            </a:r>
          </a:p>
          <a:p>
            <a:pPr marL="342900" indent="-342900">
              <a:lnSpc>
                <a:spcPct val="200000"/>
              </a:lnSpc>
              <a:buFont typeface="Arial" panose="020B0604020202020204" pitchFamily="34" charset="0"/>
              <a:buChar char="•"/>
            </a:pPr>
            <a:r>
              <a:rPr lang="en-NZ" sz="2000" dirty="0">
                <a:latin typeface="+mj-lt"/>
                <a:ea typeface="Verdana" panose="020B0604030504040204" pitchFamily="34" charset="0"/>
                <a:cs typeface="Calibri" panose="020F0502020204030204" pitchFamily="34" charset="0"/>
              </a:rPr>
              <a:t>enhancing road safety by taking drivers and riders to a level much higher than that required to pass the NZ driving test</a:t>
            </a:r>
          </a:p>
        </p:txBody>
      </p:sp>
      <p:pic>
        <p:nvPicPr>
          <p:cNvPr id="5" name="Picture 2" descr="C:\Users\wendy\Documents\Photo Album\IAM\2019\RoadSmart logo.jpg">
            <a:extLst>
              <a:ext uri="{FF2B5EF4-FFF2-40B4-BE49-F238E27FC236}">
                <a16:creationId xmlns:a16="http://schemas.microsoft.com/office/drawing/2014/main" id="{794EFCE1-42FC-48E0-A7DA-D7538AF0C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83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F03B6-F376-4A60-ADAF-97758FE79745}"/>
              </a:ext>
            </a:extLst>
          </p:cNvPr>
          <p:cNvSpPr/>
          <p:nvPr/>
        </p:nvSpPr>
        <p:spPr>
          <a:xfrm>
            <a:off x="990600" y="1447800"/>
            <a:ext cx="7315201" cy="3785652"/>
          </a:xfrm>
          <a:prstGeom prst="rect">
            <a:avLst/>
          </a:prstGeom>
        </p:spPr>
        <p:txBody>
          <a:bodyPr wrap="square">
            <a:spAutoFit/>
          </a:bodyPr>
          <a:lstStyle/>
          <a:p>
            <a:r>
              <a:rPr lang="en-NZ" sz="4800" dirty="0">
                <a:latin typeface="+mj-lt"/>
                <a:cs typeface="Calibri" panose="020F0502020204030204" pitchFamily="34" charset="0"/>
              </a:rPr>
              <a:t>Would </a:t>
            </a:r>
            <a:r>
              <a:rPr lang="en-NZ" sz="4800" i="1" dirty="0">
                <a:latin typeface="+mj-lt"/>
                <a:cs typeface="Calibri" panose="020F0502020204030204" pitchFamily="34" charset="0"/>
              </a:rPr>
              <a:t>you</a:t>
            </a:r>
            <a:r>
              <a:rPr lang="en-NZ" sz="4800" dirty="0">
                <a:latin typeface="+mj-lt"/>
                <a:cs typeface="Calibri" panose="020F0502020204030204" pitchFamily="34" charset="0"/>
              </a:rPr>
              <a:t> pass the full licence test today?</a:t>
            </a:r>
          </a:p>
          <a:p>
            <a:endParaRPr lang="en-NZ" sz="4800" dirty="0">
              <a:latin typeface="+mj-lt"/>
            </a:endParaRPr>
          </a:p>
          <a:p>
            <a:r>
              <a:rPr lang="en-NZ" sz="4800" dirty="0">
                <a:latin typeface="+mj-lt"/>
              </a:rPr>
              <a:t>Are you as safe a driver as you can possibly be?</a:t>
            </a:r>
          </a:p>
        </p:txBody>
      </p:sp>
      <p:pic>
        <p:nvPicPr>
          <p:cNvPr id="4" name="Picture 2" descr="C:\Users\wendy\Documents\Photo Album\IAM\2019\RoadSmart logo.jpg">
            <a:extLst>
              <a:ext uri="{FF2B5EF4-FFF2-40B4-BE49-F238E27FC236}">
                <a16:creationId xmlns:a16="http://schemas.microsoft.com/office/drawing/2014/main" id="{93507B2E-EDB2-4425-8C59-E4DAE3890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30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258375-64C9-4093-A248-03428C7B8C3B}"/>
              </a:ext>
            </a:extLst>
          </p:cNvPr>
          <p:cNvSpPr txBox="1"/>
          <p:nvPr/>
        </p:nvSpPr>
        <p:spPr>
          <a:xfrm>
            <a:off x="838200" y="1676400"/>
            <a:ext cx="7772400" cy="3785652"/>
          </a:xfrm>
          <a:prstGeom prst="rect">
            <a:avLst/>
          </a:prstGeom>
          <a:noFill/>
        </p:spPr>
        <p:txBody>
          <a:bodyPr wrap="square" rtlCol="0">
            <a:spAutoFit/>
          </a:bodyPr>
          <a:lstStyle/>
          <a:p>
            <a:r>
              <a:rPr lang="en-NZ" sz="4000" dirty="0"/>
              <a:t>Do you check your driving position before you set out:</a:t>
            </a:r>
          </a:p>
          <a:p>
            <a:endParaRPr lang="en-NZ" sz="4000" dirty="0"/>
          </a:p>
          <a:p>
            <a:pPr marL="685800" indent="-685800">
              <a:buFont typeface="Arial" panose="020B0604020202020204" pitchFamily="34" charset="0"/>
              <a:buChar char="•"/>
            </a:pPr>
            <a:r>
              <a:rPr lang="en-NZ" sz="4000" dirty="0"/>
              <a:t>Seat</a:t>
            </a:r>
          </a:p>
          <a:p>
            <a:pPr marL="685800" indent="-685800">
              <a:buFont typeface="Arial" panose="020B0604020202020204" pitchFamily="34" charset="0"/>
              <a:buChar char="•"/>
            </a:pPr>
            <a:r>
              <a:rPr lang="en-NZ" sz="4000" dirty="0"/>
              <a:t>Hands on the wheel</a:t>
            </a:r>
          </a:p>
          <a:p>
            <a:pPr marL="685800" indent="-685800">
              <a:buFont typeface="Arial" panose="020B0604020202020204" pitchFamily="34" charset="0"/>
              <a:buChar char="•"/>
            </a:pPr>
            <a:r>
              <a:rPr lang="en-NZ" sz="4000" dirty="0"/>
              <a:t>Mirrors</a:t>
            </a:r>
          </a:p>
        </p:txBody>
      </p:sp>
      <p:pic>
        <p:nvPicPr>
          <p:cNvPr id="3" name="Picture 2" descr="C:\Users\wendy\Documents\Photo Album\IAM\2019\RoadSmart logo.jpg">
            <a:extLst>
              <a:ext uri="{FF2B5EF4-FFF2-40B4-BE49-F238E27FC236}">
                <a16:creationId xmlns:a16="http://schemas.microsoft.com/office/drawing/2014/main" id="{60984B80-007E-496B-A446-72DBB5016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8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2F72D1-B64C-4E37-899D-0E21895568D2}"/>
              </a:ext>
            </a:extLst>
          </p:cNvPr>
          <p:cNvSpPr txBox="1"/>
          <p:nvPr/>
        </p:nvSpPr>
        <p:spPr>
          <a:xfrm>
            <a:off x="1600200" y="2286000"/>
            <a:ext cx="7086600" cy="1938992"/>
          </a:xfrm>
          <a:prstGeom prst="rect">
            <a:avLst/>
          </a:prstGeom>
          <a:noFill/>
        </p:spPr>
        <p:txBody>
          <a:bodyPr wrap="square" rtlCol="0">
            <a:spAutoFit/>
          </a:bodyPr>
          <a:lstStyle/>
          <a:p>
            <a:r>
              <a:rPr lang="en-NZ" sz="4000" dirty="0"/>
              <a:t>What difference might it make if you were driving </a:t>
            </a:r>
          </a:p>
          <a:p>
            <a:r>
              <a:rPr lang="en-NZ" sz="4000" dirty="0"/>
              <a:t>an autonomous vehicle?</a:t>
            </a:r>
          </a:p>
        </p:txBody>
      </p:sp>
      <p:pic>
        <p:nvPicPr>
          <p:cNvPr id="4" name="Picture 2" descr="C:\Users\wendy\Documents\Photo Album\IAM\2019\RoadSmart logo.jpg">
            <a:extLst>
              <a:ext uri="{FF2B5EF4-FFF2-40B4-BE49-F238E27FC236}">
                <a16:creationId xmlns:a16="http://schemas.microsoft.com/office/drawing/2014/main" id="{CE7FC1B0-8BCF-4CE5-B16B-F2BBF8B41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71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WENDY2\Photo Album\New Zealand\Pleasures in New Zealand\Pleasures 2017\IAM\Probus presentation\Compulsory signs\stop-sign.gif">
            <a:extLst>
              <a:ext uri="{FF2B5EF4-FFF2-40B4-BE49-F238E27FC236}">
                <a16:creationId xmlns:a16="http://schemas.microsoft.com/office/drawing/2014/main" id="{137528AC-A98B-4E0C-BCAD-760B67398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90" y="1408765"/>
            <a:ext cx="1538429" cy="15384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E:\WENDY2\Photo Album\New Zealand\Pleasures in New Zealand\Pleasures 2017\IAM\Probus presentation\Compulsory signs\keep-left-sign.gif">
            <a:extLst>
              <a:ext uri="{FF2B5EF4-FFF2-40B4-BE49-F238E27FC236}">
                <a16:creationId xmlns:a16="http://schemas.microsoft.com/office/drawing/2014/main" id="{C1DD6FE2-06D3-4D9A-81D3-79CA3E6B8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33858"/>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E:\WENDY2\Photo Album\New Zealand\Pleasures in New Zealand\Pleasures 2017\IAM\Probus presentation\Compulsory signs\give-way-sign.gif">
            <a:extLst>
              <a:ext uri="{FF2B5EF4-FFF2-40B4-BE49-F238E27FC236}">
                <a16:creationId xmlns:a16="http://schemas.microsoft.com/office/drawing/2014/main" id="{06D1DE16-86BB-4969-9DAB-320CDD2D7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651736"/>
            <a:ext cx="1480740" cy="12882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WENDY2\Photo Album\New Zealand\Pleasures in New Zealand\Pleasures 2017\IAM\Probus presentation\Permanent warning signs\peds-cross-sign-green.gif">
            <a:extLst>
              <a:ext uri="{FF2B5EF4-FFF2-40B4-BE49-F238E27FC236}">
                <a16:creationId xmlns:a16="http://schemas.microsoft.com/office/drawing/2014/main" id="{4425F62C-2A00-42B8-A0DC-D81C36E1B9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7889" y="1586742"/>
            <a:ext cx="14097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WENDY2\Photo Album\New Zealand\Pleasures in New Zealand\Pleasures 2017\IAM\Probus presentation\Permanent warning signs\road-narrows-sign.gif">
            <a:extLst>
              <a:ext uri="{FF2B5EF4-FFF2-40B4-BE49-F238E27FC236}">
                <a16:creationId xmlns:a16="http://schemas.microsoft.com/office/drawing/2014/main" id="{5E4B4AD6-4396-475F-8E44-3456BC21E6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1" y="3567254"/>
            <a:ext cx="14668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WENDY2\Photo Album\New Zealand\Pleasures in New Zealand\Pleasures 2017\IAM\Probus presentation\Permanent warning signs\school-bus-signs-all.gif">
            <a:extLst>
              <a:ext uri="{FF2B5EF4-FFF2-40B4-BE49-F238E27FC236}">
                <a16:creationId xmlns:a16="http://schemas.microsoft.com/office/drawing/2014/main" id="{E80FFA6F-9CCD-4BB5-B9BE-96013457D5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0653" y="3729179"/>
            <a:ext cx="50673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WENDY2\Photo Album\New Zealand\Pleasures in New Zealand\Pleasures 2017\IAM\Probus presentation\Permanent warning signs\school-patrol-stop-sign.gif">
            <a:extLst>
              <a:ext uri="{FF2B5EF4-FFF2-40B4-BE49-F238E27FC236}">
                <a16:creationId xmlns:a16="http://schemas.microsoft.com/office/drawing/2014/main" id="{F5D602F3-BC51-4A35-8C78-F0562661B8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324142"/>
            <a:ext cx="133951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8178787-2475-4AF9-BE73-7CFFE321DC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00" y="3711993"/>
            <a:ext cx="1374741" cy="2320372"/>
          </a:xfrm>
          <a:prstGeom prst="rect">
            <a:avLst/>
          </a:prstGeom>
        </p:spPr>
      </p:pic>
      <p:pic>
        <p:nvPicPr>
          <p:cNvPr id="13" name="Picture 2" descr="C:\Users\wendy\Documents\Photo Album\IAM\2019\RoadSmart logo.jpg">
            <a:extLst>
              <a:ext uri="{FF2B5EF4-FFF2-40B4-BE49-F238E27FC236}">
                <a16:creationId xmlns:a16="http://schemas.microsoft.com/office/drawing/2014/main" id="{8B616D21-EE38-4635-A72D-499A9EAF0E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274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E:\WENDY2\Photo Album\New Zealand\Pleasures in New Zealand\Pleasures 2017\IAM\Probus presentation\Temporary warning signs\stop-on-request-sign.gif">
            <a:extLst>
              <a:ext uri="{FF2B5EF4-FFF2-40B4-BE49-F238E27FC236}">
                <a16:creationId xmlns:a16="http://schemas.microsoft.com/office/drawing/2014/main" id="{773689BD-0C4C-4551-A912-C03E5C340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4889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WENDY2\Photo Album\New Zealand\Pleasures in New Zealand\Pleasures 2017\IAM\Probus presentation\Temporary warning signs\left-lane-closed-sign-b.gif">
            <a:extLst>
              <a:ext uri="{FF2B5EF4-FFF2-40B4-BE49-F238E27FC236}">
                <a16:creationId xmlns:a16="http://schemas.microsoft.com/office/drawing/2014/main" id="{08978633-FA19-4E8C-92E7-DF9FD9512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397" y="324889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WENDY2\Photo Album\New Zealand\Pleasures in New Zealand\Pleasures 2017\IAM\Probus presentation\Temporary warning signs\metal-surface-sign.gif">
            <a:extLst>
              <a:ext uri="{FF2B5EF4-FFF2-40B4-BE49-F238E27FC236}">
                <a16:creationId xmlns:a16="http://schemas.microsoft.com/office/drawing/2014/main" id="{5D2EF217-DB94-498C-8FBC-43E6AF1DE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994" y="32004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E:\WENDY2\Photo Album\New Zealand\Pleasures in New Zealand\Pleasures 2017\IAM\Probus presentation\Temporary warning signs\other-hazard-sign.gif">
            <a:extLst>
              <a:ext uri="{FF2B5EF4-FFF2-40B4-BE49-F238E27FC236}">
                <a16:creationId xmlns:a16="http://schemas.microsoft.com/office/drawing/2014/main" id="{1889E9C9-C226-4CFD-956D-10025178C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2004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WENDY2\Photo Album\New Zealand\Pleasures in New Zealand\Pleasures 2017\IAM\Probus presentation\Informtion signs\directions-sign.gif">
            <a:extLst>
              <a:ext uri="{FF2B5EF4-FFF2-40B4-BE49-F238E27FC236}">
                <a16:creationId xmlns:a16="http://schemas.microsoft.com/office/drawing/2014/main" id="{3CEFA1A9-2775-494C-9C37-FEA314D91B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5444" y="1066800"/>
            <a:ext cx="1795712" cy="12048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E:\WENDY2\Photo Album\New Zealand\Pleasures in New Zealand\Pleasures 2017\IAM\Probus presentation\Informtion signs\info-centre-sign.gif">
            <a:extLst>
              <a:ext uri="{FF2B5EF4-FFF2-40B4-BE49-F238E27FC236}">
                <a16:creationId xmlns:a16="http://schemas.microsoft.com/office/drawing/2014/main" id="{BC1CF658-6BF2-4639-A94D-B6F15C305B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1000" y="1199237"/>
            <a:ext cx="147637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WENDY2\Photo Album\New Zealand\Pleasures in New Zealand\Pleasures 2017\IAM\Probus presentation\Informtion signs\turn-left-with-care-sign.gif">
            <a:extLst>
              <a:ext uri="{FF2B5EF4-FFF2-40B4-BE49-F238E27FC236}">
                <a16:creationId xmlns:a16="http://schemas.microsoft.com/office/drawing/2014/main" id="{2B16BB8C-78B0-42C2-886E-8F29A97C64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1215545"/>
            <a:ext cx="1476375" cy="11049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A8DB978-9AE6-4391-8B43-B1DACB742D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4243" y="4534380"/>
            <a:ext cx="1905000" cy="1133475"/>
          </a:xfrm>
          <a:prstGeom prst="rect">
            <a:avLst/>
          </a:prstGeom>
        </p:spPr>
      </p:pic>
      <p:pic>
        <p:nvPicPr>
          <p:cNvPr id="17" name="Picture 16">
            <a:extLst>
              <a:ext uri="{FF2B5EF4-FFF2-40B4-BE49-F238E27FC236}">
                <a16:creationId xmlns:a16="http://schemas.microsoft.com/office/drawing/2014/main" id="{155AB75F-A78B-4C21-8D9D-5389B12D23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027" y="5243175"/>
            <a:ext cx="1476375" cy="428625"/>
          </a:xfrm>
          <a:prstGeom prst="rect">
            <a:avLst/>
          </a:prstGeom>
        </p:spPr>
      </p:pic>
      <p:pic>
        <p:nvPicPr>
          <p:cNvPr id="18" name="Picture 17">
            <a:extLst>
              <a:ext uri="{FF2B5EF4-FFF2-40B4-BE49-F238E27FC236}">
                <a16:creationId xmlns:a16="http://schemas.microsoft.com/office/drawing/2014/main" id="{43AB0B21-90A6-4B64-8396-2870D77214D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0994" y="4610580"/>
            <a:ext cx="1905000" cy="1057275"/>
          </a:xfrm>
          <a:prstGeom prst="rect">
            <a:avLst/>
          </a:prstGeom>
        </p:spPr>
      </p:pic>
      <p:pic>
        <p:nvPicPr>
          <p:cNvPr id="20" name="Picture 2" descr="C:\Users\wendy\Documents\Photo Album\IAM\2019\RoadSmart logo.jpg">
            <a:extLst>
              <a:ext uri="{FF2B5EF4-FFF2-40B4-BE49-F238E27FC236}">
                <a16:creationId xmlns:a16="http://schemas.microsoft.com/office/drawing/2014/main" id="{61362CCA-C4FE-4052-82C0-3D6619418A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086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endy\Documents\Photo Album\IAM\2019\RoadSmart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495425" cy="1495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1200" y="1447800"/>
            <a:ext cx="6477000" cy="830997"/>
          </a:xfrm>
          <a:prstGeom prst="rect">
            <a:avLst/>
          </a:prstGeom>
        </p:spPr>
        <p:txBody>
          <a:bodyPr wrap="square">
            <a:spAutoFit/>
          </a:bodyPr>
          <a:lstStyle/>
          <a:p>
            <a:r>
              <a:rPr lang="en-NZ" sz="4800" dirty="0">
                <a:cs typeface="Calibri" panose="020F0502020204030204" pitchFamily="34" charset="0"/>
              </a:rPr>
              <a:t>Using lanes correctly</a:t>
            </a:r>
          </a:p>
        </p:txBody>
      </p:sp>
      <p:pic>
        <p:nvPicPr>
          <p:cNvPr id="4" name="Picture 3" descr="E:\WENDY2\Photo Album\New Zealand\Pleasures in New Zealand\Pleasures 2017\IAM\Probus presentation\Using lanes correctly\passing-lanes.jpg"/>
          <p:cNvPicPr/>
          <p:nvPr/>
        </p:nvPicPr>
        <p:blipFill>
          <a:blip r:embed="rId3">
            <a:extLst>
              <a:ext uri="{28A0092B-C50C-407E-A947-70E740481C1C}">
                <a14:useLocalDpi xmlns:a14="http://schemas.microsoft.com/office/drawing/2010/main" val="0"/>
              </a:ext>
            </a:extLst>
          </a:blip>
          <a:srcRect/>
          <a:stretch>
            <a:fillRect/>
          </a:stretch>
        </p:blipFill>
        <p:spPr bwMode="auto">
          <a:xfrm>
            <a:off x="3003708" y="3032256"/>
            <a:ext cx="3136583" cy="2514600"/>
          </a:xfrm>
          <a:prstGeom prst="rect">
            <a:avLst/>
          </a:prstGeom>
          <a:noFill/>
          <a:ln>
            <a:noFill/>
          </a:ln>
        </p:spPr>
      </p:pic>
    </p:spTree>
    <p:extLst>
      <p:ext uri="{BB962C8B-B14F-4D97-AF65-F5344CB8AC3E}">
        <p14:creationId xmlns:p14="http://schemas.microsoft.com/office/powerpoint/2010/main" val="232321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endy\Documents\Photo Album\IAM\2019\RoadSmart logo.jpg">
            <a:extLst>
              <a:ext uri="{FF2B5EF4-FFF2-40B4-BE49-F238E27FC236}">
                <a16:creationId xmlns:a16="http://schemas.microsoft.com/office/drawing/2014/main" id="{E5FE3AFA-515F-4D40-B33F-B5FDEF964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495425" cy="1495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3A1798D-3B19-4FAA-B879-8230381EFF13}"/>
              </a:ext>
            </a:extLst>
          </p:cNvPr>
          <p:cNvSpPr/>
          <p:nvPr/>
        </p:nvSpPr>
        <p:spPr>
          <a:xfrm>
            <a:off x="457200" y="1828800"/>
            <a:ext cx="8458200" cy="3656770"/>
          </a:xfrm>
          <a:prstGeom prst="rect">
            <a:avLst/>
          </a:prstGeom>
        </p:spPr>
        <p:txBody>
          <a:bodyPr wrap="square">
            <a:spAutoFit/>
          </a:bodyPr>
          <a:lstStyle/>
          <a:p>
            <a:pPr>
              <a:lnSpc>
                <a:spcPct val="115000"/>
              </a:lnSpc>
              <a:spcAft>
                <a:spcPts val="0"/>
              </a:spcAft>
            </a:pPr>
            <a:r>
              <a:rPr lang="en-NZ" sz="2800" dirty="0">
                <a:ea typeface="Verdana" panose="020B0604030504040204" pitchFamily="34" charset="0"/>
                <a:cs typeface="Times New Roman" panose="02020603050405020304" pitchFamily="18" charset="0"/>
              </a:rPr>
              <a:t>On 4-lane, two-way roads such as some state highways, does the legislation allow you to drive in the right hand or ‘passing’ lane if you wish? (select all that apply)</a:t>
            </a:r>
          </a:p>
          <a:p>
            <a:pPr>
              <a:lnSpc>
                <a:spcPct val="115000"/>
              </a:lnSpc>
              <a:spcAft>
                <a:spcPts val="0"/>
              </a:spcAft>
            </a:pPr>
            <a:endParaRPr lang="en-NZ" dirty="0">
              <a:ea typeface="Verdana" panose="020B0604030504040204" pitchFamily="34" charset="0"/>
              <a:cs typeface="Times New Roman" panose="02020603050405020304" pitchFamily="18" charset="0"/>
            </a:endParaRPr>
          </a:p>
          <a:p>
            <a:pPr>
              <a:lnSpc>
                <a:spcPct val="115000"/>
              </a:lnSpc>
              <a:spcAft>
                <a:spcPts val="0"/>
              </a:spcAft>
            </a:pPr>
            <a:r>
              <a:rPr lang="en-NZ" dirty="0">
                <a:ea typeface="Verdana" panose="020B0604030504040204" pitchFamily="34" charset="0"/>
                <a:cs typeface="Times New Roman" panose="02020603050405020304" pitchFamily="18" charset="0"/>
              </a:rPr>
              <a:t>A. Yes – it’s OK if you are doing the speed limit and not impeding anyone</a:t>
            </a:r>
          </a:p>
          <a:p>
            <a:pPr>
              <a:lnSpc>
                <a:spcPct val="115000"/>
              </a:lnSpc>
              <a:spcAft>
                <a:spcPts val="0"/>
              </a:spcAft>
            </a:pPr>
            <a:r>
              <a:rPr lang="en-NZ" dirty="0">
                <a:ea typeface="Verdana" panose="020B0604030504040204" pitchFamily="34" charset="0"/>
                <a:cs typeface="Times New Roman" panose="02020603050405020304" pitchFamily="18" charset="0"/>
              </a:rPr>
              <a:t>B. Yes – when the traffic in the other lanes is congested</a:t>
            </a:r>
          </a:p>
          <a:p>
            <a:pPr>
              <a:lnSpc>
                <a:spcPct val="115000"/>
              </a:lnSpc>
              <a:spcAft>
                <a:spcPts val="0"/>
              </a:spcAft>
            </a:pPr>
            <a:r>
              <a:rPr lang="en-NZ" dirty="0">
                <a:ea typeface="Verdana" panose="020B0604030504040204" pitchFamily="34" charset="0"/>
                <a:cs typeface="Times New Roman" panose="02020603050405020304" pitchFamily="18" charset="0"/>
              </a:rPr>
              <a:t>C. Yes – if you are passing</a:t>
            </a:r>
          </a:p>
          <a:p>
            <a:pPr>
              <a:lnSpc>
                <a:spcPct val="115000"/>
              </a:lnSpc>
              <a:spcAft>
                <a:spcPts val="0"/>
              </a:spcAft>
            </a:pPr>
            <a:r>
              <a:rPr lang="en-NZ" dirty="0">
                <a:ea typeface="Verdana" panose="020B0604030504040204" pitchFamily="34" charset="0"/>
                <a:cs typeface="Times New Roman" panose="02020603050405020304" pitchFamily="18" charset="0"/>
              </a:rPr>
              <a:t>D. No – you should keep left at all times</a:t>
            </a:r>
          </a:p>
        </p:txBody>
      </p:sp>
    </p:spTree>
    <p:extLst>
      <p:ext uri="{BB962C8B-B14F-4D97-AF65-F5344CB8AC3E}">
        <p14:creationId xmlns:p14="http://schemas.microsoft.com/office/powerpoint/2010/main" val="3935247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26" y="914400"/>
            <a:ext cx="6657974" cy="1828800"/>
          </a:xfrm>
        </p:spPr>
        <p:txBody>
          <a:bodyPr>
            <a:normAutofit fontScale="90000"/>
          </a:bodyPr>
          <a:lstStyle/>
          <a:p>
            <a:pPr algn="ctr"/>
            <a:r>
              <a:rPr lang="en-NZ" sz="5300" dirty="0">
                <a:solidFill>
                  <a:schemeClr val="tx1"/>
                </a:solidFill>
                <a:effectLst/>
                <a:cs typeface="Calibri" panose="020F0502020204030204" pitchFamily="34" charset="0"/>
              </a:rPr>
              <a:t>Using lanes correctly</a:t>
            </a:r>
            <a:br>
              <a:rPr lang="en-NZ" sz="2800" dirty="0">
                <a:latin typeface="Calibri" panose="020F0502020204030204" pitchFamily="34" charset="0"/>
                <a:cs typeface="Calibri" panose="020F0502020204030204" pitchFamily="34" charset="0"/>
              </a:rPr>
            </a:br>
            <a:endParaRPr lang="en-NZ" sz="32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352676"/>
            <a:ext cx="2819400" cy="3524250"/>
          </a:xfrm>
          <a:prstGeom prst="rect">
            <a:avLst/>
          </a:prstGeom>
        </p:spPr>
      </p:pic>
      <p:pic>
        <p:nvPicPr>
          <p:cNvPr id="5" name="Picture 2" descr="C:\Users\wendy\Documents\Photo Album\IAM\2019\RoadSmart logo.jpg">
            <a:extLst>
              <a:ext uri="{FF2B5EF4-FFF2-40B4-BE49-F238E27FC236}">
                <a16:creationId xmlns:a16="http://schemas.microsoft.com/office/drawing/2014/main" id="{7F654DB3-94D9-4C13-8630-3EA7477EF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847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6629400" cy="1524000"/>
          </a:xfrm>
        </p:spPr>
        <p:txBody>
          <a:bodyPr>
            <a:normAutofit fontScale="90000"/>
          </a:bodyPr>
          <a:lstStyle/>
          <a:p>
            <a:pPr algn="ctr"/>
            <a:br>
              <a:rPr lang="en-NZ" sz="4800" dirty="0">
                <a:solidFill>
                  <a:schemeClr val="tx1"/>
                </a:solidFill>
                <a:effectLst/>
                <a:cs typeface="Calibri" panose="020F0502020204030204" pitchFamily="34" charset="0"/>
              </a:rPr>
            </a:br>
            <a:r>
              <a:rPr lang="en-NZ" sz="5300" dirty="0">
                <a:solidFill>
                  <a:schemeClr val="tx1"/>
                </a:solidFill>
                <a:effectLst/>
                <a:cs typeface="Calibri" panose="020F0502020204030204" pitchFamily="34" charset="0"/>
              </a:rPr>
              <a:t>Using lanes correctly</a:t>
            </a:r>
            <a:br>
              <a:rPr lang="en-NZ" sz="2800" dirty="0">
                <a:latin typeface="Calibri" panose="020F0502020204030204" pitchFamily="34" charset="0"/>
                <a:cs typeface="Calibri" panose="020F0502020204030204" pitchFamily="34" charset="0"/>
              </a:rPr>
            </a:br>
            <a:endParaRPr lang="en-NZ" sz="32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667000"/>
            <a:ext cx="3086100" cy="3086100"/>
          </a:xfrm>
          <a:prstGeom prst="rect">
            <a:avLst/>
          </a:prstGeom>
        </p:spPr>
      </p:pic>
      <p:pic>
        <p:nvPicPr>
          <p:cNvPr id="5" name="Picture 2" descr="C:\Users\wendy\Documents\Photo Album\IAM\2019\RoadSmart logo.jpg">
            <a:extLst>
              <a:ext uri="{FF2B5EF4-FFF2-40B4-BE49-F238E27FC236}">
                <a16:creationId xmlns:a16="http://schemas.microsoft.com/office/drawing/2014/main" id="{7EEE6E51-0DAB-4E09-8658-8280879F4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75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429000"/>
            <a:ext cx="8763000" cy="2308324"/>
          </a:xfrm>
          <a:prstGeom prst="rect">
            <a:avLst/>
          </a:prstGeom>
        </p:spPr>
        <p:txBody>
          <a:bodyPr wrap="square">
            <a:spAutoFit/>
          </a:bodyPr>
          <a:lstStyle/>
          <a:p>
            <a:pPr algn="ctr"/>
            <a:r>
              <a:rPr lang="en-NZ" sz="4800" dirty="0">
                <a:ea typeface="Verdana" panose="020B0604030504040204" pitchFamily="34" charset="0"/>
                <a:cs typeface="Calibri" panose="020F0502020204030204" pitchFamily="34" charset="0"/>
              </a:rPr>
              <a:t>How long since you learnt </a:t>
            </a:r>
          </a:p>
          <a:p>
            <a:pPr algn="ctr"/>
            <a:r>
              <a:rPr lang="en-NZ" sz="4800" dirty="0">
                <a:ea typeface="Verdana" panose="020B0604030504040204" pitchFamily="34" charset="0"/>
                <a:cs typeface="Calibri" panose="020F0502020204030204" pitchFamily="34" charset="0"/>
              </a:rPr>
              <a:t>to drive - or perhaps even looked at the Road Code?</a:t>
            </a:r>
            <a:endParaRPr lang="en-NZ" sz="4800" dirty="0">
              <a:cs typeface="Calibri" panose="020F0502020204030204" pitchFamily="34" charset="0"/>
            </a:endParaRPr>
          </a:p>
        </p:txBody>
      </p:sp>
      <p:pic>
        <p:nvPicPr>
          <p:cNvPr id="4" name="Picture 3" descr="A car parked on the side of a road&#10;&#10;Description automatically generated">
            <a:extLst>
              <a:ext uri="{FF2B5EF4-FFF2-40B4-BE49-F238E27FC236}">
                <a16:creationId xmlns:a16="http://schemas.microsoft.com/office/drawing/2014/main" id="{377C7784-8728-429D-8248-4A23BBBE017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62400" y="152400"/>
            <a:ext cx="4114800" cy="3086100"/>
          </a:xfrm>
          <a:prstGeom prst="rect">
            <a:avLst/>
          </a:prstGeom>
        </p:spPr>
      </p:pic>
      <p:pic>
        <p:nvPicPr>
          <p:cNvPr id="7" name="Picture 2" descr="C:\Users\wendy\Documents\Photo Album\IAM\2019\RoadSmart logo.jpg">
            <a:extLst>
              <a:ext uri="{FF2B5EF4-FFF2-40B4-BE49-F238E27FC236}">
                <a16:creationId xmlns:a16="http://schemas.microsoft.com/office/drawing/2014/main" id="{38607ACB-EB3A-43FD-A7B3-E963EF98C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835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66825"/>
            <a:ext cx="7543800" cy="1066800"/>
          </a:xfrm>
        </p:spPr>
        <p:txBody>
          <a:bodyPr>
            <a:normAutofit fontScale="90000"/>
          </a:bodyPr>
          <a:lstStyle/>
          <a:p>
            <a:pPr algn="ctr"/>
            <a:br>
              <a:rPr lang="en-NZ" sz="5300" dirty="0">
                <a:solidFill>
                  <a:schemeClr val="tx1"/>
                </a:solidFill>
                <a:effectLst/>
                <a:cs typeface="Calibri" panose="020F0502020204030204" pitchFamily="34" charset="0"/>
              </a:rPr>
            </a:br>
            <a:r>
              <a:rPr lang="en-NZ" sz="5300" dirty="0">
                <a:solidFill>
                  <a:schemeClr val="tx1"/>
                </a:solidFill>
                <a:effectLst/>
                <a:cs typeface="Calibri" panose="020F0502020204030204" pitchFamily="34" charset="0"/>
              </a:rPr>
              <a:t>Using lanes correctly</a:t>
            </a:r>
            <a:br>
              <a:rPr lang="en-NZ" sz="2800" dirty="0">
                <a:latin typeface="Calibri" panose="020F0502020204030204" pitchFamily="34" charset="0"/>
                <a:cs typeface="Calibri" panose="020F0502020204030204" pitchFamily="34" charset="0"/>
              </a:rPr>
            </a:br>
            <a:endParaRPr lang="en-NZ" sz="32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743200"/>
            <a:ext cx="3027045" cy="2667000"/>
          </a:xfrm>
          <a:prstGeom prst="rect">
            <a:avLst/>
          </a:prstGeom>
        </p:spPr>
      </p:pic>
      <p:pic>
        <p:nvPicPr>
          <p:cNvPr id="31746" name="Picture 2" descr="C:\Users\wendy\Documents\Photo Album\IAM\2019\RoadSmart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14954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19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endy\Documents\Photo Album\IAM\2019\RoadSmart logo.jpg">
            <a:extLst>
              <a:ext uri="{FF2B5EF4-FFF2-40B4-BE49-F238E27FC236}">
                <a16:creationId xmlns:a16="http://schemas.microsoft.com/office/drawing/2014/main" id="{336A4E68-F895-417D-9ACB-E06950EB3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53DF9CC-AAE7-4ABF-BA9B-C6980AF81E8F}"/>
              </a:ext>
            </a:extLst>
          </p:cNvPr>
          <p:cNvSpPr/>
          <p:nvPr/>
        </p:nvSpPr>
        <p:spPr>
          <a:xfrm>
            <a:off x="990600" y="1676400"/>
            <a:ext cx="7162800" cy="2554545"/>
          </a:xfrm>
          <a:prstGeom prst="rect">
            <a:avLst/>
          </a:prstGeom>
        </p:spPr>
        <p:txBody>
          <a:bodyPr wrap="square">
            <a:spAutoFit/>
          </a:bodyPr>
          <a:lstStyle/>
          <a:p>
            <a:br>
              <a:rPr lang="en-NZ" sz="1000" dirty="0"/>
            </a:br>
            <a:r>
              <a:rPr lang="en-NZ" sz="3600" b="1" dirty="0">
                <a:cs typeface="Calibri" panose="020F0502020204030204" pitchFamily="34" charset="0"/>
              </a:rPr>
              <a:t>Turning right at traffic lights</a:t>
            </a:r>
          </a:p>
          <a:p>
            <a:endParaRPr lang="en-NZ" dirty="0">
              <a:cs typeface="Calibri" panose="020F0502020204030204" pitchFamily="34" charset="0"/>
            </a:endParaRPr>
          </a:p>
          <a:p>
            <a:r>
              <a:rPr lang="en-NZ" sz="3200" dirty="0">
                <a:cs typeface="Calibri" panose="020F0502020204030204" pitchFamily="34" charset="0"/>
              </a:rPr>
              <a:t>What is the correct place for you to wait when the light is green and there is no red right filter arrow?</a:t>
            </a:r>
            <a:endParaRPr lang="en-NZ" sz="3200" dirty="0"/>
          </a:p>
        </p:txBody>
      </p:sp>
    </p:spTree>
    <p:extLst>
      <p:ext uri="{BB962C8B-B14F-4D97-AF65-F5344CB8AC3E}">
        <p14:creationId xmlns:p14="http://schemas.microsoft.com/office/powerpoint/2010/main" val="1801625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067800" cy="1676400"/>
          </a:xfrm>
        </p:spPr>
        <p:txBody>
          <a:bodyPr>
            <a:normAutofit fontScale="90000"/>
          </a:bodyPr>
          <a:lstStyle/>
          <a:p>
            <a:pPr algn="ctr"/>
            <a:br>
              <a:rPr lang="en-NZ" sz="2800" dirty="0"/>
            </a:br>
            <a:br>
              <a:rPr lang="en-NZ" sz="2800" dirty="0"/>
            </a:br>
            <a:r>
              <a:rPr lang="en-NZ" sz="5300" dirty="0">
                <a:solidFill>
                  <a:schemeClr val="tx1"/>
                </a:solidFill>
                <a:effectLst/>
                <a:cs typeface="Calibri" panose="020F0502020204030204" pitchFamily="34" charset="0"/>
              </a:rPr>
              <a:t>Turning right at traffic lights</a:t>
            </a:r>
            <a:br>
              <a:rPr lang="en-NZ" sz="4800" dirty="0">
                <a:latin typeface="Calibri" panose="020F0502020204030204" pitchFamily="34" charset="0"/>
                <a:cs typeface="Calibri" panose="020F0502020204030204" pitchFamily="34" charset="0"/>
              </a:rPr>
            </a:br>
            <a:endParaRPr lang="en-NZ"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67" y="3352800"/>
            <a:ext cx="2690813" cy="18811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008" y="3388311"/>
            <a:ext cx="2147784" cy="18811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4428" y="3404586"/>
            <a:ext cx="2700261" cy="1866496"/>
          </a:xfrm>
          <a:prstGeom prst="rect">
            <a:avLst/>
          </a:prstGeom>
        </p:spPr>
      </p:pic>
      <p:pic>
        <p:nvPicPr>
          <p:cNvPr id="7" name="Picture 2" descr="C:\Users\wendy\Documents\Photo Album\IAM\2019\RoadSmart logo.jpg">
            <a:extLst>
              <a:ext uri="{FF2B5EF4-FFF2-40B4-BE49-F238E27FC236}">
                <a16:creationId xmlns:a16="http://schemas.microsoft.com/office/drawing/2014/main" id="{A130A5BD-99AF-430D-B7AE-EDA2B42BE9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004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26" y="1295400"/>
            <a:ext cx="7191374" cy="3733800"/>
          </a:xfrm>
        </p:spPr>
        <p:txBody>
          <a:bodyPr>
            <a:normAutofit/>
          </a:bodyPr>
          <a:lstStyle/>
          <a:p>
            <a:pPr algn="ctr"/>
            <a:r>
              <a:rPr lang="en-NZ" sz="4800" dirty="0">
                <a:solidFill>
                  <a:schemeClr val="tx1"/>
                </a:solidFill>
                <a:effectLst/>
                <a:cs typeface="Calibri" panose="020F0502020204030204" pitchFamily="34" charset="0"/>
              </a:rPr>
              <a:t>Giving signals</a:t>
            </a:r>
            <a:br>
              <a:rPr lang="en-NZ" sz="4800" dirty="0">
                <a:solidFill>
                  <a:schemeClr val="tx1"/>
                </a:solidFill>
                <a:effectLst/>
                <a:cs typeface="Calibri" panose="020F0502020204030204" pitchFamily="34" charset="0"/>
              </a:rPr>
            </a:br>
            <a:r>
              <a:rPr lang="en-NZ" sz="4800" dirty="0">
                <a:solidFill>
                  <a:schemeClr val="tx1"/>
                </a:solidFill>
                <a:effectLst/>
                <a:cs typeface="Calibri" panose="020F0502020204030204" pitchFamily="34" charset="0"/>
              </a:rPr>
              <a:t>Shoulder checks</a:t>
            </a:r>
            <a:endParaRPr lang="en-NZ" sz="4800" dirty="0"/>
          </a:p>
        </p:txBody>
      </p:sp>
      <p:pic>
        <p:nvPicPr>
          <p:cNvPr id="4" name="Picture 2" descr="C:\Users\wendy\Documents\Photo Album\IAM\2019\RoadSmart logo.jpg">
            <a:extLst>
              <a:ext uri="{FF2B5EF4-FFF2-40B4-BE49-F238E27FC236}">
                <a16:creationId xmlns:a16="http://schemas.microsoft.com/office/drawing/2014/main" id="{3E62AC13-B137-46CF-86EE-57D850DF3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47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endy\Documents\Photo Album\IAM\2019\RoadSmart logo.jpg">
            <a:extLst>
              <a:ext uri="{FF2B5EF4-FFF2-40B4-BE49-F238E27FC236}">
                <a16:creationId xmlns:a16="http://schemas.microsoft.com/office/drawing/2014/main" id="{15B78A8E-5145-49DA-BF78-2AE9EB71D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6D3ED94-70F4-45DB-A203-1DFF71981FD1}"/>
              </a:ext>
            </a:extLst>
          </p:cNvPr>
          <p:cNvSpPr/>
          <p:nvPr/>
        </p:nvSpPr>
        <p:spPr>
          <a:xfrm>
            <a:off x="838200" y="1965266"/>
            <a:ext cx="7239000" cy="2948884"/>
          </a:xfrm>
          <a:prstGeom prst="rect">
            <a:avLst/>
          </a:prstGeom>
        </p:spPr>
        <p:txBody>
          <a:bodyPr wrap="square">
            <a:spAutoFit/>
          </a:bodyPr>
          <a:lstStyle/>
          <a:p>
            <a:pPr>
              <a:lnSpc>
                <a:spcPct val="115000"/>
              </a:lnSpc>
              <a:spcAft>
                <a:spcPts val="0"/>
              </a:spcAft>
            </a:pPr>
            <a:r>
              <a:rPr lang="en-NZ" sz="3600" b="1" dirty="0">
                <a:ea typeface="Verdana" panose="020B0604030504040204" pitchFamily="34" charset="0"/>
                <a:cs typeface="Times New Roman" panose="02020603050405020304" pitchFamily="18" charset="0"/>
              </a:rPr>
              <a:t>The flashing of the headlights is used for one purpose only</a:t>
            </a:r>
          </a:p>
          <a:p>
            <a:pPr>
              <a:lnSpc>
                <a:spcPct val="115000"/>
              </a:lnSpc>
              <a:spcAft>
                <a:spcPts val="0"/>
              </a:spcAft>
            </a:pPr>
            <a:r>
              <a:rPr lang="en-NZ" dirty="0">
                <a:ea typeface="Verdana" panose="020B0604030504040204" pitchFamily="34" charset="0"/>
                <a:cs typeface="Times New Roman" panose="02020603050405020304" pitchFamily="18" charset="0"/>
              </a:rPr>
              <a:t> </a:t>
            </a:r>
          </a:p>
          <a:p>
            <a:pPr>
              <a:lnSpc>
                <a:spcPct val="115000"/>
              </a:lnSpc>
              <a:spcAft>
                <a:spcPts val="0"/>
              </a:spcAft>
            </a:pPr>
            <a:r>
              <a:rPr lang="en-NZ" dirty="0">
                <a:ea typeface="Verdana" panose="020B0604030504040204" pitchFamily="34" charset="0"/>
                <a:cs typeface="Times New Roman" panose="02020603050405020304" pitchFamily="18" charset="0"/>
              </a:rPr>
              <a:t>A. To thank another driver for showing courtesy </a:t>
            </a:r>
          </a:p>
          <a:p>
            <a:pPr>
              <a:lnSpc>
                <a:spcPct val="115000"/>
              </a:lnSpc>
              <a:spcAft>
                <a:spcPts val="0"/>
              </a:spcAft>
            </a:pPr>
            <a:r>
              <a:rPr lang="en-NZ" dirty="0">
                <a:ea typeface="Verdana" panose="020B0604030504040204" pitchFamily="34" charset="0"/>
                <a:cs typeface="Times New Roman" panose="02020603050405020304" pitchFamily="18" charset="0"/>
              </a:rPr>
              <a:t>B. To tell another vehicle to go </a:t>
            </a:r>
          </a:p>
          <a:p>
            <a:pPr>
              <a:lnSpc>
                <a:spcPct val="115000"/>
              </a:lnSpc>
              <a:spcAft>
                <a:spcPts val="0"/>
              </a:spcAft>
            </a:pPr>
            <a:r>
              <a:rPr lang="en-NZ" dirty="0">
                <a:ea typeface="Verdana" panose="020B0604030504040204" pitchFamily="34" charset="0"/>
                <a:cs typeface="Times New Roman" panose="02020603050405020304" pitchFamily="18" charset="0"/>
              </a:rPr>
              <a:t>C. To direct other vehicles to clear your path</a:t>
            </a:r>
          </a:p>
          <a:p>
            <a:pPr>
              <a:lnSpc>
                <a:spcPct val="115000"/>
              </a:lnSpc>
              <a:spcAft>
                <a:spcPts val="0"/>
              </a:spcAft>
            </a:pPr>
            <a:r>
              <a:rPr lang="en-NZ" dirty="0">
                <a:ea typeface="Verdana" panose="020B0604030504040204" pitchFamily="34" charset="0"/>
                <a:cs typeface="Times New Roman" panose="02020603050405020304" pitchFamily="18" charset="0"/>
              </a:rPr>
              <a:t>D. To inform other road users of your presence </a:t>
            </a:r>
          </a:p>
        </p:txBody>
      </p:sp>
    </p:spTree>
    <p:extLst>
      <p:ext uri="{BB962C8B-B14F-4D97-AF65-F5344CB8AC3E}">
        <p14:creationId xmlns:p14="http://schemas.microsoft.com/office/powerpoint/2010/main" val="3341233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386" y="565727"/>
            <a:ext cx="7996814" cy="2710873"/>
          </a:xfrm>
        </p:spPr>
        <p:txBody>
          <a:bodyPr>
            <a:normAutofit/>
          </a:bodyPr>
          <a:lstStyle/>
          <a:p>
            <a:r>
              <a:rPr lang="en-NZ" sz="4800" dirty="0">
                <a:solidFill>
                  <a:schemeClr val="tx1"/>
                </a:solidFill>
                <a:effectLst/>
                <a:cs typeface="Calibri" panose="020F0502020204030204" pitchFamily="34" charset="0"/>
              </a:rPr>
              <a:t>Merging at an intersection</a:t>
            </a:r>
            <a:br>
              <a:rPr lang="en-NZ" sz="2800" dirty="0">
                <a:effectLst/>
                <a:cs typeface="Calibri" panose="020F0502020204030204" pitchFamily="34" charset="0"/>
              </a:rPr>
            </a:br>
            <a:endParaRPr lang="en-NZ" sz="4800" dirty="0">
              <a:effectLst/>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438400"/>
            <a:ext cx="2055603" cy="2833796"/>
          </a:xfrm>
          <a:prstGeom prst="rect">
            <a:avLst/>
          </a:prstGeom>
        </p:spPr>
      </p:pic>
      <p:pic>
        <p:nvPicPr>
          <p:cNvPr id="5" name="Picture 2" descr="C:\Users\wendy\Documents\Photo Album\IAM\2019\RoadSmart logo.jpg">
            <a:extLst>
              <a:ext uri="{FF2B5EF4-FFF2-40B4-BE49-F238E27FC236}">
                <a16:creationId xmlns:a16="http://schemas.microsoft.com/office/drawing/2014/main" id="{AA28FB77-10C8-4940-8439-27FB1898D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902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543800" cy="3048000"/>
          </a:xfrm>
        </p:spPr>
        <p:txBody>
          <a:bodyPr/>
          <a:lstStyle/>
          <a:p>
            <a:pPr algn="ctr"/>
            <a:r>
              <a:rPr lang="en-NZ" sz="4800" b="0" dirty="0">
                <a:solidFill>
                  <a:schemeClr val="tx1"/>
                </a:solidFill>
                <a:effectLst/>
                <a:latin typeface="+mn-lt"/>
                <a:cs typeface="Calibri" panose="020F0502020204030204" pitchFamily="34" charset="0"/>
              </a:rPr>
              <a:t>Merging like a zip</a:t>
            </a:r>
            <a:br>
              <a:rPr lang="en-NZ" sz="2800" dirty="0">
                <a:solidFill>
                  <a:schemeClr val="tx1"/>
                </a:solidFill>
                <a:effectLst/>
                <a:latin typeface="Calibri" panose="020F0502020204030204" pitchFamily="34" charset="0"/>
                <a:cs typeface="Calibri" panose="020F0502020204030204" pitchFamily="34" charset="0"/>
              </a:rPr>
            </a:br>
            <a:br>
              <a:rPr lang="en-NZ" sz="2800" dirty="0">
                <a:solidFill>
                  <a:schemeClr val="tx1"/>
                </a:solidFill>
                <a:effectLst/>
                <a:latin typeface="Calibri" panose="020F0502020204030204" pitchFamily="34" charset="0"/>
                <a:cs typeface="Calibri" panose="020F0502020204030204" pitchFamily="34" charset="0"/>
              </a:rPr>
            </a:br>
            <a:endParaRPr lang="en-NZ" sz="4800" dirty="0">
              <a:solidFill>
                <a:schemeClr val="tx1"/>
              </a:solidFill>
              <a:effectLst/>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895600"/>
            <a:ext cx="2540000" cy="2540000"/>
          </a:xfrm>
          <a:prstGeom prst="rect">
            <a:avLst/>
          </a:prstGeom>
        </p:spPr>
      </p:pic>
      <p:pic>
        <p:nvPicPr>
          <p:cNvPr id="36866" name="Picture 2" descr="C:\Users\wendy\Documents\Photo Album\IAM\2019\RoadSmart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4954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326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endy\Documents\Photo Album\IAM\2019\RoadSmart logo.jpg">
            <a:extLst>
              <a:ext uri="{FF2B5EF4-FFF2-40B4-BE49-F238E27FC236}">
                <a16:creationId xmlns:a16="http://schemas.microsoft.com/office/drawing/2014/main" id="{4D929D60-1516-4885-932C-65CC8BED4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D6E56E7-94D5-48D1-9484-D7CCC1536959}"/>
              </a:ext>
            </a:extLst>
          </p:cNvPr>
          <p:cNvSpPr/>
          <p:nvPr/>
        </p:nvSpPr>
        <p:spPr>
          <a:xfrm>
            <a:off x="1752600" y="1600200"/>
            <a:ext cx="5867400" cy="3338222"/>
          </a:xfrm>
          <a:prstGeom prst="rect">
            <a:avLst/>
          </a:prstGeom>
        </p:spPr>
        <p:txBody>
          <a:bodyPr wrap="square">
            <a:spAutoFit/>
          </a:bodyPr>
          <a:lstStyle/>
          <a:p>
            <a:pPr>
              <a:lnSpc>
                <a:spcPct val="115000"/>
              </a:lnSpc>
              <a:spcAft>
                <a:spcPts val="0"/>
              </a:spcAft>
            </a:pPr>
            <a:r>
              <a:rPr lang="en-NZ" sz="4000" b="1" dirty="0">
                <a:ea typeface="Verdana" panose="020B0604030504040204" pitchFamily="34" charset="0"/>
                <a:cs typeface="Times New Roman" panose="02020603050405020304" pitchFamily="18" charset="0"/>
              </a:rPr>
              <a:t>Following distances</a:t>
            </a:r>
          </a:p>
          <a:p>
            <a:pPr>
              <a:lnSpc>
                <a:spcPct val="115000"/>
              </a:lnSpc>
              <a:spcAft>
                <a:spcPts val="0"/>
              </a:spcAft>
            </a:pPr>
            <a:endParaRPr lang="en-NZ" dirty="0">
              <a:ea typeface="Verdana" panose="020B0604030504040204" pitchFamily="34" charset="0"/>
              <a:cs typeface="Times New Roman" panose="02020603050405020304" pitchFamily="18" charset="0"/>
            </a:endParaRPr>
          </a:p>
          <a:p>
            <a:pPr>
              <a:lnSpc>
                <a:spcPct val="115000"/>
              </a:lnSpc>
              <a:spcAft>
                <a:spcPts val="0"/>
              </a:spcAft>
            </a:pPr>
            <a:r>
              <a:rPr lang="en-NZ" dirty="0">
                <a:ea typeface="Verdana" panose="020B0604030504040204" pitchFamily="34" charset="0"/>
                <a:cs typeface="Times New Roman" panose="02020603050405020304" pitchFamily="18" charset="0"/>
              </a:rPr>
              <a:t>What is the minimum following distance when travelling at 90 km/hr or more?</a:t>
            </a:r>
          </a:p>
          <a:p>
            <a:pPr>
              <a:lnSpc>
                <a:spcPct val="115000"/>
              </a:lnSpc>
              <a:spcAft>
                <a:spcPts val="0"/>
              </a:spcAft>
            </a:pPr>
            <a:br>
              <a:rPr lang="en-NZ" dirty="0">
                <a:ea typeface="Verdana" panose="020B0604030504040204" pitchFamily="34" charset="0"/>
                <a:cs typeface="Times New Roman" panose="02020603050405020304" pitchFamily="18" charset="0"/>
              </a:rPr>
            </a:br>
            <a:r>
              <a:rPr lang="en-NZ" dirty="0">
                <a:ea typeface="Verdana" panose="020B0604030504040204" pitchFamily="34" charset="0"/>
                <a:cs typeface="Times New Roman" panose="02020603050405020304" pitchFamily="18" charset="0"/>
              </a:rPr>
              <a:t>A. 25 m</a:t>
            </a:r>
            <a:br>
              <a:rPr lang="en-NZ" dirty="0">
                <a:ea typeface="Verdana" panose="020B0604030504040204" pitchFamily="34" charset="0"/>
                <a:cs typeface="Times New Roman" panose="02020603050405020304" pitchFamily="18" charset="0"/>
              </a:rPr>
            </a:br>
            <a:r>
              <a:rPr lang="en-NZ" dirty="0">
                <a:ea typeface="Verdana" panose="020B0604030504040204" pitchFamily="34" charset="0"/>
                <a:cs typeface="Times New Roman" panose="02020603050405020304" pitchFamily="18" charset="0"/>
              </a:rPr>
              <a:t>B. 28m</a:t>
            </a:r>
            <a:br>
              <a:rPr lang="en-NZ" dirty="0">
                <a:ea typeface="Verdana" panose="020B0604030504040204" pitchFamily="34" charset="0"/>
                <a:cs typeface="Times New Roman" panose="02020603050405020304" pitchFamily="18" charset="0"/>
              </a:rPr>
            </a:br>
            <a:r>
              <a:rPr lang="en-NZ" dirty="0">
                <a:ea typeface="Verdana" panose="020B0604030504040204" pitchFamily="34" charset="0"/>
                <a:cs typeface="Times New Roman" panose="02020603050405020304" pitchFamily="18" charset="0"/>
              </a:rPr>
              <a:t>C. 36m</a:t>
            </a:r>
            <a:br>
              <a:rPr lang="en-NZ" dirty="0">
                <a:ea typeface="Verdana" panose="020B0604030504040204" pitchFamily="34" charset="0"/>
                <a:cs typeface="Times New Roman" panose="02020603050405020304" pitchFamily="18" charset="0"/>
              </a:rPr>
            </a:br>
            <a:r>
              <a:rPr lang="en-NZ" dirty="0">
                <a:ea typeface="Verdana" panose="020B0604030504040204" pitchFamily="34" charset="0"/>
                <a:cs typeface="Times New Roman" panose="02020603050405020304" pitchFamily="18" charset="0"/>
              </a:rPr>
              <a:t>D. 45m</a:t>
            </a:r>
          </a:p>
        </p:txBody>
      </p:sp>
    </p:spTree>
    <p:extLst>
      <p:ext uri="{BB962C8B-B14F-4D97-AF65-F5344CB8AC3E}">
        <p14:creationId xmlns:p14="http://schemas.microsoft.com/office/powerpoint/2010/main" val="1208613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endy\Documents\Photo Album\IAM\2019\RoadSmart logo.jpg">
            <a:extLst>
              <a:ext uri="{FF2B5EF4-FFF2-40B4-BE49-F238E27FC236}">
                <a16:creationId xmlns:a16="http://schemas.microsoft.com/office/drawing/2014/main" id="{8691DA08-EA78-49E8-BB7C-E82B13FC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DAEEFA0-EE4C-4E5B-8178-DBDBCB0F1396}"/>
              </a:ext>
            </a:extLst>
          </p:cNvPr>
          <p:cNvSpPr/>
          <p:nvPr/>
        </p:nvSpPr>
        <p:spPr>
          <a:xfrm>
            <a:off x="1066800" y="1328169"/>
            <a:ext cx="7239000" cy="4010713"/>
          </a:xfrm>
          <a:prstGeom prst="rect">
            <a:avLst/>
          </a:prstGeom>
        </p:spPr>
        <p:txBody>
          <a:bodyPr wrap="square">
            <a:spAutoFit/>
          </a:bodyPr>
          <a:lstStyle/>
          <a:p>
            <a:pPr>
              <a:lnSpc>
                <a:spcPct val="115000"/>
              </a:lnSpc>
              <a:spcAft>
                <a:spcPts val="0"/>
              </a:spcAft>
            </a:pPr>
            <a:r>
              <a:rPr lang="en-NZ" sz="3200" b="1" dirty="0">
                <a:ea typeface="Verdana" panose="020B0604030504040204" pitchFamily="34" charset="0"/>
                <a:cs typeface="Times New Roman" panose="02020603050405020304" pitchFamily="18" charset="0"/>
              </a:rPr>
              <a:t>You are going straight through a medium sized roundabout.  How should you signal?</a:t>
            </a:r>
          </a:p>
          <a:p>
            <a:pPr>
              <a:lnSpc>
                <a:spcPct val="115000"/>
              </a:lnSpc>
              <a:spcAft>
                <a:spcPts val="0"/>
              </a:spcAft>
            </a:pPr>
            <a:endParaRPr lang="en-NZ" dirty="0">
              <a:ea typeface="Verdana" panose="020B0604030504040204" pitchFamily="34" charset="0"/>
              <a:cs typeface="Times New Roman" panose="02020603050405020304" pitchFamily="18" charset="0"/>
            </a:endParaRPr>
          </a:p>
          <a:p>
            <a:pPr>
              <a:lnSpc>
                <a:spcPct val="115000"/>
              </a:lnSpc>
              <a:spcAft>
                <a:spcPts val="0"/>
              </a:spcAft>
            </a:pPr>
            <a:r>
              <a:rPr lang="en-NZ" dirty="0">
                <a:ea typeface="Verdana" panose="020B0604030504040204" pitchFamily="34" charset="0"/>
                <a:cs typeface="Times New Roman" panose="02020603050405020304" pitchFamily="18" charset="0"/>
              </a:rPr>
              <a:t>A. As you are going straight there’s no need to signal</a:t>
            </a:r>
          </a:p>
          <a:p>
            <a:pPr>
              <a:lnSpc>
                <a:spcPct val="115000"/>
              </a:lnSpc>
              <a:spcAft>
                <a:spcPts val="0"/>
              </a:spcAft>
            </a:pPr>
            <a:r>
              <a:rPr lang="en-NZ" dirty="0">
                <a:ea typeface="Verdana" panose="020B0604030504040204" pitchFamily="34" charset="0"/>
                <a:cs typeface="Times New Roman" panose="02020603050405020304" pitchFamily="18" charset="0"/>
              </a:rPr>
              <a:t>B. You signal left as you pass the exit before the one you wish to take.</a:t>
            </a:r>
          </a:p>
          <a:p>
            <a:pPr>
              <a:lnSpc>
                <a:spcPct val="115000"/>
              </a:lnSpc>
              <a:spcAft>
                <a:spcPts val="0"/>
              </a:spcAft>
            </a:pPr>
            <a:r>
              <a:rPr lang="en-NZ" dirty="0">
                <a:ea typeface="Verdana" panose="020B0604030504040204" pitchFamily="34" charset="0"/>
                <a:cs typeface="Times New Roman" panose="02020603050405020304" pitchFamily="18" charset="0"/>
              </a:rPr>
              <a:t>C. You signal left as you enter the intersection </a:t>
            </a:r>
          </a:p>
          <a:p>
            <a:pPr>
              <a:lnSpc>
                <a:spcPct val="115000"/>
              </a:lnSpc>
              <a:spcAft>
                <a:spcPts val="0"/>
              </a:spcAft>
            </a:pPr>
            <a:r>
              <a:rPr lang="en-NZ" dirty="0">
                <a:ea typeface="Verdana" panose="020B0604030504040204" pitchFamily="34" charset="0"/>
                <a:cs typeface="Times New Roman" panose="02020603050405020304" pitchFamily="18" charset="0"/>
              </a:rPr>
              <a:t>D. You signal right to let people waiting at the first exit that you are going to pass them, then signal left to exit</a:t>
            </a:r>
          </a:p>
        </p:txBody>
      </p:sp>
    </p:spTree>
    <p:extLst>
      <p:ext uri="{BB962C8B-B14F-4D97-AF65-F5344CB8AC3E}">
        <p14:creationId xmlns:p14="http://schemas.microsoft.com/office/powerpoint/2010/main" val="1034669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17485"/>
            <a:ext cx="6705600" cy="2667000"/>
          </a:xfrm>
        </p:spPr>
        <p:txBody>
          <a:bodyPr>
            <a:normAutofit/>
          </a:bodyPr>
          <a:lstStyle/>
          <a:p>
            <a:pPr algn="ctr"/>
            <a:r>
              <a:rPr lang="en-NZ" sz="4400" dirty="0">
                <a:solidFill>
                  <a:schemeClr val="tx1"/>
                </a:solidFill>
                <a:effectLst/>
                <a:cs typeface="Calibri" panose="020F0502020204030204" pitchFamily="34" charset="0"/>
              </a:rPr>
              <a:t>Roundabout confusion?</a:t>
            </a:r>
            <a:br>
              <a:rPr lang="en-NZ" sz="2400" dirty="0">
                <a:solidFill>
                  <a:schemeClr val="tx1"/>
                </a:solidFill>
                <a:effectLst/>
                <a:cs typeface="Calibri" panose="020F0502020204030204" pitchFamily="34" charset="0"/>
              </a:rPr>
            </a:br>
            <a:br>
              <a:rPr lang="en-NZ" sz="2400" dirty="0">
                <a:solidFill>
                  <a:schemeClr val="tx1"/>
                </a:solidFill>
                <a:effectLst/>
                <a:cs typeface="Calibri" panose="020F0502020204030204" pitchFamily="34" charset="0"/>
              </a:rPr>
            </a:br>
            <a:endParaRPr lang="en-NZ" sz="3600" b="0" dirty="0">
              <a:solidFill>
                <a:schemeClr val="tx1"/>
              </a:solidFill>
              <a:effectLst/>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590800"/>
            <a:ext cx="3048000" cy="2133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218" y="2590800"/>
            <a:ext cx="3043400" cy="2113472"/>
          </a:xfrm>
          <a:prstGeom prst="rect">
            <a:avLst/>
          </a:prstGeom>
        </p:spPr>
      </p:pic>
      <p:pic>
        <p:nvPicPr>
          <p:cNvPr id="5" name="Picture 2" descr="C:\Users\wendy\Documents\Photo Album\IAM\2019\RoadSmart logo.jpg">
            <a:extLst>
              <a:ext uri="{FF2B5EF4-FFF2-40B4-BE49-F238E27FC236}">
                <a16:creationId xmlns:a16="http://schemas.microsoft.com/office/drawing/2014/main" id="{C26ADAC1-DB89-43B4-8767-1CA54D749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0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utonomous vehicles">
            <a:extLst>
              <a:ext uri="{FF2B5EF4-FFF2-40B4-BE49-F238E27FC236}">
                <a16:creationId xmlns:a16="http://schemas.microsoft.com/office/drawing/2014/main" id="{A095BF8F-F34A-42A4-A7E2-97E7FA824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712031-E0E8-40D7-950F-9537CEF86330}"/>
              </a:ext>
            </a:extLst>
          </p:cNvPr>
          <p:cNvSpPr txBox="1"/>
          <p:nvPr/>
        </p:nvSpPr>
        <p:spPr>
          <a:xfrm>
            <a:off x="533400" y="4343400"/>
            <a:ext cx="8001000" cy="1569660"/>
          </a:xfrm>
          <a:prstGeom prst="rect">
            <a:avLst/>
          </a:prstGeom>
          <a:noFill/>
        </p:spPr>
        <p:txBody>
          <a:bodyPr wrap="square" rtlCol="0">
            <a:spAutoFit/>
          </a:bodyPr>
          <a:lstStyle/>
          <a:p>
            <a:pPr algn="ctr"/>
            <a:r>
              <a:rPr lang="en-NZ" sz="4800" dirty="0"/>
              <a:t>How long will it be before you drive like this?</a:t>
            </a:r>
          </a:p>
        </p:txBody>
      </p:sp>
      <p:pic>
        <p:nvPicPr>
          <p:cNvPr id="4" name="Picture 2" descr="C:\Users\wendy\Documents\Photo Album\IAM\2019\RoadSmart logo.jpg">
            <a:extLst>
              <a:ext uri="{FF2B5EF4-FFF2-40B4-BE49-F238E27FC236}">
                <a16:creationId xmlns:a16="http://schemas.microsoft.com/office/drawing/2014/main" id="{84AC792E-5212-4607-B6B6-92F372FF0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52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6705600" cy="3429000"/>
          </a:xfrm>
        </p:spPr>
        <p:txBody>
          <a:bodyPr/>
          <a:lstStyle/>
          <a:p>
            <a:pPr algn="ctr"/>
            <a:r>
              <a:rPr lang="en-NZ" sz="4400" dirty="0">
                <a:solidFill>
                  <a:schemeClr val="tx1"/>
                </a:solidFill>
                <a:effectLst/>
                <a:cs typeface="Calibri" panose="020F0502020204030204" pitchFamily="34" charset="0"/>
              </a:rPr>
              <a:t>Roundabout confusion?</a:t>
            </a:r>
            <a:br>
              <a:rPr lang="en-NZ" sz="2800" dirty="0">
                <a:solidFill>
                  <a:schemeClr val="tx1"/>
                </a:solidFill>
                <a:effectLst/>
                <a:cs typeface="Calibri" panose="020F0502020204030204" pitchFamily="34" charset="0"/>
              </a:rPr>
            </a:br>
            <a:br>
              <a:rPr lang="en-NZ" sz="2800" dirty="0">
                <a:solidFill>
                  <a:schemeClr val="tx1"/>
                </a:solidFill>
                <a:effectLst/>
                <a:cs typeface="Calibri" panose="020F0502020204030204" pitchFamily="34" charset="0"/>
              </a:rPr>
            </a:br>
            <a:endParaRPr lang="en-NZ" sz="4800" dirty="0">
              <a:solidFill>
                <a:schemeClr val="tx1"/>
              </a:solidFill>
              <a:effectLst/>
              <a:cs typeface="Calibri" panose="020F0502020204030204" pitchFamily="34" charset="0"/>
            </a:endParaRPr>
          </a:p>
        </p:txBody>
      </p:sp>
      <p:pic>
        <p:nvPicPr>
          <p:cNvPr id="3" name="Picture 2" descr="E:\WENDY2\Photo Album\New Zealand\Pleasures in New Zealand\Pleasures 2017\IAM\Probus presentation\Roundabouts\single-roundabout-straight.jpg"/>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95599"/>
            <a:ext cx="1866900" cy="1752601"/>
          </a:xfrm>
          <a:prstGeom prst="rect">
            <a:avLst/>
          </a:prstGeom>
          <a:noFill/>
          <a:ln>
            <a:noFill/>
          </a:ln>
        </p:spPr>
      </p:pic>
      <p:pic>
        <p:nvPicPr>
          <p:cNvPr id="5" name="Picture 4" descr="E:\WENDY2\Photo Album\New Zealand\Pleasures in New Zealand\Pleasures 2017\IAM\Probus presentation\Roundabouts\multi-roundabout-straight.jpg"/>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921847"/>
            <a:ext cx="2019300" cy="1743975"/>
          </a:xfrm>
          <a:prstGeom prst="rect">
            <a:avLst/>
          </a:prstGeom>
          <a:noFill/>
          <a:ln>
            <a:noFill/>
          </a:ln>
        </p:spPr>
      </p:pic>
      <p:pic>
        <p:nvPicPr>
          <p:cNvPr id="6" name="Picture 2" descr="C:\Users\wendy\Documents\Photo Album\IAM\2019\RoadSmart logo.jpg">
            <a:extLst>
              <a:ext uri="{FF2B5EF4-FFF2-40B4-BE49-F238E27FC236}">
                <a16:creationId xmlns:a16="http://schemas.microsoft.com/office/drawing/2014/main" id="{32155EA5-F236-4F04-8751-05C1BA0FFA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82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8001000" cy="3276600"/>
          </a:xfrm>
        </p:spPr>
        <p:txBody>
          <a:bodyPr>
            <a:normAutofit/>
          </a:bodyPr>
          <a:lstStyle/>
          <a:p>
            <a:pPr algn="ctr"/>
            <a:r>
              <a:rPr lang="en-NZ" sz="4800" dirty="0">
                <a:latin typeface="Calibri" panose="020F0502020204030204" pitchFamily="34" charset="0"/>
                <a:cs typeface="Calibri" panose="020F0502020204030204" pitchFamily="34" charset="0"/>
              </a:rPr>
              <a:t>  </a:t>
            </a:r>
            <a:r>
              <a:rPr lang="en-NZ" sz="4400" dirty="0">
                <a:solidFill>
                  <a:schemeClr val="tx1"/>
                </a:solidFill>
                <a:effectLst/>
                <a:cs typeface="Calibri" panose="020F0502020204030204" pitchFamily="34" charset="0"/>
              </a:rPr>
              <a:t>Roundabout confusion?</a:t>
            </a:r>
            <a:br>
              <a:rPr lang="en-NZ" sz="2800" dirty="0">
                <a:solidFill>
                  <a:schemeClr val="tx1"/>
                </a:solidFill>
                <a:cs typeface="Calibri" panose="020F0502020204030204" pitchFamily="34" charset="0"/>
              </a:rPr>
            </a:br>
            <a:endParaRPr lang="en-NZ" sz="4800" dirty="0">
              <a:solidFill>
                <a:schemeClr val="tx1"/>
              </a:solidFill>
              <a:cs typeface="Calibri" panose="020F0502020204030204" pitchFamily="34" charset="0"/>
            </a:endParaRPr>
          </a:p>
        </p:txBody>
      </p:sp>
      <p:pic>
        <p:nvPicPr>
          <p:cNvPr id="4" name="Picture 3" descr="E:\WENDY2\Photo Album\New Zealand\Pleasures in New Zealand\Pleasures 2017\IAM\Probus presentation\Roundabouts\multi-roundabout-right.jpg"/>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895600"/>
            <a:ext cx="1981200" cy="1752600"/>
          </a:xfrm>
          <a:prstGeom prst="rect">
            <a:avLst/>
          </a:prstGeom>
          <a:noFill/>
          <a:ln>
            <a:noFill/>
          </a:ln>
        </p:spPr>
      </p:pic>
      <p:pic>
        <p:nvPicPr>
          <p:cNvPr id="5" name="Picture 4" descr="E:\WENDY2\Photo Album\New Zealand\Pleasures in New Zealand\Pleasures 2017\IAM\Probus presentation\Roundabouts\single-roundabout-right.jpg"/>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895600"/>
            <a:ext cx="1981200" cy="1752600"/>
          </a:xfrm>
          <a:prstGeom prst="rect">
            <a:avLst/>
          </a:prstGeom>
          <a:noFill/>
          <a:ln>
            <a:noFill/>
          </a:ln>
        </p:spPr>
      </p:pic>
      <p:pic>
        <p:nvPicPr>
          <p:cNvPr id="6" name="Picture 2" descr="C:\Users\wendy\Documents\Photo Album\IAM\2019\RoadSmart logo.jpg">
            <a:extLst>
              <a:ext uri="{FF2B5EF4-FFF2-40B4-BE49-F238E27FC236}">
                <a16:creationId xmlns:a16="http://schemas.microsoft.com/office/drawing/2014/main" id="{6CCD45AF-493A-4BCE-8B3A-7E93F3E88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694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38223"/>
            <a:ext cx="8153400" cy="1095377"/>
          </a:xfrm>
        </p:spPr>
        <p:txBody>
          <a:bodyPr>
            <a:normAutofit fontScale="90000"/>
          </a:bodyPr>
          <a:lstStyle/>
          <a:p>
            <a:pPr algn="ctr"/>
            <a:br>
              <a:rPr lang="en-NZ" sz="3600" dirty="0">
                <a:latin typeface="Calibri" panose="020F0502020204030204" pitchFamily="34" charset="0"/>
                <a:cs typeface="Calibri" panose="020F0502020204030204" pitchFamily="34" charset="0"/>
              </a:rPr>
            </a:br>
            <a:r>
              <a:rPr lang="en-NZ" sz="3600" dirty="0">
                <a:solidFill>
                  <a:schemeClr val="tx1"/>
                </a:solidFill>
                <a:effectLst/>
                <a:cs typeface="Calibri" panose="020F0502020204030204" pitchFamily="34" charset="0"/>
              </a:rPr>
              <a:t>What’s your ‘stationary distance’ like </a:t>
            </a:r>
            <a:br>
              <a:rPr lang="en-NZ" sz="3600" dirty="0">
                <a:solidFill>
                  <a:schemeClr val="tx1"/>
                </a:solidFill>
                <a:effectLst/>
                <a:cs typeface="Calibri" panose="020F0502020204030204" pitchFamily="34" charset="0"/>
              </a:rPr>
            </a:br>
            <a:r>
              <a:rPr lang="en-NZ" sz="3600" dirty="0">
                <a:solidFill>
                  <a:schemeClr val="tx1"/>
                </a:solidFill>
                <a:effectLst/>
                <a:cs typeface="Calibri" panose="020F0502020204030204" pitchFamily="34" charset="0"/>
              </a:rPr>
              <a:t>at intersections? </a:t>
            </a:r>
            <a:br>
              <a:rPr lang="en-NZ" sz="3600" dirty="0">
                <a:solidFill>
                  <a:schemeClr val="tx1"/>
                </a:solidFill>
                <a:effectLst/>
                <a:cs typeface="Calibri" panose="020F0502020204030204" pitchFamily="34" charset="0"/>
              </a:rPr>
            </a:br>
            <a:r>
              <a:rPr lang="en-NZ" sz="3600" dirty="0">
                <a:solidFill>
                  <a:schemeClr val="tx1"/>
                </a:solidFill>
                <a:effectLst/>
                <a:cs typeface="Calibri" panose="020F0502020204030204" pitchFamily="34" charset="0"/>
              </a:rPr>
              <a:t>Tarmac and tyres or Rubber and road</a:t>
            </a:r>
          </a:p>
        </p:txBody>
      </p:sp>
      <p:pic>
        <p:nvPicPr>
          <p:cNvPr id="1027" name="Picture 3" descr="F:\WENDY2\Photo Album\New Zealand\Pleasures in New Zealand\Pleasures 2017\IAM\Probus presentation\Waiting distance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114964"/>
            <a:ext cx="3224213" cy="30755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wendy\Documents\Photo Album\IAM\2019\RoadSmart logo.jpg">
            <a:extLst>
              <a:ext uri="{FF2B5EF4-FFF2-40B4-BE49-F238E27FC236}">
                <a16:creationId xmlns:a16="http://schemas.microsoft.com/office/drawing/2014/main" id="{42D2BEA4-CF4C-47B0-B601-BEEE0AF32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125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endy\Documents\Photo Album\IAM\2019\RoadSmart logo.jpg">
            <a:extLst>
              <a:ext uri="{FF2B5EF4-FFF2-40B4-BE49-F238E27FC236}">
                <a16:creationId xmlns:a16="http://schemas.microsoft.com/office/drawing/2014/main" id="{BC2C7C1D-7AAD-4846-83A1-70BB636CB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760F9DD-8DA2-41F6-99F8-7BA4CEA0ED3F}"/>
              </a:ext>
            </a:extLst>
          </p:cNvPr>
          <p:cNvSpPr/>
          <p:nvPr/>
        </p:nvSpPr>
        <p:spPr>
          <a:xfrm>
            <a:off x="990600" y="1859340"/>
            <a:ext cx="7467600" cy="3231654"/>
          </a:xfrm>
          <a:prstGeom prst="rect">
            <a:avLst/>
          </a:prstGeom>
        </p:spPr>
        <p:txBody>
          <a:bodyPr wrap="square">
            <a:spAutoFit/>
          </a:bodyPr>
          <a:lstStyle/>
          <a:p>
            <a:r>
              <a:rPr lang="en-NZ" sz="2400" b="1" dirty="0"/>
              <a:t>Can you use a hand held mobile phone to make, receive or terminate a phone call when stationary in a line of traffic waiting for the lights to change?</a:t>
            </a:r>
          </a:p>
          <a:p>
            <a:endParaRPr lang="en-NZ" dirty="0"/>
          </a:p>
          <a:p>
            <a:r>
              <a:rPr lang="en-NZ" dirty="0"/>
              <a:t>A. No</a:t>
            </a:r>
          </a:p>
          <a:p>
            <a:r>
              <a:rPr lang="en-NZ" dirty="0"/>
              <a:t>B. Yes – it’s fine if you are not moving</a:t>
            </a:r>
          </a:p>
          <a:p>
            <a:r>
              <a:rPr lang="en-NZ" dirty="0"/>
              <a:t>C.  Yes, but only when calling 111 or *555 and it’s unsafe or impracticable to stop and park</a:t>
            </a:r>
          </a:p>
          <a:p>
            <a:r>
              <a:rPr lang="en-NZ" dirty="0"/>
              <a:t>D.  Yes</a:t>
            </a:r>
          </a:p>
        </p:txBody>
      </p:sp>
    </p:spTree>
    <p:extLst>
      <p:ext uri="{BB962C8B-B14F-4D97-AF65-F5344CB8AC3E}">
        <p14:creationId xmlns:p14="http://schemas.microsoft.com/office/powerpoint/2010/main" val="2944123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F820BC-EAEB-4CBB-873A-23027EDEEB87}"/>
              </a:ext>
            </a:extLst>
          </p:cNvPr>
          <p:cNvSpPr/>
          <p:nvPr/>
        </p:nvSpPr>
        <p:spPr>
          <a:xfrm>
            <a:off x="533400" y="1066800"/>
            <a:ext cx="8305800" cy="4524315"/>
          </a:xfrm>
          <a:prstGeom prst="rect">
            <a:avLst/>
          </a:prstGeom>
        </p:spPr>
        <p:txBody>
          <a:bodyPr wrap="square">
            <a:spAutoFit/>
          </a:bodyPr>
          <a:lstStyle/>
          <a:p>
            <a:pPr algn="ctr"/>
            <a:r>
              <a:rPr lang="en-NZ" sz="3600" dirty="0">
                <a:latin typeface="+mj-lt"/>
                <a:ea typeface="Verdana" panose="020B0604030504040204" pitchFamily="34" charset="0"/>
                <a:cs typeface="Calibri" panose="020F0502020204030204" pitchFamily="34" charset="0"/>
              </a:rPr>
              <a:t>Help is at hand</a:t>
            </a:r>
          </a:p>
          <a:p>
            <a:pPr algn="ctr"/>
            <a:endParaRPr lang="en-NZ" sz="2400" dirty="0">
              <a:latin typeface="+mj-lt"/>
              <a:ea typeface="Verdana" panose="020B0604030504040204" pitchFamily="34" charset="0"/>
              <a:cs typeface="Calibri" panose="020F0502020204030204" pitchFamily="34" charset="0"/>
            </a:endParaRPr>
          </a:p>
          <a:p>
            <a:pPr algn="ctr">
              <a:lnSpc>
                <a:spcPct val="200000"/>
              </a:lnSpc>
            </a:pPr>
            <a:r>
              <a:rPr lang="en-NZ" sz="2400" b="1" dirty="0">
                <a:latin typeface="+mj-lt"/>
                <a:ea typeface="Verdana" panose="020B0604030504040204" pitchFamily="34" charset="0"/>
                <a:cs typeface="Calibri" panose="020F0502020204030204" pitchFamily="34" charset="0"/>
              </a:rPr>
              <a:t>If you are an AA Member and at least 74 with a valid licence, you are eligible for a free in-car coaching session with an AA Senior Driver before you renew your licence at 75.</a:t>
            </a:r>
          </a:p>
          <a:p>
            <a:pPr algn="ctr"/>
            <a:endParaRPr lang="en-NZ" sz="2400" dirty="0">
              <a:latin typeface="Calibri" panose="020F0502020204030204" pitchFamily="34" charset="0"/>
              <a:ea typeface="Verdana" panose="020B0604030504040204" pitchFamily="34" charset="0"/>
              <a:cs typeface="Calibri" panose="020F0502020204030204" pitchFamily="34" charset="0"/>
            </a:endParaRPr>
          </a:p>
          <a:p>
            <a:pPr algn="ctr"/>
            <a:r>
              <a:rPr lang="en-NZ" sz="1200" dirty="0">
                <a:hlinkClick r:id="rId2"/>
              </a:rPr>
              <a:t>https://www.aa.co.nz/drivers/fully-licensed-drivers/aa-senior-driver/</a:t>
            </a:r>
            <a:endParaRPr lang="en-NZ" sz="1200" dirty="0">
              <a:latin typeface="Calibri" panose="020F0502020204030204" pitchFamily="34" charset="0"/>
              <a:ea typeface="Verdana" panose="020B0604030504040204" pitchFamily="34" charset="0"/>
              <a:cs typeface="Calibri" panose="020F0502020204030204" pitchFamily="34" charset="0"/>
            </a:endParaRPr>
          </a:p>
        </p:txBody>
      </p:sp>
      <p:pic>
        <p:nvPicPr>
          <p:cNvPr id="4" name="Picture 2" descr="C:\Users\wendy\Documents\Photo Album\IAM\2019\RoadSmart logo.jpg">
            <a:extLst>
              <a:ext uri="{FF2B5EF4-FFF2-40B4-BE49-F238E27FC236}">
                <a16:creationId xmlns:a16="http://schemas.microsoft.com/office/drawing/2014/main" id="{3C9DDD6F-B145-4538-BF46-D7DDB0B98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72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endy\Documents\Photo Album\IAM\2019\RoadSmart logo.jpg">
            <a:extLst>
              <a:ext uri="{FF2B5EF4-FFF2-40B4-BE49-F238E27FC236}">
                <a16:creationId xmlns:a16="http://schemas.microsoft.com/office/drawing/2014/main" id="{98EA75A7-CCEB-4345-977B-4E6727698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EF820BC-EAEB-4CBB-873A-23027EDEEB87}"/>
              </a:ext>
            </a:extLst>
          </p:cNvPr>
          <p:cNvSpPr/>
          <p:nvPr/>
        </p:nvSpPr>
        <p:spPr>
          <a:xfrm>
            <a:off x="1266826" y="533400"/>
            <a:ext cx="7468464" cy="6124754"/>
          </a:xfrm>
          <a:prstGeom prst="rect">
            <a:avLst/>
          </a:prstGeom>
        </p:spPr>
        <p:txBody>
          <a:bodyPr wrap="square">
            <a:spAutoFit/>
          </a:bodyPr>
          <a:lstStyle/>
          <a:p>
            <a:pPr algn="ctr"/>
            <a:r>
              <a:rPr lang="en-NZ" sz="4400" dirty="0">
                <a:ea typeface="Verdana" panose="020B0604030504040204" pitchFamily="34" charset="0"/>
                <a:cs typeface="Calibri" panose="020F0502020204030204" pitchFamily="34" charset="0"/>
              </a:rPr>
              <a:t>And more help is at hand</a:t>
            </a:r>
          </a:p>
          <a:p>
            <a:pPr algn="ctr">
              <a:lnSpc>
                <a:spcPct val="200000"/>
              </a:lnSpc>
            </a:pPr>
            <a:r>
              <a:rPr lang="en-NZ" sz="2800" dirty="0">
                <a:ea typeface="Verdana" panose="020B0604030504040204" pitchFamily="34" charset="0"/>
                <a:cs typeface="Calibri" panose="020F0502020204030204" pitchFamily="34" charset="0"/>
              </a:rPr>
              <a:t>If you have been referred for an on-road safety test by your doctor, this site explains the process for booking, preparing for and taking the on-road safety test, what the test covers and what happens afterwards.</a:t>
            </a:r>
          </a:p>
          <a:p>
            <a:pPr algn="ctr"/>
            <a:r>
              <a:rPr lang="en-NZ" sz="1200" dirty="0">
                <a:hlinkClick r:id="rId3"/>
              </a:rPr>
              <a:t>https://www.nzta.govt.nz/resources/on-road-safety-test/</a:t>
            </a:r>
            <a:endParaRPr lang="en-NZ" sz="1200"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795144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946" y="1219200"/>
            <a:ext cx="8610599" cy="4114800"/>
          </a:xfrm>
        </p:spPr>
        <p:txBody>
          <a:bodyPr>
            <a:noAutofit/>
          </a:bodyPr>
          <a:lstStyle/>
          <a:p>
            <a:pPr>
              <a:lnSpc>
                <a:spcPct val="200000"/>
              </a:lnSpc>
            </a:pPr>
            <a:r>
              <a:rPr lang="en-NZ" sz="2400" b="0" dirty="0">
                <a:solidFill>
                  <a:schemeClr val="tx1"/>
                </a:solidFill>
                <a:effectLst/>
                <a:cs typeface="Calibri" panose="020F0502020204030204" pitchFamily="34" charset="0"/>
              </a:rPr>
              <a:t>And here’s an offer</a:t>
            </a:r>
            <a:br>
              <a:rPr lang="en-NZ" sz="2400" b="0" dirty="0">
                <a:solidFill>
                  <a:schemeClr val="tx1"/>
                </a:solidFill>
                <a:effectLst/>
                <a:cs typeface="Calibri" panose="020F0502020204030204" pitchFamily="34" charset="0"/>
              </a:rPr>
            </a:br>
            <a:r>
              <a:rPr lang="en-NZ" sz="2400" b="0" dirty="0">
                <a:solidFill>
                  <a:schemeClr val="tx1"/>
                </a:solidFill>
                <a:effectLst/>
                <a:cs typeface="Calibri" panose="020F0502020204030204" pitchFamily="34" charset="0"/>
              </a:rPr>
              <a:t>I observe </a:t>
            </a:r>
            <a:r>
              <a:rPr lang="en-NZ" sz="2400" b="0" dirty="0" err="1">
                <a:solidFill>
                  <a:schemeClr val="tx1"/>
                </a:solidFill>
                <a:effectLst/>
                <a:cs typeface="Calibri" panose="020F0502020204030204" pitchFamily="34" charset="0"/>
              </a:rPr>
              <a:t>iam</a:t>
            </a:r>
            <a:r>
              <a:rPr lang="en-NZ" sz="2400" b="0" dirty="0">
                <a:solidFill>
                  <a:schemeClr val="tx1"/>
                </a:solidFill>
                <a:effectLst/>
                <a:cs typeface="Calibri" panose="020F0502020204030204" pitchFamily="34" charset="0"/>
              </a:rPr>
              <a:t> RoadSmart Trainee Car Observers.</a:t>
            </a:r>
            <a:br>
              <a:rPr lang="en-NZ" sz="2400" b="0" dirty="0">
                <a:solidFill>
                  <a:schemeClr val="tx1"/>
                </a:solidFill>
                <a:effectLst/>
                <a:cs typeface="Calibri" panose="020F0502020204030204" pitchFamily="34" charset="0"/>
              </a:rPr>
            </a:br>
            <a:r>
              <a:rPr lang="en-NZ" sz="2400" b="0" dirty="0">
                <a:solidFill>
                  <a:schemeClr val="tx1"/>
                </a:solidFill>
                <a:effectLst/>
                <a:cs typeface="Calibri" panose="020F0502020204030204" pitchFamily="34" charset="0"/>
              </a:rPr>
              <a:t>They need to observe the driving of six different drivers (with me in the back seat).</a:t>
            </a:r>
            <a:br>
              <a:rPr lang="en-NZ" sz="2400" b="0" dirty="0">
                <a:solidFill>
                  <a:schemeClr val="tx1"/>
                </a:solidFill>
                <a:effectLst/>
                <a:cs typeface="Calibri" panose="020F0502020204030204" pitchFamily="34" charset="0"/>
              </a:rPr>
            </a:br>
            <a:r>
              <a:rPr lang="en-NZ" sz="2400" b="0" dirty="0">
                <a:solidFill>
                  <a:schemeClr val="tx1"/>
                </a:solidFill>
                <a:effectLst/>
                <a:cs typeface="Calibri" panose="020F0502020204030204" pitchFamily="34" charset="0"/>
              </a:rPr>
              <a:t>If you would like to be one of those drivers, please let me know.</a:t>
            </a:r>
          </a:p>
        </p:txBody>
      </p:sp>
      <p:pic>
        <p:nvPicPr>
          <p:cNvPr id="4" name="Picture 2" descr="C:\Users\wendy\Documents\Photo Album\IAM\2019\RoadSmart logo.jpg">
            <a:extLst>
              <a:ext uri="{FF2B5EF4-FFF2-40B4-BE49-F238E27FC236}">
                <a16:creationId xmlns:a16="http://schemas.microsoft.com/office/drawing/2014/main" id="{DCB5C012-B03F-4BB1-894A-599C0F9AB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61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4C8A7D-DD6F-426F-92E3-3080414D176F}"/>
              </a:ext>
            </a:extLst>
          </p:cNvPr>
          <p:cNvSpPr txBox="1"/>
          <p:nvPr/>
        </p:nvSpPr>
        <p:spPr>
          <a:xfrm>
            <a:off x="50800" y="1143000"/>
            <a:ext cx="9067800" cy="4139595"/>
          </a:xfrm>
          <a:prstGeom prst="rect">
            <a:avLst/>
          </a:prstGeom>
          <a:noFill/>
        </p:spPr>
        <p:txBody>
          <a:bodyPr wrap="square" rtlCol="0">
            <a:spAutoFit/>
          </a:bodyPr>
          <a:lstStyle/>
          <a:p>
            <a:pPr algn="ctr">
              <a:lnSpc>
                <a:spcPct val="200000"/>
              </a:lnSpc>
            </a:pPr>
            <a:r>
              <a:rPr lang="en-NZ" sz="2800" dirty="0"/>
              <a:t>Having had a quick refresher-</a:t>
            </a:r>
          </a:p>
          <a:p>
            <a:pPr algn="ctr">
              <a:lnSpc>
                <a:spcPct val="200000"/>
              </a:lnSpc>
            </a:pPr>
            <a:r>
              <a:rPr lang="en-NZ" sz="3600" dirty="0"/>
              <a:t>What challenges might autonomy have?</a:t>
            </a:r>
          </a:p>
          <a:p>
            <a:pPr algn="ctr">
              <a:lnSpc>
                <a:spcPct val="200000"/>
              </a:lnSpc>
            </a:pPr>
            <a:r>
              <a:rPr lang="en-NZ" sz="3600" dirty="0"/>
              <a:t>Can it do it better than you?</a:t>
            </a:r>
          </a:p>
          <a:p>
            <a:pPr algn="ctr">
              <a:lnSpc>
                <a:spcPct val="200000"/>
              </a:lnSpc>
            </a:pPr>
            <a:r>
              <a:rPr lang="en-NZ" sz="3600" dirty="0"/>
              <a:t>Can we all do better now?</a:t>
            </a:r>
            <a:endParaRPr lang="en-NZ" sz="2800" dirty="0"/>
          </a:p>
        </p:txBody>
      </p:sp>
      <p:pic>
        <p:nvPicPr>
          <p:cNvPr id="3" name="Picture 2" descr="C:\Users\wendy\Documents\Photo Album\IAM\2019\RoadSmart logo.jpg">
            <a:extLst>
              <a:ext uri="{FF2B5EF4-FFF2-40B4-BE49-F238E27FC236}">
                <a16:creationId xmlns:a16="http://schemas.microsoft.com/office/drawing/2014/main" id="{53EB3174-FEED-43B3-BCBA-A9EC04890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825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55350E-06EF-42E7-860E-1F04645F3EBF}"/>
              </a:ext>
            </a:extLst>
          </p:cNvPr>
          <p:cNvSpPr txBox="1"/>
          <p:nvPr/>
        </p:nvSpPr>
        <p:spPr>
          <a:xfrm>
            <a:off x="2590800" y="2743200"/>
            <a:ext cx="5105400" cy="1200329"/>
          </a:xfrm>
          <a:prstGeom prst="rect">
            <a:avLst/>
          </a:prstGeom>
          <a:noFill/>
        </p:spPr>
        <p:txBody>
          <a:bodyPr wrap="square" rtlCol="0">
            <a:spAutoFit/>
          </a:bodyPr>
          <a:lstStyle/>
          <a:p>
            <a:r>
              <a:rPr lang="en-NZ" sz="7200" dirty="0"/>
              <a:t>Questions?</a:t>
            </a:r>
          </a:p>
        </p:txBody>
      </p:sp>
      <p:pic>
        <p:nvPicPr>
          <p:cNvPr id="3" name="Picture 2" descr="C:\Users\wendy\Documents\Photo Album\IAM\2019\RoadSmart logo.jpg">
            <a:extLst>
              <a:ext uri="{FF2B5EF4-FFF2-40B4-BE49-F238E27FC236}">
                <a16:creationId xmlns:a16="http://schemas.microsoft.com/office/drawing/2014/main" id="{ED2D8F12-1956-4E12-8AB3-7E3A3E5C2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14954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5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19200"/>
            <a:ext cx="6781800" cy="3539430"/>
          </a:xfrm>
          <a:prstGeom prst="rect">
            <a:avLst/>
          </a:prstGeom>
        </p:spPr>
        <p:txBody>
          <a:bodyPr wrap="square">
            <a:spAutoFit/>
          </a:bodyPr>
          <a:lstStyle/>
          <a:p>
            <a:endParaRPr lang="en-NZ" sz="1400" dirty="0">
              <a:latin typeface="Calibri" panose="020F0502020204030204" pitchFamily="34" charset="0"/>
              <a:ea typeface="Verdana" panose="020B0604030504040204" pitchFamily="34" charset="0"/>
              <a:cs typeface="Calibri" panose="020F0502020204030204" pitchFamily="34" charset="0"/>
            </a:endParaRPr>
          </a:p>
          <a:p>
            <a:pPr algn="ctr">
              <a:lnSpc>
                <a:spcPct val="150000"/>
              </a:lnSpc>
            </a:pPr>
            <a:r>
              <a:rPr lang="en-NZ" sz="4800" dirty="0">
                <a:ea typeface="Verdana" panose="020B0604030504040204" pitchFamily="34" charset="0"/>
                <a:cs typeface="Calibri" panose="020F0502020204030204" pitchFamily="34" charset="0"/>
              </a:rPr>
              <a:t>On a scale of 1-10, </a:t>
            </a:r>
          </a:p>
          <a:p>
            <a:pPr algn="ctr">
              <a:lnSpc>
                <a:spcPct val="150000"/>
              </a:lnSpc>
            </a:pPr>
            <a:r>
              <a:rPr lang="en-NZ" sz="4800" dirty="0">
                <a:ea typeface="Verdana" panose="020B0604030504040204" pitchFamily="34" charset="0"/>
                <a:cs typeface="Calibri" panose="020F0502020204030204" pitchFamily="34" charset="0"/>
              </a:rPr>
              <a:t>how good a driver </a:t>
            </a:r>
          </a:p>
          <a:p>
            <a:pPr algn="ctr">
              <a:lnSpc>
                <a:spcPct val="150000"/>
              </a:lnSpc>
            </a:pPr>
            <a:r>
              <a:rPr lang="en-NZ" sz="4800" dirty="0">
                <a:ea typeface="Verdana" panose="020B0604030504040204" pitchFamily="34" charset="0"/>
                <a:cs typeface="Calibri" panose="020F0502020204030204" pitchFamily="34" charset="0"/>
              </a:rPr>
              <a:t>do you think you are?</a:t>
            </a:r>
          </a:p>
        </p:txBody>
      </p:sp>
      <p:pic>
        <p:nvPicPr>
          <p:cNvPr id="4" name="Picture 2" descr="C:\Users\wendy\Documents\Photo Album\IAM\2019\RoadSmart logo.jpg">
            <a:extLst>
              <a:ext uri="{FF2B5EF4-FFF2-40B4-BE49-F238E27FC236}">
                <a16:creationId xmlns:a16="http://schemas.microsoft.com/office/drawing/2014/main" id="{F981E326-E042-42A1-830F-7526AEF91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76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endy\Documents\Photo Album\IAM\2019\RoadSmart logo.jpg">
            <a:extLst>
              <a:ext uri="{FF2B5EF4-FFF2-40B4-BE49-F238E27FC236}">
                <a16:creationId xmlns:a16="http://schemas.microsoft.com/office/drawing/2014/main" id="{13E51C56-3855-4395-9D76-DAEDA80D8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7274FA6-B1E0-4E8D-AD0F-919DF797E27F}"/>
              </a:ext>
            </a:extLst>
          </p:cNvPr>
          <p:cNvSpPr/>
          <p:nvPr/>
        </p:nvSpPr>
        <p:spPr>
          <a:xfrm>
            <a:off x="838200" y="1828800"/>
            <a:ext cx="7321481" cy="2135200"/>
          </a:xfrm>
          <a:prstGeom prst="rect">
            <a:avLst/>
          </a:prstGeom>
        </p:spPr>
        <p:txBody>
          <a:bodyPr wrap="square">
            <a:spAutoFit/>
          </a:bodyPr>
          <a:lstStyle/>
          <a:p>
            <a:pPr algn="ctr">
              <a:lnSpc>
                <a:spcPct val="150000"/>
              </a:lnSpc>
            </a:pPr>
            <a:r>
              <a:rPr lang="en-NZ" sz="3600" dirty="0">
                <a:ea typeface="Verdana" panose="020B0604030504040204" pitchFamily="34" charset="0"/>
                <a:cs typeface="Calibri" panose="020F0502020204030204" pitchFamily="34" charset="0"/>
              </a:rPr>
              <a:t>How do you know?</a:t>
            </a:r>
          </a:p>
          <a:p>
            <a:pPr algn="ctr">
              <a:lnSpc>
                <a:spcPct val="150000"/>
              </a:lnSpc>
            </a:pPr>
            <a:r>
              <a:rPr lang="en-NZ" sz="3600" dirty="0">
                <a:ea typeface="Verdana" panose="020B0604030504040204" pitchFamily="34" charset="0"/>
                <a:cs typeface="Calibri" panose="020F0502020204030204" pitchFamily="34" charset="0"/>
              </a:rPr>
              <a:t>What makes you a good driver?</a:t>
            </a:r>
          </a:p>
          <a:p>
            <a:pPr algn="ctr">
              <a:lnSpc>
                <a:spcPct val="150000"/>
              </a:lnSpc>
            </a:pPr>
            <a:endParaRPr lang="en-NZ" dirty="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94773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9200"/>
            <a:ext cx="7848600" cy="4462760"/>
          </a:xfrm>
          <a:prstGeom prst="rect">
            <a:avLst/>
          </a:prstGeom>
        </p:spPr>
        <p:txBody>
          <a:bodyPr wrap="square">
            <a:spAutoFit/>
          </a:bodyPr>
          <a:lstStyle/>
          <a:p>
            <a:pPr marL="571500" indent="-571500">
              <a:lnSpc>
                <a:spcPct val="150000"/>
              </a:lnSpc>
              <a:buFont typeface="Arial" panose="020B0604020202020204" pitchFamily="34" charset="0"/>
              <a:buChar char="•"/>
            </a:pPr>
            <a:r>
              <a:rPr lang="en-NZ" sz="3600" dirty="0">
                <a:ea typeface="Verdana" panose="020B0604030504040204" pitchFamily="34" charset="0"/>
                <a:cs typeface="Calibri" panose="020F0502020204030204" pitchFamily="34" charset="0"/>
              </a:rPr>
              <a:t>Are you better when you leave more time and ring ahead if you’re going to be late?</a:t>
            </a:r>
          </a:p>
          <a:p>
            <a:pPr marL="571500" indent="-571500">
              <a:lnSpc>
                <a:spcPct val="150000"/>
              </a:lnSpc>
              <a:buFont typeface="Arial" panose="020B0604020202020204" pitchFamily="34" charset="0"/>
              <a:buChar char="•"/>
            </a:pPr>
            <a:r>
              <a:rPr lang="en-NZ" sz="3600" dirty="0">
                <a:ea typeface="Verdana" panose="020B0604030504040204" pitchFamily="34" charset="0"/>
                <a:cs typeface="Calibri" panose="020F0502020204030204" pitchFamily="34" charset="0"/>
              </a:rPr>
              <a:t>How well do you anticipate hazards / risks?</a:t>
            </a:r>
          </a:p>
          <a:p>
            <a:endParaRPr lang="en-NZ" sz="1400" dirty="0">
              <a:latin typeface="Calibri" panose="020F0502020204030204" pitchFamily="34" charset="0"/>
              <a:ea typeface="Verdana" panose="020B0604030504040204" pitchFamily="34" charset="0"/>
              <a:cs typeface="Calibri" panose="020F0502020204030204" pitchFamily="34" charset="0"/>
            </a:endParaRPr>
          </a:p>
        </p:txBody>
      </p:sp>
      <p:pic>
        <p:nvPicPr>
          <p:cNvPr id="4" name="Picture 2" descr="C:\Users\wendy\Documents\Photo Album\IAM\2019\RoadSmart logo.jpg">
            <a:extLst>
              <a:ext uri="{FF2B5EF4-FFF2-40B4-BE49-F238E27FC236}">
                <a16:creationId xmlns:a16="http://schemas.microsoft.com/office/drawing/2014/main" id="{6E5F0790-4E5F-4426-8DD9-7424FDFA0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60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Up 4">
            <a:extLst>
              <a:ext uri="{FF2B5EF4-FFF2-40B4-BE49-F238E27FC236}">
                <a16:creationId xmlns:a16="http://schemas.microsoft.com/office/drawing/2014/main" id="{1D32A9E9-0C34-4175-A115-CAB54C51F4EC}"/>
              </a:ext>
            </a:extLst>
          </p:cNvPr>
          <p:cNvSpPr/>
          <p:nvPr/>
        </p:nvSpPr>
        <p:spPr>
          <a:xfrm>
            <a:off x="1447800" y="1295400"/>
            <a:ext cx="457200" cy="419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rrow: Up 5">
            <a:extLst>
              <a:ext uri="{FF2B5EF4-FFF2-40B4-BE49-F238E27FC236}">
                <a16:creationId xmlns:a16="http://schemas.microsoft.com/office/drawing/2014/main" id="{A4276B31-FE28-48DA-B1D9-761DB722D928}"/>
              </a:ext>
            </a:extLst>
          </p:cNvPr>
          <p:cNvSpPr/>
          <p:nvPr/>
        </p:nvSpPr>
        <p:spPr>
          <a:xfrm>
            <a:off x="7620000" y="1268186"/>
            <a:ext cx="457200" cy="419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a:extLst>
              <a:ext uri="{FF2B5EF4-FFF2-40B4-BE49-F238E27FC236}">
                <a16:creationId xmlns:a16="http://schemas.microsoft.com/office/drawing/2014/main" id="{3935A672-4DA1-44DD-9E43-DFFF1A63B6E9}"/>
              </a:ext>
            </a:extLst>
          </p:cNvPr>
          <p:cNvSpPr txBox="1"/>
          <p:nvPr/>
        </p:nvSpPr>
        <p:spPr>
          <a:xfrm>
            <a:off x="1447800" y="457200"/>
            <a:ext cx="7239000" cy="707886"/>
          </a:xfrm>
          <a:prstGeom prst="rect">
            <a:avLst/>
          </a:prstGeom>
          <a:noFill/>
        </p:spPr>
        <p:txBody>
          <a:bodyPr wrap="square" rtlCol="0">
            <a:spAutoFit/>
          </a:bodyPr>
          <a:lstStyle/>
          <a:p>
            <a:r>
              <a:rPr lang="en-NZ" sz="4000" b="1" dirty="0"/>
              <a:t>Crash Risks - NZ vs Globally</a:t>
            </a:r>
          </a:p>
        </p:txBody>
      </p:sp>
      <p:sp>
        <p:nvSpPr>
          <p:cNvPr id="8" name="TextBox 7">
            <a:extLst>
              <a:ext uri="{FF2B5EF4-FFF2-40B4-BE49-F238E27FC236}">
                <a16:creationId xmlns:a16="http://schemas.microsoft.com/office/drawing/2014/main" id="{CBBC2920-FC6A-4811-B0B6-5891199FD866}"/>
              </a:ext>
            </a:extLst>
          </p:cNvPr>
          <p:cNvSpPr txBox="1"/>
          <p:nvPr/>
        </p:nvSpPr>
        <p:spPr>
          <a:xfrm>
            <a:off x="1371600" y="5638800"/>
            <a:ext cx="1371600" cy="369332"/>
          </a:xfrm>
          <a:prstGeom prst="rect">
            <a:avLst/>
          </a:prstGeom>
          <a:noFill/>
        </p:spPr>
        <p:txBody>
          <a:bodyPr wrap="square" rtlCol="0">
            <a:spAutoFit/>
          </a:bodyPr>
          <a:lstStyle/>
          <a:p>
            <a:r>
              <a:rPr lang="en-NZ" b="1" dirty="0"/>
              <a:t>Low Risk</a:t>
            </a:r>
          </a:p>
        </p:txBody>
      </p:sp>
      <p:sp>
        <p:nvSpPr>
          <p:cNvPr id="9" name="TextBox 8">
            <a:extLst>
              <a:ext uri="{FF2B5EF4-FFF2-40B4-BE49-F238E27FC236}">
                <a16:creationId xmlns:a16="http://schemas.microsoft.com/office/drawing/2014/main" id="{C1FDFACD-E5DA-49CA-8B20-38A2CAC717F1}"/>
              </a:ext>
            </a:extLst>
          </p:cNvPr>
          <p:cNvSpPr txBox="1"/>
          <p:nvPr/>
        </p:nvSpPr>
        <p:spPr>
          <a:xfrm>
            <a:off x="7543800" y="5673787"/>
            <a:ext cx="1371600" cy="369332"/>
          </a:xfrm>
          <a:prstGeom prst="rect">
            <a:avLst/>
          </a:prstGeom>
          <a:noFill/>
        </p:spPr>
        <p:txBody>
          <a:bodyPr wrap="square" rtlCol="0">
            <a:spAutoFit/>
          </a:bodyPr>
          <a:lstStyle/>
          <a:p>
            <a:r>
              <a:rPr lang="en-NZ" b="1" dirty="0"/>
              <a:t>High Risk</a:t>
            </a:r>
          </a:p>
        </p:txBody>
      </p:sp>
      <p:cxnSp>
        <p:nvCxnSpPr>
          <p:cNvPr id="11" name="Straight Arrow Connector 10">
            <a:extLst>
              <a:ext uri="{FF2B5EF4-FFF2-40B4-BE49-F238E27FC236}">
                <a16:creationId xmlns:a16="http://schemas.microsoft.com/office/drawing/2014/main" id="{688BCE71-7660-4E15-9C61-B2E0135E2414}"/>
              </a:ext>
            </a:extLst>
          </p:cNvPr>
          <p:cNvCxnSpPr>
            <a:cxnSpLocks/>
          </p:cNvCxnSpPr>
          <p:nvPr/>
        </p:nvCxnSpPr>
        <p:spPr>
          <a:xfrm flipH="1">
            <a:off x="1828800" y="2286000"/>
            <a:ext cx="164374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DF7FAE4-2A8A-451C-AD52-41C35D6D5E95}"/>
              </a:ext>
            </a:extLst>
          </p:cNvPr>
          <p:cNvCxnSpPr>
            <a:cxnSpLocks/>
          </p:cNvCxnSpPr>
          <p:nvPr/>
        </p:nvCxnSpPr>
        <p:spPr>
          <a:xfrm>
            <a:off x="6019799" y="2971800"/>
            <a:ext cx="1600201"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132C0BF-D953-42AC-8468-4975DA3DF2CB}"/>
              </a:ext>
            </a:extLst>
          </p:cNvPr>
          <p:cNvCxnSpPr>
            <a:cxnSpLocks/>
          </p:cNvCxnSpPr>
          <p:nvPr/>
        </p:nvCxnSpPr>
        <p:spPr>
          <a:xfrm flipH="1">
            <a:off x="1828800" y="4038600"/>
            <a:ext cx="164374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8EAD5DF-D372-42D1-996B-12E0E1A6F2B5}"/>
              </a:ext>
            </a:extLst>
          </p:cNvPr>
          <p:cNvCxnSpPr>
            <a:cxnSpLocks/>
          </p:cNvCxnSpPr>
          <p:nvPr/>
        </p:nvCxnSpPr>
        <p:spPr>
          <a:xfrm>
            <a:off x="6019799" y="4953000"/>
            <a:ext cx="1600201"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5C0C71-611A-4788-AF26-824CF97A7493}"/>
              </a:ext>
            </a:extLst>
          </p:cNvPr>
          <p:cNvSpPr txBox="1"/>
          <p:nvPr/>
        </p:nvSpPr>
        <p:spPr>
          <a:xfrm>
            <a:off x="891540" y="2101334"/>
            <a:ext cx="1112519" cy="369332"/>
          </a:xfrm>
          <a:prstGeom prst="rect">
            <a:avLst/>
          </a:prstGeom>
          <a:noFill/>
        </p:spPr>
        <p:txBody>
          <a:bodyPr wrap="square" rtlCol="0">
            <a:spAutoFit/>
          </a:bodyPr>
          <a:lstStyle/>
          <a:p>
            <a:r>
              <a:rPr lang="en-NZ" dirty="0"/>
              <a:t>20%</a:t>
            </a:r>
          </a:p>
        </p:txBody>
      </p:sp>
      <p:sp>
        <p:nvSpPr>
          <p:cNvPr id="21" name="TextBox 20">
            <a:extLst>
              <a:ext uri="{FF2B5EF4-FFF2-40B4-BE49-F238E27FC236}">
                <a16:creationId xmlns:a16="http://schemas.microsoft.com/office/drawing/2014/main" id="{19E23AE0-EFAC-429A-83FA-556AB8FF3B3B}"/>
              </a:ext>
            </a:extLst>
          </p:cNvPr>
          <p:cNvSpPr txBox="1"/>
          <p:nvPr/>
        </p:nvSpPr>
        <p:spPr>
          <a:xfrm>
            <a:off x="891540" y="3853934"/>
            <a:ext cx="1112519" cy="369332"/>
          </a:xfrm>
          <a:prstGeom prst="rect">
            <a:avLst/>
          </a:prstGeom>
          <a:noFill/>
        </p:spPr>
        <p:txBody>
          <a:bodyPr wrap="square" rtlCol="0">
            <a:spAutoFit/>
          </a:bodyPr>
          <a:lstStyle/>
          <a:p>
            <a:r>
              <a:rPr lang="en-NZ" dirty="0"/>
              <a:t>9%</a:t>
            </a:r>
          </a:p>
        </p:txBody>
      </p:sp>
      <p:sp>
        <p:nvSpPr>
          <p:cNvPr id="22" name="TextBox 21">
            <a:extLst>
              <a:ext uri="{FF2B5EF4-FFF2-40B4-BE49-F238E27FC236}">
                <a16:creationId xmlns:a16="http://schemas.microsoft.com/office/drawing/2014/main" id="{DE7D8461-2EC0-4F73-A7AC-B57C3621B0B7}"/>
              </a:ext>
            </a:extLst>
          </p:cNvPr>
          <p:cNvSpPr txBox="1"/>
          <p:nvPr/>
        </p:nvSpPr>
        <p:spPr>
          <a:xfrm>
            <a:off x="8107682" y="2787134"/>
            <a:ext cx="1112519" cy="369332"/>
          </a:xfrm>
          <a:prstGeom prst="rect">
            <a:avLst/>
          </a:prstGeom>
          <a:noFill/>
        </p:spPr>
        <p:txBody>
          <a:bodyPr wrap="square" rtlCol="0">
            <a:spAutoFit/>
          </a:bodyPr>
          <a:lstStyle/>
          <a:p>
            <a:r>
              <a:rPr lang="en-NZ" dirty="0"/>
              <a:t>13.2%</a:t>
            </a:r>
          </a:p>
        </p:txBody>
      </p:sp>
      <p:sp>
        <p:nvSpPr>
          <p:cNvPr id="23" name="TextBox 22">
            <a:extLst>
              <a:ext uri="{FF2B5EF4-FFF2-40B4-BE49-F238E27FC236}">
                <a16:creationId xmlns:a16="http://schemas.microsoft.com/office/drawing/2014/main" id="{ABC2A7AE-0FE0-48F0-AB5A-6B4C3C141948}"/>
              </a:ext>
            </a:extLst>
          </p:cNvPr>
          <p:cNvSpPr txBox="1"/>
          <p:nvPr/>
        </p:nvSpPr>
        <p:spPr>
          <a:xfrm>
            <a:off x="8077200" y="4773003"/>
            <a:ext cx="1112519" cy="369332"/>
          </a:xfrm>
          <a:prstGeom prst="rect">
            <a:avLst/>
          </a:prstGeom>
          <a:noFill/>
        </p:spPr>
        <p:txBody>
          <a:bodyPr wrap="square" rtlCol="0">
            <a:spAutoFit/>
          </a:bodyPr>
          <a:lstStyle/>
          <a:p>
            <a:r>
              <a:rPr lang="en-NZ" dirty="0"/>
              <a:t>2.7%</a:t>
            </a:r>
          </a:p>
        </p:txBody>
      </p:sp>
      <p:sp>
        <p:nvSpPr>
          <p:cNvPr id="24" name="TextBox 23">
            <a:extLst>
              <a:ext uri="{FF2B5EF4-FFF2-40B4-BE49-F238E27FC236}">
                <a16:creationId xmlns:a16="http://schemas.microsoft.com/office/drawing/2014/main" id="{514F4252-1E28-46B9-8F9F-97B42853A75E}"/>
              </a:ext>
            </a:extLst>
          </p:cNvPr>
          <p:cNvSpPr txBox="1"/>
          <p:nvPr/>
        </p:nvSpPr>
        <p:spPr>
          <a:xfrm>
            <a:off x="3649980" y="2101334"/>
            <a:ext cx="1112519" cy="369332"/>
          </a:xfrm>
          <a:prstGeom prst="rect">
            <a:avLst/>
          </a:prstGeom>
          <a:noFill/>
        </p:spPr>
        <p:txBody>
          <a:bodyPr wrap="square" rtlCol="0">
            <a:spAutoFit/>
          </a:bodyPr>
          <a:lstStyle/>
          <a:p>
            <a:r>
              <a:rPr lang="en-NZ" dirty="0"/>
              <a:t>Global</a:t>
            </a:r>
          </a:p>
        </p:txBody>
      </p:sp>
      <p:sp>
        <p:nvSpPr>
          <p:cNvPr id="25" name="TextBox 24">
            <a:extLst>
              <a:ext uri="{FF2B5EF4-FFF2-40B4-BE49-F238E27FC236}">
                <a16:creationId xmlns:a16="http://schemas.microsoft.com/office/drawing/2014/main" id="{E895A830-ADEA-4920-B617-398C291DD27A}"/>
              </a:ext>
            </a:extLst>
          </p:cNvPr>
          <p:cNvSpPr txBox="1"/>
          <p:nvPr/>
        </p:nvSpPr>
        <p:spPr>
          <a:xfrm>
            <a:off x="3735434" y="3853934"/>
            <a:ext cx="1643743" cy="369332"/>
          </a:xfrm>
          <a:prstGeom prst="rect">
            <a:avLst/>
          </a:prstGeom>
          <a:noFill/>
        </p:spPr>
        <p:txBody>
          <a:bodyPr wrap="square" rtlCol="0">
            <a:spAutoFit/>
          </a:bodyPr>
          <a:lstStyle/>
          <a:p>
            <a:r>
              <a:rPr lang="en-NZ" dirty="0">
                <a:solidFill>
                  <a:srgbClr val="FF0000"/>
                </a:solidFill>
              </a:rPr>
              <a:t>New Zealand</a:t>
            </a:r>
          </a:p>
        </p:txBody>
      </p:sp>
      <p:sp>
        <p:nvSpPr>
          <p:cNvPr id="26" name="TextBox 25">
            <a:extLst>
              <a:ext uri="{FF2B5EF4-FFF2-40B4-BE49-F238E27FC236}">
                <a16:creationId xmlns:a16="http://schemas.microsoft.com/office/drawing/2014/main" id="{B74831D7-4124-4526-B0C7-094580799FFD}"/>
              </a:ext>
            </a:extLst>
          </p:cNvPr>
          <p:cNvSpPr txBox="1"/>
          <p:nvPr/>
        </p:nvSpPr>
        <p:spPr>
          <a:xfrm>
            <a:off x="4403271" y="2819400"/>
            <a:ext cx="1643743" cy="369332"/>
          </a:xfrm>
          <a:prstGeom prst="rect">
            <a:avLst/>
          </a:prstGeom>
          <a:noFill/>
        </p:spPr>
        <p:txBody>
          <a:bodyPr wrap="square" rtlCol="0">
            <a:spAutoFit/>
          </a:bodyPr>
          <a:lstStyle/>
          <a:p>
            <a:r>
              <a:rPr lang="en-NZ" dirty="0">
                <a:solidFill>
                  <a:srgbClr val="FF0000"/>
                </a:solidFill>
              </a:rPr>
              <a:t>New Zealand</a:t>
            </a:r>
          </a:p>
        </p:txBody>
      </p:sp>
      <p:sp>
        <p:nvSpPr>
          <p:cNvPr id="28" name="TextBox 27">
            <a:extLst>
              <a:ext uri="{FF2B5EF4-FFF2-40B4-BE49-F238E27FC236}">
                <a16:creationId xmlns:a16="http://schemas.microsoft.com/office/drawing/2014/main" id="{B3D6FDFC-BE30-41AF-A452-A1AD6FDFD438}"/>
              </a:ext>
            </a:extLst>
          </p:cNvPr>
          <p:cNvSpPr txBox="1"/>
          <p:nvPr/>
        </p:nvSpPr>
        <p:spPr>
          <a:xfrm>
            <a:off x="5078730" y="4784152"/>
            <a:ext cx="1112519" cy="369332"/>
          </a:xfrm>
          <a:prstGeom prst="rect">
            <a:avLst/>
          </a:prstGeom>
          <a:noFill/>
        </p:spPr>
        <p:txBody>
          <a:bodyPr wrap="square" rtlCol="0">
            <a:spAutoFit/>
          </a:bodyPr>
          <a:lstStyle/>
          <a:p>
            <a:r>
              <a:rPr lang="en-NZ" dirty="0"/>
              <a:t>Global</a:t>
            </a:r>
          </a:p>
        </p:txBody>
      </p:sp>
      <p:pic>
        <p:nvPicPr>
          <p:cNvPr id="30" name="Picture 2" descr="C:\Users\wendy\Documents\Photo Album\IAM\2019\RoadSmart logo.jpg">
            <a:extLst>
              <a:ext uri="{FF2B5EF4-FFF2-40B4-BE49-F238E27FC236}">
                <a16:creationId xmlns:a16="http://schemas.microsoft.com/office/drawing/2014/main" id="{E425D9BF-DCFE-4FCA-BBB8-1E4F36FA4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58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5DDB41-B32C-447D-868C-D9289C655224}"/>
              </a:ext>
            </a:extLst>
          </p:cNvPr>
          <p:cNvSpPr txBox="1"/>
          <p:nvPr/>
        </p:nvSpPr>
        <p:spPr>
          <a:xfrm>
            <a:off x="762000" y="1143000"/>
            <a:ext cx="7467600" cy="3908762"/>
          </a:xfrm>
          <a:prstGeom prst="rect">
            <a:avLst/>
          </a:prstGeom>
          <a:noFill/>
        </p:spPr>
        <p:txBody>
          <a:bodyPr wrap="square" rtlCol="0">
            <a:spAutoFit/>
          </a:bodyPr>
          <a:lstStyle/>
          <a:p>
            <a:pPr algn="ctr">
              <a:lnSpc>
                <a:spcPct val="200000"/>
              </a:lnSpc>
            </a:pPr>
            <a:r>
              <a:rPr lang="en-NZ" sz="3200" b="1" dirty="0"/>
              <a:t>We now know how you feel about your roadcraft ability</a:t>
            </a:r>
          </a:p>
          <a:p>
            <a:pPr algn="ctr">
              <a:lnSpc>
                <a:spcPct val="200000"/>
              </a:lnSpc>
            </a:pPr>
            <a:r>
              <a:rPr lang="en-NZ" sz="3200" b="1" dirty="0"/>
              <a:t>We also know what the stats say</a:t>
            </a:r>
          </a:p>
          <a:p>
            <a:pPr algn="ctr">
              <a:lnSpc>
                <a:spcPct val="200000"/>
              </a:lnSpc>
            </a:pPr>
            <a:r>
              <a:rPr lang="en-NZ" sz="3200" b="1" dirty="0"/>
              <a:t>So, let's check ... </a:t>
            </a:r>
          </a:p>
        </p:txBody>
      </p:sp>
      <p:pic>
        <p:nvPicPr>
          <p:cNvPr id="4" name="Picture 2" descr="C:\Users\wendy\Documents\Photo Album\IAM\2019\RoadSmart logo.jpg">
            <a:extLst>
              <a:ext uri="{FF2B5EF4-FFF2-40B4-BE49-F238E27FC236}">
                <a16:creationId xmlns:a16="http://schemas.microsoft.com/office/drawing/2014/main" id="{2DBB2C29-82EB-47DE-B602-25952D0B0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78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838200"/>
            <a:ext cx="7543800" cy="914400"/>
          </a:xfrm>
        </p:spPr>
        <p:txBody>
          <a:bodyPr/>
          <a:lstStyle/>
          <a:p>
            <a:pPr algn="ctr"/>
            <a:r>
              <a:rPr lang="en-NZ" dirty="0">
                <a:solidFill>
                  <a:schemeClr val="tx1"/>
                </a:solidFill>
                <a:effectLst/>
                <a:ea typeface="Verdana" panose="020B0604030504040204" pitchFamily="34" charset="0"/>
                <a:cs typeface="Calibri" panose="020F0502020204030204" pitchFamily="34" charset="0"/>
              </a:rPr>
              <a:t>The Theory of it all</a:t>
            </a:r>
          </a:p>
        </p:txBody>
      </p:sp>
      <p:pic>
        <p:nvPicPr>
          <p:cNvPr id="4099" name="Picture 3" descr="E:\WENDY2\Photo Album\New Zealand\Pleasures in New Zealand\Pleasures 2017\IAM\Images\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963" y="2163154"/>
            <a:ext cx="2053569" cy="271364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wendy\Documents\Photo Album\IAM\2019\NZ Road Code 2019-2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163154"/>
            <a:ext cx="2075431" cy="271364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C:\Users\wendy\Documents\Photo Album\IAM\2019\RoadSmart logo.jpg">
            <a:extLst>
              <a:ext uri="{FF2B5EF4-FFF2-40B4-BE49-F238E27FC236}">
                <a16:creationId xmlns:a16="http://schemas.microsoft.com/office/drawing/2014/main" id="{7163E011-FCCD-418E-863D-7857EE91E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885826" cy="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63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11168</TotalTime>
  <Words>854</Words>
  <Application>Microsoft Office PowerPoint</Application>
  <PresentationFormat>On-screen Show (4:3)</PresentationFormat>
  <Paragraphs>100</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Lucida Sans Unicode</vt:lpstr>
      <vt:lpstr>Times New Roman</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Theory of it all</vt:lpstr>
      <vt:lpstr>Driving Road Safety - iam.org.nz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lanes correctly </vt:lpstr>
      <vt:lpstr> Using lanes correctly </vt:lpstr>
      <vt:lpstr> Using lanes correctly </vt:lpstr>
      <vt:lpstr>PowerPoint Presentation</vt:lpstr>
      <vt:lpstr>  Turning right at traffic lights </vt:lpstr>
      <vt:lpstr>Giving signals Shoulder checks</vt:lpstr>
      <vt:lpstr>PowerPoint Presentation</vt:lpstr>
      <vt:lpstr>Merging at an intersection </vt:lpstr>
      <vt:lpstr>Merging like a zip  </vt:lpstr>
      <vt:lpstr>PowerPoint Presentation</vt:lpstr>
      <vt:lpstr>PowerPoint Presentation</vt:lpstr>
      <vt:lpstr>Roundabout confusion?  </vt:lpstr>
      <vt:lpstr>Roundabout confusion?  </vt:lpstr>
      <vt:lpstr>  Roundabout confusion? </vt:lpstr>
      <vt:lpstr> What’s your ‘stationary distance’ like  at intersections?  Tarmac and tyres or Rubber and road</vt:lpstr>
      <vt:lpstr>PowerPoint Presentation</vt:lpstr>
      <vt:lpstr>PowerPoint Presentation</vt:lpstr>
      <vt:lpstr>PowerPoint Presentation</vt:lpstr>
      <vt:lpstr>And here’s an offer I observe iam RoadSmart Trainee Car Observers. They need to observe the driving of six different drivers (with me in the back seat). If you would like to be one of those drivers, please let me know.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 Merits of Driving</dc:title>
  <dc:creator>Wendy</dc:creator>
  <cp:lastModifiedBy>IAM NZ Chief Observer Cars</cp:lastModifiedBy>
  <cp:revision>148</cp:revision>
  <dcterms:created xsi:type="dcterms:W3CDTF">2017-04-09T02:41:05Z</dcterms:created>
  <dcterms:modified xsi:type="dcterms:W3CDTF">2020-02-11T00:55:52Z</dcterms:modified>
</cp:coreProperties>
</file>