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Economica" panose="020B0604020202020204" charset="0"/>
      <p:regular r:id="rId17"/>
      <p:bold r:id="rId18"/>
      <p:italic r:id="rId19"/>
      <p:boldItalic r:id="rId20"/>
    </p:embeddedFont>
    <p:embeddedFont>
      <p:font typeface="Open Sans" panose="020B060402020202020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Caveat" panose="020B0604020202020204" charset="0"/>
      <p:regular r:id="rId29"/>
      <p:bold r:id="rId30"/>
    </p:embeddedFont>
    <p:embeddedFont>
      <p:font typeface="Cabin Sketch" panose="020B0604020202020204" charset="0"/>
      <p:regular r:id="rId31"/>
      <p:bold r:id="rId32"/>
    </p:embeddedFont>
    <p:embeddedFont>
      <p:font typeface="Snippet"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81"/>
  </p:normalViewPr>
  <p:slideViewPr>
    <p:cSldViewPr snapToGrid="0" snapToObjects="1">
      <p:cViewPr varScale="1">
        <p:scale>
          <a:sx n="136" d="100"/>
          <a:sy n="136" d="100"/>
        </p:scale>
        <p:origin x="138"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GB" b="1">
                <a:solidFill>
                  <a:schemeClr val="dk1"/>
                </a:solidFill>
              </a:rPr>
              <a:t>Anahera:</a:t>
            </a:r>
            <a:endParaRPr b="1">
              <a:solidFill>
                <a:schemeClr val="dk1"/>
              </a:solidFill>
            </a:endParaRPr>
          </a:p>
          <a:p>
            <a:pPr marL="0" lvl="0" indent="0" rtl="0">
              <a:lnSpc>
                <a:spcPct val="115000"/>
              </a:lnSpc>
              <a:spcBef>
                <a:spcPts val="0"/>
              </a:spcBef>
              <a:spcAft>
                <a:spcPts val="0"/>
              </a:spcAft>
              <a:buClr>
                <a:schemeClr val="dk1"/>
              </a:buClr>
              <a:buSzPts val="1100"/>
              <a:buFont typeface="Arial"/>
              <a:buNone/>
            </a:pPr>
            <a:r>
              <a:rPr lang="en-GB">
                <a:solidFill>
                  <a:schemeClr val="dk1"/>
                </a:solidFill>
              </a:rPr>
              <a:t>At Corinna School we think, create, act and share our ideas using a range of digital devices. One of our main goals is to be successful in the future. In order to achieve this goal we use a range of digital devices, so that we can explore and access any helpful tools and apps that are relevant to our learning. </a:t>
            </a:r>
            <a:endParaRPr sz="1300">
              <a:latin typeface="Snippet"/>
              <a:ea typeface="Snippet"/>
              <a:cs typeface="Snippet"/>
              <a:sym typeface="Snippe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Eva:</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When we are doing Play based learning we have the ability to do anything within our learning. The p can represent many things like  passion, project, problem, peer and play based learning. During this period of time we learn and improve lots of our skills. ‘Play based learning’ is a more creative way for us to express our passion. We use apps &amp; tools online to help us answer these questions.  If we want creative learners we must first give them time to play.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GB" b="1">
                <a:solidFill>
                  <a:schemeClr val="dk1"/>
                </a:solidFill>
              </a:rPr>
              <a:t>Kastro:</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We collaborate with our fellow students and teaching staff on different projects we do together to gather information and share our ideas. Using our devices makes it easier to achieve our learning because we can do it at school as well as at home. We can share our docs, presentations, drawings etc with our buddies and we have the ability to work with them in any time of the day they are free.  It also makes it easier to get feedback from our teachers and peers so we can improve our word.</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Eva:</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highlight>
                  <a:schemeClr val="lt1"/>
                </a:highlight>
              </a:rPr>
              <a:t>A kawa of care is an agreement between our parents, teachers, the principal, and of course us the students. It’s sort of like a business contract. You agree on things then sign it. But the important thing is you have to be committed. So you have to remember to do the right things so you stay safe and are a responsible chromebook and internet user.</a:t>
            </a:r>
            <a:endParaRPr>
              <a:highlight>
                <a:srgbClr val="FFFFFF"/>
              </a:highlight>
            </a:endParaRPr>
          </a:p>
          <a:p>
            <a:pPr marL="0" lvl="0" indent="0" rtl="0">
              <a:spcBef>
                <a:spcPts val="0"/>
              </a:spcBef>
              <a:spcAft>
                <a:spcPts val="0"/>
              </a:spcAft>
              <a:buNone/>
            </a:pPr>
            <a:endParaRPr sz="1500">
              <a:highlight>
                <a:srgbClr val="FFFFFF"/>
              </a:highlight>
              <a:latin typeface="Snippet"/>
              <a:ea typeface="Snippet"/>
              <a:cs typeface="Snippet"/>
              <a:sym typeface="Snippe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Jillian:</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When we ask our parents what they think about our chromebooks, they say that chromebooks are very helpful when it comes to researching questions to help us find out more information and words we aren’t quite familiar with, it also helps improve our spelling. </a:t>
            </a:r>
            <a:endParaRPr>
              <a:solidFill>
                <a:schemeClr val="dk1"/>
              </a:solidFill>
            </a:endParaRPr>
          </a:p>
          <a:p>
            <a:pPr marL="0" lvl="0" indent="0">
              <a:spcBef>
                <a:spcPts val="0"/>
              </a:spcBef>
              <a:spcAft>
                <a:spcPts val="0"/>
              </a:spcAft>
              <a:buNone/>
            </a:pPr>
            <a:endParaRPr sz="1500">
              <a:solidFill>
                <a:schemeClr val="dk1"/>
              </a:solidFill>
              <a:highlight>
                <a:schemeClr val="lt1"/>
              </a:highlight>
              <a:latin typeface="Snippet"/>
              <a:ea typeface="Snippet"/>
              <a:cs typeface="Snippet"/>
              <a:sym typeface="Snippet"/>
            </a:endParaRPr>
          </a:p>
          <a:p>
            <a:pPr marL="0" lvl="0" indent="0">
              <a:spcBef>
                <a:spcPts val="0"/>
              </a:spcBef>
              <a:spcAft>
                <a:spcPts val="0"/>
              </a:spcAft>
              <a:buNone/>
            </a:pPr>
            <a:endParaRPr sz="1500">
              <a:latin typeface="Snippet"/>
              <a:ea typeface="Snippet"/>
              <a:cs typeface="Snippet"/>
              <a:sym typeface="Snippe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Anahera:</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Our future is yet to come. There are still more technology yet to be invented.  We can teach the families of Corinna School all about the chromebook usage and the rules too (e.g.) why it is so helpful, and what it has done to improve our learning techniques and skills. Thank you for listening, do you have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Jillian:</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We are supporting our fellow students to have a VOICE in their learning, take AGENCY over their learning and also express their IDENTITY through their educational experiences. This is the vision for our school and the porirua east kahui ako.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Anahera:</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At Corinna School the use of digital technology helps to amplify our voices. It helps us to gain confidence in ourselves as learners. Digital devices have helped give us a chance to be able to speak our minds and express ourselves through blogger and other useful websites. When we contribute our ideas, beliefs, thoughts or opinions they are always respected and never criticised. We believe that everyone at Corinna School has a right to share their thoughts and also express themselves, freely.</a:t>
            </a: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Jillian:</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Corinna School is a school well known for our cleverness and smarts, being able to handle changes and also for being a great big happy whanau. In our whanau we help each other to get to the same level. We never give up on each other. We have the ability to make our own choices about our learning and digital devices has helped us do so.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Prestigious:</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Here at Corinna School we value who we are. Our strengths, qualities, weaknesses, culture, family, gender are just some of the many things that represent us not only as learners but as citizens of Waitangirua or people in general.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b="1"/>
              <a:t>Hillary: </a:t>
            </a:r>
            <a:endParaRPr b="1"/>
          </a:p>
          <a:p>
            <a:pPr marL="0" lvl="0" indent="0">
              <a:spcBef>
                <a:spcPts val="0"/>
              </a:spcBef>
              <a:spcAft>
                <a:spcPts val="0"/>
              </a:spcAft>
              <a:buClr>
                <a:schemeClr val="dk1"/>
              </a:buClr>
              <a:buSzPts val="1100"/>
              <a:buFont typeface="Arial"/>
              <a:buNone/>
            </a:pPr>
            <a:r>
              <a:rPr lang="en-GB">
                <a:solidFill>
                  <a:schemeClr val="dk1"/>
                </a:solidFill>
              </a:rPr>
              <a:t>We use lots of different online learning tools. Google apps are one of the most useful apps that help to record and produce our learning, effectively. The apps include Google Docs, drawing, and presentations. Screencastify and podcast are other helpful tools that help to record our learning. We also use a variety of other websites, apps and tools such as 3D modelling apps, movie making tools and Scratch which helps us to practise coding. There is  so much learning and exploring we do on our chromebooks!  </a:t>
            </a:r>
            <a:endParaRPr>
              <a:solidFill>
                <a:schemeClr val="dk1"/>
              </a:solidFill>
            </a:endParaRPr>
          </a:p>
          <a:p>
            <a:pPr marL="0" lvl="0" indent="0">
              <a:spcBef>
                <a:spcPts val="0"/>
              </a:spcBef>
              <a:spcAft>
                <a:spcPts val="0"/>
              </a:spcAft>
              <a:buNone/>
            </a:pPr>
            <a:endParaRPr sz="1200" i="1">
              <a:solidFill>
                <a:schemeClr val="dk1"/>
              </a:solidFill>
              <a:latin typeface="Cambria"/>
              <a:ea typeface="Cambria"/>
              <a:cs typeface="Cambria"/>
              <a:sym typeface="Cambria"/>
            </a:endParaRPr>
          </a:p>
          <a:p>
            <a:pPr marL="0" lvl="0" indent="0">
              <a:spcBef>
                <a:spcPts val="0"/>
              </a:spcBef>
              <a:spcAft>
                <a:spcPts val="0"/>
              </a:spcAft>
              <a:buNone/>
            </a:pPr>
            <a:endParaRPr sz="1200" i="1">
              <a:solidFill>
                <a:schemeClr val="dk1"/>
              </a:solidFill>
              <a:latin typeface="Cambria"/>
              <a:ea typeface="Cambria"/>
              <a:cs typeface="Cambria"/>
              <a:sym typeface="Cambria"/>
            </a:endParaRPr>
          </a:p>
          <a:p>
            <a:pPr marL="0" lvl="0" indent="0" rtl="0">
              <a:spcBef>
                <a:spcPts val="0"/>
              </a:spcBef>
              <a:spcAft>
                <a:spcPts val="0"/>
              </a:spcAft>
              <a:buNone/>
            </a:pPr>
            <a:endParaRPr sz="1200" i="1">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b="1"/>
              <a:t>Eva: </a:t>
            </a:r>
            <a:endParaRPr b="1"/>
          </a:p>
          <a:p>
            <a:pPr marL="0" lvl="0" indent="0">
              <a:spcBef>
                <a:spcPts val="0"/>
              </a:spcBef>
              <a:spcAft>
                <a:spcPts val="0"/>
              </a:spcAft>
              <a:buClr>
                <a:schemeClr val="dk1"/>
              </a:buClr>
              <a:buSzPts val="1100"/>
              <a:buFont typeface="Arial"/>
              <a:buNone/>
            </a:pPr>
            <a:r>
              <a:rPr lang="en-GB">
                <a:solidFill>
                  <a:schemeClr val="dk1"/>
                </a:solidFill>
              </a:rPr>
              <a:t>These are an example of our podcasts and screencastify. The podcast was a dialogue that was written to entertain our audience. Screencastify is used to help us reflect on our learning by being able to see what we do well and what we need to improve on. Podcasting is yet a similar tool that we use to share our learning to others. Here is an example of my Podcast and Kastros Screencastify. My podcast is a demonstration of myself acting as a various amount of characters.</a:t>
            </a:r>
            <a:endParaRPr/>
          </a:p>
          <a:p>
            <a:pPr marL="0" lvl="0" indent="0">
              <a:spcBef>
                <a:spcPts val="0"/>
              </a:spcBef>
              <a:spcAft>
                <a:spcPts val="0"/>
              </a:spcAft>
              <a:buNone/>
            </a:pPr>
            <a:r>
              <a:rPr lang="en-GB"/>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GB" b="1">
                <a:solidFill>
                  <a:schemeClr val="dk1"/>
                </a:solidFill>
              </a:rPr>
              <a:t>Prestigious:</a:t>
            </a:r>
            <a:endParaRPr b="1">
              <a:solidFill>
                <a:schemeClr val="dk1"/>
              </a:solidFill>
            </a:endParaRPr>
          </a:p>
          <a:p>
            <a:pPr marL="0" lvl="0" indent="0" rtl="0">
              <a:spcBef>
                <a:spcPts val="0"/>
              </a:spcBef>
              <a:spcAft>
                <a:spcPts val="0"/>
              </a:spcAft>
              <a:buClr>
                <a:schemeClr val="dk1"/>
              </a:buClr>
              <a:buSzPts val="1100"/>
              <a:buFont typeface="Arial"/>
              <a:buNone/>
            </a:pPr>
            <a:r>
              <a:rPr lang="en-GB">
                <a:solidFill>
                  <a:schemeClr val="dk1"/>
                </a:solidFill>
              </a:rPr>
              <a:t>Our blogs are evidence of the learning we do in our classrooms. We share these with our peers, parents and staff members in our school. We get informative feedback to help us improve our learning. It’s also a really cool record of us as learners during our time at Corinna School. Here is an example of our learning blogs. Our blogs contain learning stories. Learning stories are basically reflections of our learning. We discuss our strengths, struggles and improvements needing to be made based around the subjects of each learning story.</a:t>
            </a:r>
            <a:endParaRPr/>
          </a:p>
          <a:p>
            <a:pPr marL="0" lvl="0" indent="0">
              <a:spcBef>
                <a:spcPts val="0"/>
              </a:spcBef>
              <a:spcAft>
                <a:spcPts val="0"/>
              </a:spcAft>
              <a:buNone/>
            </a:pPr>
            <a:endParaRPr sz="1200" i="1">
              <a:solidFill>
                <a:schemeClr val="dk1"/>
              </a:solidFill>
              <a:latin typeface="Cambria"/>
              <a:ea typeface="Cambria"/>
              <a:cs typeface="Cambria"/>
              <a:sym typeface="Camb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b="1">
                <a:solidFill>
                  <a:schemeClr val="dk1"/>
                </a:solidFill>
              </a:rPr>
              <a:t>Jillian:</a:t>
            </a:r>
            <a:endParaRPr b="1">
              <a:solidFill>
                <a:schemeClr val="dk1"/>
              </a:solidFill>
            </a:endParaRPr>
          </a:p>
          <a:p>
            <a:pPr marL="0" lvl="0" indent="0">
              <a:spcBef>
                <a:spcPts val="0"/>
              </a:spcBef>
              <a:spcAft>
                <a:spcPts val="0"/>
              </a:spcAft>
              <a:buClr>
                <a:schemeClr val="dk1"/>
              </a:buClr>
              <a:buSzPts val="1100"/>
              <a:buFont typeface="Arial"/>
              <a:buNone/>
            </a:pPr>
            <a:r>
              <a:rPr lang="en-GB">
                <a:solidFill>
                  <a:schemeClr val="dk1"/>
                </a:solidFill>
              </a:rPr>
              <a:t>Creativity is a large part of our identity. It helps our imaginations come alive. Using chromebooks helps us to gain ideas and to build on these. Since we introduced chromebooks it has helped our students to develop certain skills around writing. We have high results now.</a:t>
            </a:r>
            <a:endParaRPr b="1">
              <a:solidFill>
                <a:schemeClr val="dk1"/>
              </a:solidFill>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4013"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Shape 1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Shape 54"/>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8"/>
        <p:cNvGrpSpPr/>
        <p:nvPr/>
      </p:nvGrpSpPr>
      <p:grpSpPr>
        <a:xfrm>
          <a:off x="0" y="0"/>
          <a:ext cx="0" cy="0"/>
          <a:chOff x="0" y="0"/>
          <a:chExt cx="0" cy="0"/>
        </a:xfrm>
      </p:grpSpPr>
      <p:sp>
        <p:nvSpPr>
          <p:cNvPr id="59" name="Shape 5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339263" y="460225"/>
            <a:ext cx="7434600" cy="11115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1"/>
              </a:buClr>
              <a:buSzPts val="3000"/>
              <a:buNone/>
              <a:defRPr sz="3000">
                <a:solidFill>
                  <a:schemeClr val="lt2"/>
                </a:solidFill>
              </a:defRPr>
            </a:lvl1pPr>
            <a:lvl2pPr lvl="1" algn="l">
              <a:lnSpc>
                <a:spcPct val="100000"/>
              </a:lnSpc>
              <a:spcBef>
                <a:spcPts val="0"/>
              </a:spcBef>
              <a:spcAft>
                <a:spcPts val="0"/>
              </a:spcAft>
              <a:buClr>
                <a:schemeClr val="dk1"/>
              </a:buClr>
              <a:buSzPts val="3000"/>
              <a:buNone/>
              <a:defRPr sz="3000">
                <a:solidFill>
                  <a:schemeClr val="lt2"/>
                </a:solidFill>
              </a:defRPr>
            </a:lvl2pPr>
            <a:lvl3pPr lvl="2" algn="l">
              <a:lnSpc>
                <a:spcPct val="100000"/>
              </a:lnSpc>
              <a:spcBef>
                <a:spcPts val="0"/>
              </a:spcBef>
              <a:spcAft>
                <a:spcPts val="0"/>
              </a:spcAft>
              <a:buClr>
                <a:schemeClr val="dk1"/>
              </a:buClr>
              <a:buSzPts val="3000"/>
              <a:buNone/>
              <a:defRPr sz="3000">
                <a:solidFill>
                  <a:schemeClr val="lt2"/>
                </a:solidFill>
              </a:defRPr>
            </a:lvl3pPr>
            <a:lvl4pPr lvl="3" algn="l">
              <a:lnSpc>
                <a:spcPct val="100000"/>
              </a:lnSpc>
              <a:spcBef>
                <a:spcPts val="0"/>
              </a:spcBef>
              <a:spcAft>
                <a:spcPts val="0"/>
              </a:spcAft>
              <a:buClr>
                <a:schemeClr val="dk1"/>
              </a:buClr>
              <a:buSzPts val="3000"/>
              <a:buNone/>
              <a:defRPr sz="3000">
                <a:solidFill>
                  <a:schemeClr val="lt2"/>
                </a:solidFill>
              </a:defRPr>
            </a:lvl4pPr>
            <a:lvl5pPr lvl="4" algn="l">
              <a:lnSpc>
                <a:spcPct val="100000"/>
              </a:lnSpc>
              <a:spcBef>
                <a:spcPts val="0"/>
              </a:spcBef>
              <a:spcAft>
                <a:spcPts val="0"/>
              </a:spcAft>
              <a:buClr>
                <a:schemeClr val="dk1"/>
              </a:buClr>
              <a:buSzPts val="3000"/>
              <a:buNone/>
              <a:defRPr sz="3000">
                <a:solidFill>
                  <a:schemeClr val="lt2"/>
                </a:solidFill>
              </a:defRPr>
            </a:lvl5pPr>
            <a:lvl6pPr lvl="5" algn="l">
              <a:lnSpc>
                <a:spcPct val="100000"/>
              </a:lnSpc>
              <a:spcBef>
                <a:spcPts val="0"/>
              </a:spcBef>
              <a:spcAft>
                <a:spcPts val="0"/>
              </a:spcAft>
              <a:buClr>
                <a:schemeClr val="dk1"/>
              </a:buClr>
              <a:buSzPts val="3000"/>
              <a:buNone/>
              <a:defRPr sz="3000">
                <a:solidFill>
                  <a:schemeClr val="lt2"/>
                </a:solidFill>
              </a:defRPr>
            </a:lvl6pPr>
            <a:lvl7pPr lvl="6" algn="l">
              <a:lnSpc>
                <a:spcPct val="100000"/>
              </a:lnSpc>
              <a:spcBef>
                <a:spcPts val="0"/>
              </a:spcBef>
              <a:spcAft>
                <a:spcPts val="0"/>
              </a:spcAft>
              <a:buClr>
                <a:schemeClr val="dk1"/>
              </a:buClr>
              <a:buSzPts val="3000"/>
              <a:buNone/>
              <a:defRPr sz="3000">
                <a:solidFill>
                  <a:schemeClr val="lt2"/>
                </a:solidFill>
              </a:defRPr>
            </a:lvl7pPr>
            <a:lvl8pPr lvl="7" algn="l">
              <a:lnSpc>
                <a:spcPct val="100000"/>
              </a:lnSpc>
              <a:spcBef>
                <a:spcPts val="0"/>
              </a:spcBef>
              <a:spcAft>
                <a:spcPts val="0"/>
              </a:spcAft>
              <a:buClr>
                <a:schemeClr val="dk1"/>
              </a:buClr>
              <a:buSzPts val="3000"/>
              <a:buNone/>
              <a:defRPr sz="3000">
                <a:solidFill>
                  <a:schemeClr val="lt2"/>
                </a:solidFill>
              </a:defRPr>
            </a:lvl8pPr>
            <a:lvl9pPr lvl="8" algn="l">
              <a:lnSpc>
                <a:spcPct val="100000"/>
              </a:lnSpc>
              <a:spcBef>
                <a:spcPts val="0"/>
              </a:spcBef>
              <a:spcAft>
                <a:spcPts val="0"/>
              </a:spcAft>
              <a:buClr>
                <a:schemeClr val="dk1"/>
              </a:buClr>
              <a:buSzPts val="3000"/>
              <a:buNone/>
              <a:defRPr sz="3000">
                <a:solidFill>
                  <a:schemeClr val="lt2"/>
                </a:solidFill>
              </a:defRPr>
            </a:lvl9pPr>
          </a:lstStyle>
          <a:p>
            <a:endParaRPr/>
          </a:p>
        </p:txBody>
      </p:sp>
      <p:sp>
        <p:nvSpPr>
          <p:cNvPr id="61" name="Shape 61"/>
          <p:cNvSpPr txBox="1">
            <a:spLocks noGrp="1"/>
          </p:cNvSpPr>
          <p:nvPr>
            <p:ph type="body" idx="1"/>
          </p:nvPr>
        </p:nvSpPr>
        <p:spPr>
          <a:xfrm>
            <a:off x="3215171" y="3461800"/>
            <a:ext cx="2648400" cy="11781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2" name="Shape 62"/>
          <p:cNvSpPr txBox="1">
            <a:spLocks noGrp="1"/>
          </p:cNvSpPr>
          <p:nvPr>
            <p:ph type="body" idx="2"/>
          </p:nvPr>
        </p:nvSpPr>
        <p:spPr>
          <a:xfrm>
            <a:off x="6091071" y="3461800"/>
            <a:ext cx="2648400" cy="11781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3" name="Shape 63"/>
          <p:cNvSpPr txBox="1">
            <a:spLocks noGrp="1"/>
          </p:cNvSpPr>
          <p:nvPr>
            <p:ph type="body" idx="3"/>
          </p:nvPr>
        </p:nvSpPr>
        <p:spPr>
          <a:xfrm>
            <a:off x="339271" y="3461800"/>
            <a:ext cx="2648400" cy="11781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4" name="Shape 6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p:nvPr/>
        </p:nvSpPr>
        <p:spPr>
          <a:xfrm flipH="1">
            <a:off x="7595938"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Shape 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Shape 35"/>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Shape 44"/>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Shape 45"/>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open?id=1VrIZj796FPijIiFGw8DsMelWSeknKuZ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drive.google.com/file/d/1nPESN2_69Y8KypUoTEMivEYnmjAfahwt/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vania123.blogspot.co.nz/"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hyperlink" Target="https://jt860.blogspot.co.nz/?zx=71899a570de38d8b"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1428837" y="137100"/>
            <a:ext cx="6047896" cy="750776"/>
          </a:xfrm>
          <a:prstGeom prst="rect">
            <a:avLst/>
          </a:prstGeom>
        </p:spPr>
        <p:txBody>
          <a:bodyPr>
            <a:prstTxWarp prst="textPlain">
              <a:avLst/>
            </a:prstTxWarp>
          </a:bodyPr>
          <a:lstStyle/>
          <a:p>
            <a:pPr lvl="0" algn="ctr"/>
            <a:r>
              <a:rPr b="1" i="0">
                <a:ln w="19050" cap="flat" cmpd="sng">
                  <a:solidFill>
                    <a:srgbClr val="FFFFFF"/>
                  </a:solidFill>
                  <a:prstDash val="solid"/>
                  <a:round/>
                  <a:headEnd type="none" w="sm" len="sm"/>
                  <a:tailEnd type="none" w="sm" len="sm"/>
                </a:ln>
                <a:solidFill>
                  <a:srgbClr val="999999"/>
                </a:solidFill>
                <a:latin typeface="Cabin Sketch"/>
              </a:rPr>
              <a:t>Corinna School</a:t>
            </a:r>
          </a:p>
        </p:txBody>
      </p:sp>
      <p:pic>
        <p:nvPicPr>
          <p:cNvPr id="70" name="Shape 70" descr="Corinna Logo.JPG"/>
          <p:cNvPicPr preferRelativeResize="0"/>
          <p:nvPr/>
        </p:nvPicPr>
        <p:blipFill>
          <a:blip r:embed="rId3">
            <a:alphaModFix/>
          </a:blip>
          <a:stretch>
            <a:fillRect/>
          </a:stretch>
        </p:blipFill>
        <p:spPr>
          <a:xfrm>
            <a:off x="2928413" y="1501088"/>
            <a:ext cx="3048723" cy="2147498"/>
          </a:xfrm>
          <a:prstGeom prst="rect">
            <a:avLst/>
          </a:prstGeom>
          <a:noFill/>
          <a:ln w="38100" cap="flat" cmpd="sng">
            <a:solidFill>
              <a:schemeClr val="lt1"/>
            </a:solidFill>
            <a:prstDash val="solid"/>
            <a:round/>
            <a:headEnd type="none" w="sm" len="sm"/>
            <a:tailEnd type="none" w="sm" len="sm"/>
          </a:ln>
        </p:spPr>
      </p:pic>
      <p:sp>
        <p:nvSpPr>
          <p:cNvPr id="71" name="Shape 71"/>
          <p:cNvSpPr/>
          <p:nvPr/>
        </p:nvSpPr>
        <p:spPr>
          <a:xfrm>
            <a:off x="1480325" y="4261800"/>
            <a:ext cx="6047902" cy="810499"/>
          </a:xfrm>
          <a:prstGeom prst="rect">
            <a:avLst/>
          </a:prstGeom>
        </p:spPr>
        <p:txBody>
          <a:bodyPr>
            <a:prstTxWarp prst="textPlain">
              <a:avLst/>
            </a:prstTxWarp>
          </a:bodyPr>
          <a:lstStyle/>
          <a:p>
            <a:pPr lvl="0" algn="ctr"/>
            <a:r>
              <a:rPr b="1" i="0">
                <a:ln w="19050" cap="flat" cmpd="sng">
                  <a:solidFill>
                    <a:srgbClr val="FFFFFF"/>
                  </a:solidFill>
                  <a:prstDash val="solid"/>
                  <a:round/>
                  <a:headEnd type="none" w="sm" len="sm"/>
                  <a:tailEnd type="none" w="sm" len="sm"/>
                </a:ln>
                <a:solidFill>
                  <a:srgbClr val="666666"/>
                </a:solidFill>
                <a:latin typeface="Cabin Sketch"/>
              </a:rPr>
              <a:t>Expect The Best</a:t>
            </a:r>
          </a:p>
        </p:txBody>
      </p:sp>
      <p:pic>
        <p:nvPicPr>
          <p:cNvPr id="72" name="Shape 72"/>
          <p:cNvPicPr preferRelativeResize="0"/>
          <p:nvPr/>
        </p:nvPicPr>
        <p:blipFill>
          <a:blip r:embed="rId4">
            <a:alphaModFix/>
          </a:blip>
          <a:stretch>
            <a:fillRect/>
          </a:stretch>
        </p:blipFill>
        <p:spPr>
          <a:xfrm>
            <a:off x="7113625" y="1087825"/>
            <a:ext cx="1494001" cy="2974024"/>
          </a:xfrm>
          <a:prstGeom prst="rect">
            <a:avLst/>
          </a:prstGeom>
          <a:noFill/>
          <a:ln w="38100" cap="flat" cmpd="sng">
            <a:solidFill>
              <a:srgbClr val="FFFFFF"/>
            </a:solidFill>
            <a:prstDash val="solid"/>
            <a:round/>
            <a:headEnd type="none" w="sm" len="sm"/>
            <a:tailEnd type="none" w="sm" len="sm"/>
          </a:ln>
        </p:spPr>
      </p:pic>
      <p:pic>
        <p:nvPicPr>
          <p:cNvPr id="73" name="Shape 73"/>
          <p:cNvPicPr preferRelativeResize="0"/>
          <p:nvPr/>
        </p:nvPicPr>
        <p:blipFill>
          <a:blip r:embed="rId4">
            <a:alphaModFix/>
          </a:blip>
          <a:stretch>
            <a:fillRect/>
          </a:stretch>
        </p:blipFill>
        <p:spPr>
          <a:xfrm>
            <a:off x="479350" y="1087825"/>
            <a:ext cx="1579934" cy="2974013"/>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91800" y="4877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sz="2800" b="1">
                <a:solidFill>
                  <a:srgbClr val="FFFFFF"/>
                </a:solidFill>
                <a:latin typeface="Cabin Sketch"/>
                <a:ea typeface="Cabin Sketch"/>
                <a:cs typeface="Cabin Sketch"/>
                <a:sym typeface="Cabin Sketch"/>
              </a:rPr>
              <a:t>Play Based Learning</a:t>
            </a:r>
            <a:endParaRPr sz="2800" b="1">
              <a:solidFill>
                <a:srgbClr val="FFFFFF"/>
              </a:solidFill>
              <a:latin typeface="Cabin Sketch"/>
              <a:ea typeface="Cabin Sketch"/>
              <a:cs typeface="Cabin Sketch"/>
              <a:sym typeface="Cabin Sketch"/>
            </a:endParaRPr>
          </a:p>
        </p:txBody>
      </p:sp>
      <p:sp>
        <p:nvSpPr>
          <p:cNvPr id="138" name="Shape 138"/>
          <p:cNvSpPr txBox="1">
            <a:spLocks noGrp="1"/>
          </p:cNvSpPr>
          <p:nvPr>
            <p:ph type="title"/>
          </p:nvPr>
        </p:nvSpPr>
        <p:spPr>
          <a:xfrm>
            <a:off x="91800" y="964825"/>
            <a:ext cx="6910200" cy="522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2800" b="1" i="1">
                <a:solidFill>
                  <a:srgbClr val="FFFFFF"/>
                </a:solidFill>
                <a:latin typeface="Cabin Sketch"/>
                <a:ea typeface="Cabin Sketch"/>
                <a:cs typeface="Cabin Sketch"/>
                <a:sym typeface="Cabin Sketch"/>
              </a:rPr>
              <a:t>P = Passion, Project, Problem, Peer, Play</a:t>
            </a:r>
            <a:endParaRPr sz="2800" b="1" i="1">
              <a:solidFill>
                <a:srgbClr val="FFFFFF"/>
              </a:solidFill>
              <a:latin typeface="Cabin Sketch"/>
              <a:ea typeface="Cabin Sketch"/>
              <a:cs typeface="Cabin Sketch"/>
              <a:sym typeface="Cabin Sketch"/>
            </a:endParaRPr>
          </a:p>
        </p:txBody>
      </p:sp>
      <p:pic>
        <p:nvPicPr>
          <p:cNvPr id="139" name="Shape 139"/>
          <p:cNvPicPr preferRelativeResize="0"/>
          <p:nvPr/>
        </p:nvPicPr>
        <p:blipFill>
          <a:blip r:embed="rId3">
            <a:alphaModFix/>
          </a:blip>
          <a:stretch>
            <a:fillRect/>
          </a:stretch>
        </p:blipFill>
        <p:spPr>
          <a:xfrm>
            <a:off x="3455725" y="1724700"/>
            <a:ext cx="1943712" cy="2979149"/>
          </a:xfrm>
          <a:prstGeom prst="rect">
            <a:avLst/>
          </a:prstGeom>
          <a:noFill/>
          <a:ln w="28575" cap="flat" cmpd="sng">
            <a:solidFill>
              <a:schemeClr val="lt1"/>
            </a:solidFill>
            <a:prstDash val="solid"/>
            <a:round/>
            <a:headEnd type="none" w="sm" len="sm"/>
            <a:tailEnd type="none" w="sm" len="sm"/>
          </a:ln>
        </p:spPr>
      </p:pic>
      <p:pic>
        <p:nvPicPr>
          <p:cNvPr id="140" name="Shape 140"/>
          <p:cNvPicPr preferRelativeResize="0"/>
          <p:nvPr/>
        </p:nvPicPr>
        <p:blipFill>
          <a:blip r:embed="rId4">
            <a:alphaModFix/>
          </a:blip>
          <a:stretch>
            <a:fillRect/>
          </a:stretch>
        </p:blipFill>
        <p:spPr>
          <a:xfrm>
            <a:off x="247650" y="2457850"/>
            <a:ext cx="2958175" cy="2246000"/>
          </a:xfrm>
          <a:prstGeom prst="rect">
            <a:avLst/>
          </a:prstGeom>
          <a:noFill/>
          <a:ln w="28575" cap="flat" cmpd="sng">
            <a:solidFill>
              <a:srgbClr val="FFFFFF"/>
            </a:solidFill>
            <a:prstDash val="solid"/>
            <a:round/>
            <a:headEnd type="none" w="sm" len="sm"/>
            <a:tailEnd type="none" w="sm" len="sm"/>
          </a:ln>
        </p:spPr>
      </p:pic>
      <p:pic>
        <p:nvPicPr>
          <p:cNvPr id="141" name="Shape 141"/>
          <p:cNvPicPr preferRelativeResize="0"/>
          <p:nvPr/>
        </p:nvPicPr>
        <p:blipFill>
          <a:blip r:embed="rId5">
            <a:alphaModFix/>
          </a:blip>
          <a:stretch>
            <a:fillRect/>
          </a:stretch>
        </p:blipFill>
        <p:spPr>
          <a:xfrm>
            <a:off x="5721250" y="2980648"/>
            <a:ext cx="3053424" cy="1723209"/>
          </a:xfrm>
          <a:prstGeom prst="rect">
            <a:avLst/>
          </a:prstGeom>
          <a:noFill/>
          <a:ln w="28575" cap="flat" cmpd="sng">
            <a:solidFill>
              <a:srgbClr val="FFFFFF"/>
            </a:solidFill>
            <a:prstDash val="solid"/>
            <a:round/>
            <a:headEnd type="none" w="sm" len="sm"/>
            <a:tailEnd type="none" w="sm" len="sm"/>
          </a:ln>
        </p:spPr>
      </p:pic>
      <p:sp>
        <p:nvSpPr>
          <p:cNvPr id="142" name="Shape 142"/>
          <p:cNvSpPr/>
          <p:nvPr/>
        </p:nvSpPr>
        <p:spPr>
          <a:xfrm rot="960837">
            <a:off x="6815718" y="560995"/>
            <a:ext cx="1939814" cy="549004"/>
          </a:xfrm>
          <a:prstGeom prst="rect">
            <a:avLst/>
          </a:prstGeom>
        </p:spPr>
        <p:txBody>
          <a:bodyPr>
            <a:prstTxWarp prst="textPlain">
              <a:avLst/>
            </a:prstTxWarp>
          </a:bodyPr>
          <a:lstStyle/>
          <a:p>
            <a:pPr lvl="0" algn="ctr"/>
            <a:r>
              <a:rPr b="0" i="0">
                <a:ln w="9525" cap="flat" cmpd="sng">
                  <a:solidFill>
                    <a:srgbClr val="FFFFFF"/>
                  </a:solidFill>
                  <a:prstDash val="solid"/>
                  <a:round/>
                  <a:headEnd type="none" w="sm" len="sm"/>
                  <a:tailEnd type="none" w="sm" len="sm"/>
                </a:ln>
                <a:solidFill>
                  <a:srgbClr val="FFFFFF"/>
                </a:solidFill>
                <a:latin typeface="Cabin Sketch"/>
              </a:rPr>
              <a:t>(P.B.L)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t="6415" b="6423"/>
          <a:stretch/>
        </p:blipFill>
        <p:spPr>
          <a:xfrm>
            <a:off x="513012" y="1450323"/>
            <a:ext cx="2720686" cy="1580592"/>
          </a:xfrm>
          <a:prstGeom prst="rect">
            <a:avLst/>
          </a:prstGeom>
          <a:noFill/>
          <a:ln>
            <a:noFill/>
          </a:ln>
        </p:spPr>
      </p:pic>
      <p:pic>
        <p:nvPicPr>
          <p:cNvPr id="148" name="Shape 148"/>
          <p:cNvPicPr preferRelativeResize="0"/>
          <p:nvPr/>
        </p:nvPicPr>
        <p:blipFill rotWithShape="1">
          <a:blip r:embed="rId4">
            <a:alphaModFix/>
          </a:blip>
          <a:srcRect t="6415" b="6415"/>
          <a:stretch/>
        </p:blipFill>
        <p:spPr>
          <a:xfrm>
            <a:off x="513044" y="3107125"/>
            <a:ext cx="2720666" cy="1580595"/>
          </a:xfrm>
          <a:prstGeom prst="rect">
            <a:avLst/>
          </a:prstGeom>
          <a:noFill/>
          <a:ln>
            <a:noFill/>
          </a:ln>
        </p:spPr>
      </p:pic>
      <p:pic>
        <p:nvPicPr>
          <p:cNvPr id="149" name="Shape 149"/>
          <p:cNvPicPr preferRelativeResize="0"/>
          <p:nvPr/>
        </p:nvPicPr>
        <p:blipFill rotWithShape="1">
          <a:blip r:embed="rId5">
            <a:alphaModFix/>
          </a:blip>
          <a:srcRect l="29358" r="29354"/>
          <a:stretch/>
        </p:blipFill>
        <p:spPr>
          <a:xfrm>
            <a:off x="6625613" y="1450325"/>
            <a:ext cx="2005376" cy="3237398"/>
          </a:xfrm>
          <a:prstGeom prst="rect">
            <a:avLst/>
          </a:prstGeom>
          <a:noFill/>
          <a:ln>
            <a:noFill/>
          </a:ln>
        </p:spPr>
      </p:pic>
      <p:pic>
        <p:nvPicPr>
          <p:cNvPr id="150" name="Shape 150"/>
          <p:cNvPicPr preferRelativeResize="0"/>
          <p:nvPr/>
        </p:nvPicPr>
        <p:blipFill rotWithShape="1">
          <a:blip r:embed="rId6">
            <a:alphaModFix/>
          </a:blip>
          <a:srcRect l="16653" r="16653"/>
          <a:stretch/>
        </p:blipFill>
        <p:spPr>
          <a:xfrm>
            <a:off x="3309913" y="1450325"/>
            <a:ext cx="3239506" cy="3237398"/>
          </a:xfrm>
          <a:prstGeom prst="rect">
            <a:avLst/>
          </a:prstGeom>
          <a:noFill/>
          <a:ln>
            <a:noFill/>
          </a:ln>
        </p:spPr>
      </p:pic>
      <p:sp>
        <p:nvSpPr>
          <p:cNvPr id="151" name="Shape 151"/>
          <p:cNvSpPr txBox="1">
            <a:spLocks noGrp="1"/>
          </p:cNvSpPr>
          <p:nvPr>
            <p:ph type="ctrTitle" idx="4294967295"/>
          </p:nvPr>
        </p:nvSpPr>
        <p:spPr>
          <a:xfrm>
            <a:off x="390450" y="169550"/>
            <a:ext cx="8363100" cy="1001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a:solidFill>
                  <a:schemeClr val="lt1"/>
                </a:solidFill>
                <a:latin typeface="Cabin Sketch"/>
                <a:ea typeface="Cabin Sketch"/>
                <a:cs typeface="Cabin Sketch"/>
                <a:sym typeface="Cabin Sketch"/>
              </a:rPr>
              <a:t>Collaboration </a:t>
            </a:r>
            <a:endParaRPr>
              <a:solidFill>
                <a:schemeClr val="lt1"/>
              </a:solidFill>
              <a:latin typeface="Cabin Sketch"/>
              <a:ea typeface="Cabin Sketch"/>
              <a:cs typeface="Cabin Sketch"/>
              <a:sym typeface="Cabin Sketch"/>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80300" y="-155876"/>
            <a:ext cx="8229600" cy="104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b="1" u="sng">
              <a:solidFill>
                <a:srgbClr val="FFFFFF"/>
              </a:solidFill>
              <a:latin typeface="Cabin Sketch"/>
              <a:ea typeface="Cabin Sketch"/>
              <a:cs typeface="Cabin Sketch"/>
              <a:sym typeface="Cabin Sketch"/>
            </a:endParaRPr>
          </a:p>
          <a:p>
            <a:pPr marL="0" lvl="0" indent="0" algn="ctr" rtl="0">
              <a:spcBef>
                <a:spcPts val="0"/>
              </a:spcBef>
              <a:spcAft>
                <a:spcPts val="0"/>
              </a:spcAft>
              <a:buNone/>
            </a:pPr>
            <a:r>
              <a:rPr lang="en-GB" b="1" u="sng">
                <a:solidFill>
                  <a:srgbClr val="FFFFFF"/>
                </a:solidFill>
                <a:latin typeface="Cabin Sketch"/>
                <a:ea typeface="Cabin Sketch"/>
                <a:cs typeface="Cabin Sketch"/>
                <a:sym typeface="Cabin Sketch"/>
              </a:rPr>
              <a:t>What is the Kawa Of Care?</a:t>
            </a:r>
            <a:endParaRPr b="1" u="sng">
              <a:solidFill>
                <a:srgbClr val="FFFFFF"/>
              </a:solidFill>
              <a:latin typeface="Cabin Sketch"/>
              <a:ea typeface="Cabin Sketch"/>
              <a:cs typeface="Cabin Sketch"/>
              <a:sym typeface="Cabin Sketch"/>
            </a:endParaRPr>
          </a:p>
        </p:txBody>
      </p:sp>
      <p:sp>
        <p:nvSpPr>
          <p:cNvPr id="157" name="Shape 15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400"/>
              <a:t> </a:t>
            </a:r>
            <a:endParaRPr sz="2400"/>
          </a:p>
        </p:txBody>
      </p:sp>
      <p:sp>
        <p:nvSpPr>
          <p:cNvPr id="158" name="Shape 158"/>
          <p:cNvSpPr txBox="1">
            <a:spLocks noGrp="1"/>
          </p:cNvSpPr>
          <p:nvPr>
            <p:ph type="body" idx="1"/>
          </p:nvPr>
        </p:nvSpPr>
        <p:spPr>
          <a:xfrm>
            <a:off x="609600" y="1352550"/>
            <a:ext cx="8229600" cy="3725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sz="2400"/>
              <a:t> </a:t>
            </a:r>
            <a:endParaRPr sz="2400"/>
          </a:p>
        </p:txBody>
      </p:sp>
      <p:sp>
        <p:nvSpPr>
          <p:cNvPr id="159" name="Shape 159"/>
          <p:cNvSpPr txBox="1">
            <a:spLocks noGrp="1"/>
          </p:cNvSpPr>
          <p:nvPr>
            <p:ph type="body" idx="1"/>
          </p:nvPr>
        </p:nvSpPr>
        <p:spPr>
          <a:xfrm>
            <a:off x="180300" y="1039375"/>
            <a:ext cx="8229600" cy="3725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FFFFFF"/>
              </a:buClr>
              <a:buSzPts val="1800"/>
              <a:buFont typeface="Cabin Sketch"/>
              <a:buChar char="➢"/>
            </a:pPr>
            <a:r>
              <a:rPr lang="en-GB" b="1">
                <a:solidFill>
                  <a:srgbClr val="FFFFFF"/>
                </a:solidFill>
                <a:latin typeface="Cabin Sketch"/>
                <a:ea typeface="Cabin Sketch"/>
                <a:cs typeface="Cabin Sketch"/>
                <a:sym typeface="Cabin Sketch"/>
              </a:rPr>
              <a:t>We have a responsibility to take care of our chromebook (e.g) No food near our chromebooks, Don’t go on inappropriate websites that you know that is not part of learning, Send our classmates learning emails and Show our parents (Caregivers) what we are doing on our chromebooks, always be supervised by a adult when your on your chromebook.</a:t>
            </a:r>
            <a:endParaRPr b="1">
              <a:solidFill>
                <a:srgbClr val="FFFFFF"/>
              </a:solidFill>
              <a:latin typeface="Cabin Sketch"/>
              <a:ea typeface="Cabin Sketch"/>
              <a:cs typeface="Cabin Sketch"/>
              <a:sym typeface="Cabin Sketch"/>
            </a:endParaRPr>
          </a:p>
          <a:p>
            <a:pPr marL="0" lvl="0" indent="0" rtl="0">
              <a:spcBef>
                <a:spcPts val="1600"/>
              </a:spcBef>
              <a:spcAft>
                <a:spcPts val="0"/>
              </a:spcAft>
              <a:buNone/>
            </a:pPr>
            <a:endParaRPr b="1">
              <a:solidFill>
                <a:srgbClr val="FFFFFF"/>
              </a:solidFill>
              <a:latin typeface="Cabin Sketch"/>
              <a:ea typeface="Cabin Sketch"/>
              <a:cs typeface="Cabin Sketch"/>
              <a:sym typeface="Cabin Sketch"/>
            </a:endParaRPr>
          </a:p>
          <a:p>
            <a:pPr marL="457200" lvl="0" indent="-342900" rtl="0">
              <a:spcBef>
                <a:spcPts val="1600"/>
              </a:spcBef>
              <a:spcAft>
                <a:spcPts val="0"/>
              </a:spcAft>
              <a:buClr>
                <a:srgbClr val="FFFFFF"/>
              </a:buClr>
              <a:buSzPts val="1800"/>
              <a:buFont typeface="Cabin Sketch"/>
              <a:buChar char="➢"/>
            </a:pPr>
            <a:r>
              <a:rPr lang="en-GB" b="1">
                <a:solidFill>
                  <a:srgbClr val="FFFFFF"/>
                </a:solidFill>
                <a:latin typeface="Cabin Sketch"/>
                <a:ea typeface="Cabin Sketch"/>
                <a:cs typeface="Cabin Sketch"/>
                <a:sym typeface="Cabin Sketch"/>
              </a:rPr>
              <a:t>Our parents, teachers and principal have agreed on the Kawa Of Care Trust. Most people are allowed to take their chromebook home, but those who have broken the trust will have to leave their chromebook at school. </a:t>
            </a:r>
            <a:endParaRPr b="1">
              <a:solidFill>
                <a:srgbClr val="FFFFFF"/>
              </a:solidFill>
              <a:latin typeface="Cabin Sketch"/>
              <a:ea typeface="Cabin Sketch"/>
              <a:cs typeface="Cabin Sketch"/>
              <a:sym typeface="Cabin Sketch"/>
            </a:endParaRPr>
          </a:p>
          <a:p>
            <a:pPr marL="0" lvl="0" indent="0" rtl="0">
              <a:spcBef>
                <a:spcPts val="1600"/>
              </a:spcBef>
              <a:spcAft>
                <a:spcPts val="0"/>
              </a:spcAft>
              <a:buNone/>
            </a:pPr>
            <a:endParaRPr b="1">
              <a:solidFill>
                <a:srgbClr val="FFFFFF"/>
              </a:solidFill>
              <a:latin typeface="Cabin Sketch"/>
              <a:ea typeface="Cabin Sketch"/>
              <a:cs typeface="Cabin Sketch"/>
              <a:sym typeface="Cabin Sketch"/>
            </a:endParaRPr>
          </a:p>
          <a:p>
            <a:pPr marL="0" lvl="0" indent="0" rtl="0">
              <a:spcBef>
                <a:spcPts val="1600"/>
              </a:spcBef>
              <a:spcAft>
                <a:spcPts val="0"/>
              </a:spcAft>
              <a:buNone/>
            </a:pPr>
            <a:endParaRPr b="1">
              <a:solidFill>
                <a:srgbClr val="FFFFFF"/>
              </a:solidFill>
              <a:latin typeface="Cabin Sketch"/>
              <a:ea typeface="Cabin Sketch"/>
              <a:cs typeface="Cabin Sketch"/>
              <a:sym typeface="Cabin Sketch"/>
            </a:endParaRPr>
          </a:p>
          <a:p>
            <a:pPr marL="0" lvl="0" indent="0" rtl="0">
              <a:spcBef>
                <a:spcPts val="1600"/>
              </a:spcBef>
              <a:spcAft>
                <a:spcPts val="1600"/>
              </a:spcAft>
              <a:buNone/>
            </a:pPr>
            <a:endParaRPr b="1">
              <a:solidFill>
                <a:srgbClr val="FFFFFF"/>
              </a:solidFill>
              <a:latin typeface="Cabin Sketch"/>
              <a:ea typeface="Cabin Sketch"/>
              <a:cs typeface="Cabin Sketch"/>
              <a:sym typeface="Cabin Sketch"/>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354825" y="0"/>
            <a:ext cx="6548100" cy="10680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GB" b="1" u="sng">
                <a:solidFill>
                  <a:srgbClr val="FFFFFF"/>
                </a:solidFill>
                <a:latin typeface="Cabin Sketch"/>
                <a:ea typeface="Cabin Sketch"/>
                <a:cs typeface="Cabin Sketch"/>
                <a:sym typeface="Cabin Sketch"/>
              </a:rPr>
              <a:t>What our parents think?</a:t>
            </a:r>
            <a:endParaRPr b="1" u="sng">
              <a:solidFill>
                <a:srgbClr val="FFFFFF"/>
              </a:solidFill>
              <a:latin typeface="Cabin Sketch"/>
              <a:ea typeface="Cabin Sketch"/>
              <a:cs typeface="Cabin Sketch"/>
              <a:sym typeface="Cabin Sketch"/>
            </a:endParaRPr>
          </a:p>
        </p:txBody>
      </p:sp>
      <p:sp>
        <p:nvSpPr>
          <p:cNvPr id="165" name="Shape 165"/>
          <p:cNvSpPr txBox="1">
            <a:spLocks noGrp="1"/>
          </p:cNvSpPr>
          <p:nvPr>
            <p:ph type="body" idx="1"/>
          </p:nvPr>
        </p:nvSpPr>
        <p:spPr>
          <a:xfrm>
            <a:off x="279900" y="1277225"/>
            <a:ext cx="8198700" cy="37416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FFFFFF"/>
              </a:buClr>
              <a:buSzPts val="2000"/>
              <a:buFont typeface="Cabin Sketch"/>
              <a:buChar char="➢"/>
            </a:pPr>
            <a:r>
              <a:rPr lang="en-GB" sz="2000" b="1">
                <a:solidFill>
                  <a:srgbClr val="FFFFFF"/>
                </a:solidFill>
                <a:latin typeface="Cabin Sketch"/>
                <a:ea typeface="Cabin Sketch"/>
                <a:cs typeface="Cabin Sketch"/>
                <a:sym typeface="Cabin Sketch"/>
              </a:rPr>
              <a:t>We are having a new life in technology. It is easy to look up a question and find an answer. It helps us discover new words we aren't familiar with. </a:t>
            </a:r>
            <a:endParaRPr sz="2000" b="1">
              <a:solidFill>
                <a:srgbClr val="FFFFFF"/>
              </a:solidFill>
              <a:latin typeface="Cabin Sketch"/>
              <a:ea typeface="Cabin Sketch"/>
              <a:cs typeface="Cabin Sketch"/>
              <a:sym typeface="Cabin Sketch"/>
            </a:endParaRPr>
          </a:p>
          <a:p>
            <a:pPr marL="0" lvl="0" indent="0" rtl="0">
              <a:spcBef>
                <a:spcPts val="1600"/>
              </a:spcBef>
              <a:spcAft>
                <a:spcPts val="0"/>
              </a:spcAft>
              <a:buNone/>
            </a:pPr>
            <a:endParaRPr sz="2000" b="1">
              <a:solidFill>
                <a:srgbClr val="FFFFFF"/>
              </a:solidFill>
              <a:latin typeface="Cabin Sketch"/>
              <a:ea typeface="Cabin Sketch"/>
              <a:cs typeface="Cabin Sketch"/>
              <a:sym typeface="Cabin Sketch"/>
            </a:endParaRPr>
          </a:p>
          <a:p>
            <a:pPr marL="457200" lvl="0" indent="-355600" rtl="0">
              <a:spcBef>
                <a:spcPts val="1600"/>
              </a:spcBef>
              <a:spcAft>
                <a:spcPts val="0"/>
              </a:spcAft>
              <a:buClr>
                <a:srgbClr val="FFFFFF"/>
              </a:buClr>
              <a:buSzPts val="2000"/>
              <a:buFont typeface="Cabin Sketch"/>
              <a:buChar char="➢"/>
            </a:pPr>
            <a:r>
              <a:rPr lang="en-GB" sz="2000" b="1">
                <a:solidFill>
                  <a:srgbClr val="FFFFFF"/>
                </a:solidFill>
                <a:latin typeface="Cabin Sketch"/>
                <a:ea typeface="Cabin Sketch"/>
                <a:cs typeface="Cabin Sketch"/>
                <a:sym typeface="Cabin Sketch"/>
              </a:rPr>
              <a:t>We have the ability to share our work to our teachers, The teachers can comment on our work for feedback. We can share our learning with classmates to give them ideas for their work too so they can be on the right track like us.</a:t>
            </a:r>
            <a:endParaRPr sz="2000" b="1">
              <a:solidFill>
                <a:srgbClr val="FFFFFF"/>
              </a:solidFill>
              <a:latin typeface="Cabin Sketch"/>
              <a:ea typeface="Cabin Sketch"/>
              <a:cs typeface="Cabin Sketch"/>
              <a:sym typeface="Cabin Sketch"/>
            </a:endParaRPr>
          </a:p>
          <a:p>
            <a:pPr marL="0" lvl="0" indent="0" rtl="0">
              <a:spcBef>
                <a:spcPts val="1600"/>
              </a:spcBef>
              <a:spcAft>
                <a:spcPts val="1600"/>
              </a:spcAft>
              <a:buNone/>
            </a:pPr>
            <a:endParaRPr sz="2000" b="1">
              <a:solidFill>
                <a:srgbClr val="FFFFFF"/>
              </a:solidFill>
              <a:latin typeface="Cabin Sketch"/>
              <a:ea typeface="Cabin Sketch"/>
              <a:cs typeface="Cabin Sketch"/>
              <a:sym typeface="Cabin Sketch"/>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rot="1278462">
            <a:off x="6174675" y="586220"/>
            <a:ext cx="2501425" cy="1655924"/>
          </a:xfrm>
          <a:prstGeom prst="rect">
            <a:avLst/>
          </a:prstGeom>
          <a:noFill/>
          <a:ln>
            <a:noFill/>
          </a:ln>
        </p:spPr>
      </p:pic>
      <p:sp>
        <p:nvSpPr>
          <p:cNvPr id="171" name="Shape 171"/>
          <p:cNvSpPr txBox="1"/>
          <p:nvPr/>
        </p:nvSpPr>
        <p:spPr>
          <a:xfrm>
            <a:off x="314400" y="905450"/>
            <a:ext cx="5644800" cy="34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300" b="1">
                <a:solidFill>
                  <a:srgbClr val="FFFFFF"/>
                </a:solidFill>
                <a:latin typeface="Cabin Sketch"/>
                <a:ea typeface="Cabin Sketch"/>
                <a:cs typeface="Cabin Sketch"/>
                <a:sym typeface="Cabin Sketch"/>
              </a:rPr>
              <a:t>Thank you, do you have any questions?</a:t>
            </a:r>
            <a:endParaRPr sz="3300" b="1">
              <a:solidFill>
                <a:srgbClr val="FFFFFF"/>
              </a:solidFill>
              <a:latin typeface="Cabin Sketch"/>
              <a:ea typeface="Cabin Sketch"/>
              <a:cs typeface="Cabin Sketch"/>
              <a:sym typeface="Cabin Sketc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2970688" y="1780350"/>
            <a:ext cx="3202625" cy="749649"/>
          </a:xfrm>
          <a:prstGeom prst="rect">
            <a:avLst/>
          </a:prstGeom>
        </p:spPr>
        <p:txBody>
          <a:bodyPr>
            <a:prstTxWarp prst="textPlain">
              <a:avLst/>
            </a:prstTxWarp>
          </a:bodyPr>
          <a:lstStyle/>
          <a:p>
            <a:pPr lvl="0" algn="ctr"/>
            <a:r>
              <a:rPr b="0" i="0">
                <a:ln w="9525" cap="flat" cmpd="sng">
                  <a:solidFill>
                    <a:srgbClr val="FFFFFF"/>
                  </a:solidFill>
                  <a:prstDash val="solid"/>
                  <a:round/>
                  <a:headEnd type="none" w="sm" len="sm"/>
                  <a:tailEnd type="none" w="sm" len="sm"/>
                </a:ln>
                <a:solidFill>
                  <a:srgbClr val="FFFFFF"/>
                </a:solidFill>
                <a:latin typeface="Cabin Sketch"/>
              </a:rPr>
              <a:t>V.A.I</a:t>
            </a:r>
          </a:p>
        </p:txBody>
      </p:sp>
      <p:sp>
        <p:nvSpPr>
          <p:cNvPr id="79" name="Shape 79"/>
          <p:cNvSpPr txBox="1"/>
          <p:nvPr/>
        </p:nvSpPr>
        <p:spPr>
          <a:xfrm>
            <a:off x="2665525" y="2619100"/>
            <a:ext cx="1409400" cy="74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3000">
                <a:solidFill>
                  <a:srgbClr val="FFFFFF"/>
                </a:solidFill>
                <a:latin typeface="Cabin Sketch"/>
                <a:ea typeface="Cabin Sketch"/>
                <a:cs typeface="Cabin Sketch"/>
                <a:sym typeface="Cabin Sketch"/>
              </a:rPr>
              <a:t>Voice</a:t>
            </a:r>
            <a:endParaRPr sz="3000">
              <a:solidFill>
                <a:srgbClr val="FFFFFF"/>
              </a:solidFill>
              <a:latin typeface="Cabin Sketch"/>
              <a:ea typeface="Cabin Sketch"/>
              <a:cs typeface="Cabin Sketch"/>
              <a:sym typeface="Cabin Sketch"/>
            </a:endParaRPr>
          </a:p>
        </p:txBody>
      </p:sp>
      <p:sp>
        <p:nvSpPr>
          <p:cNvPr id="80" name="Shape 80"/>
          <p:cNvSpPr txBox="1"/>
          <p:nvPr/>
        </p:nvSpPr>
        <p:spPr>
          <a:xfrm>
            <a:off x="4071338" y="2619100"/>
            <a:ext cx="1409400" cy="43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solidFill>
                  <a:srgbClr val="FFFFFF"/>
                </a:solidFill>
                <a:latin typeface="Cabin Sketch"/>
                <a:ea typeface="Cabin Sketch"/>
                <a:cs typeface="Cabin Sketch"/>
                <a:sym typeface="Cabin Sketch"/>
              </a:rPr>
              <a:t>Agency</a:t>
            </a:r>
            <a:endParaRPr sz="3000">
              <a:solidFill>
                <a:srgbClr val="FFFFFF"/>
              </a:solidFill>
              <a:latin typeface="Cabin Sketch"/>
              <a:ea typeface="Cabin Sketch"/>
              <a:cs typeface="Cabin Sketch"/>
              <a:sym typeface="Cabin Sketch"/>
            </a:endParaRPr>
          </a:p>
        </p:txBody>
      </p:sp>
      <p:sp>
        <p:nvSpPr>
          <p:cNvPr id="81" name="Shape 81"/>
          <p:cNvSpPr txBox="1"/>
          <p:nvPr/>
        </p:nvSpPr>
        <p:spPr>
          <a:xfrm>
            <a:off x="5480750" y="2619100"/>
            <a:ext cx="1600800" cy="43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3000">
                <a:solidFill>
                  <a:srgbClr val="FFFFFF"/>
                </a:solidFill>
                <a:latin typeface="Cabin Sketch"/>
                <a:ea typeface="Cabin Sketch"/>
                <a:cs typeface="Cabin Sketch"/>
                <a:sym typeface="Cabin Sketch"/>
              </a:rPr>
              <a:t>Identity</a:t>
            </a:r>
            <a:endParaRPr sz="3000">
              <a:solidFill>
                <a:srgbClr val="FFFFFF"/>
              </a:solidFill>
              <a:latin typeface="Cabin Sketch"/>
              <a:ea typeface="Cabin Sketch"/>
              <a:cs typeface="Cabin Sketch"/>
              <a:sym typeface="Cabin Sketch"/>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311700" y="491575"/>
            <a:ext cx="8520600" cy="40875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sz="4200" u="sng">
                <a:solidFill>
                  <a:srgbClr val="FFFFFF"/>
                </a:solidFill>
                <a:latin typeface="Cabin Sketch"/>
                <a:ea typeface="Cabin Sketch"/>
                <a:cs typeface="Cabin Sketch"/>
                <a:sym typeface="Cabin Sketch"/>
              </a:rPr>
              <a:t>Voice</a:t>
            </a:r>
            <a:endParaRPr sz="4200" u="sng">
              <a:solidFill>
                <a:srgbClr val="FFFFFF"/>
              </a:solidFill>
              <a:latin typeface="Cabin Sketch"/>
              <a:ea typeface="Cabin Sketch"/>
              <a:cs typeface="Cabin Sketch"/>
              <a:sym typeface="Cabin Sketch"/>
            </a:endParaRPr>
          </a:p>
          <a:p>
            <a:pPr marL="0" lvl="0" indent="0" algn="l" rtl="0">
              <a:spcBef>
                <a:spcPts val="0"/>
              </a:spcBef>
              <a:spcAft>
                <a:spcPts val="0"/>
              </a:spcAft>
              <a:buNone/>
            </a:pPr>
            <a:endParaRPr>
              <a:solidFill>
                <a:srgbClr val="FFFFFF"/>
              </a:solidFill>
            </a:endParaRPr>
          </a:p>
          <a:p>
            <a:pPr marL="0" lvl="0" indent="0" algn="ctr" rtl="0">
              <a:spcBef>
                <a:spcPts val="1600"/>
              </a:spcBef>
              <a:spcAft>
                <a:spcPts val="0"/>
              </a:spcAft>
              <a:buNone/>
            </a:pPr>
            <a:r>
              <a:rPr lang="en-GB">
                <a:solidFill>
                  <a:srgbClr val="FFFFFF"/>
                </a:solidFill>
              </a:rPr>
              <a:t> “Everyone has a voice” “The voice is promoted and protected”</a:t>
            </a:r>
            <a:endParaRPr>
              <a:solidFill>
                <a:srgbClr val="FFFFFF"/>
              </a:solidFill>
            </a:endParaRPr>
          </a:p>
          <a:p>
            <a:pPr marL="0" lvl="0" indent="0" algn="ctr" rtl="0">
              <a:spcBef>
                <a:spcPts val="1600"/>
              </a:spcBef>
              <a:spcAft>
                <a:spcPts val="0"/>
              </a:spcAft>
              <a:buNone/>
            </a:pPr>
            <a:r>
              <a:rPr lang="en-GB">
                <a:solidFill>
                  <a:srgbClr val="FFFFFF"/>
                </a:solidFill>
              </a:rPr>
              <a:t>We can articulate, show or demonstrate why we are learning something.</a:t>
            </a:r>
            <a:endParaRPr>
              <a:solidFill>
                <a:srgbClr val="FFFFFF"/>
              </a:solidFill>
            </a:endParaRPr>
          </a:p>
          <a:p>
            <a:pPr marL="0" lvl="0" indent="0" algn="ctr" rtl="0">
              <a:spcBef>
                <a:spcPts val="1600"/>
              </a:spcBef>
              <a:spcAft>
                <a:spcPts val="0"/>
              </a:spcAft>
              <a:buNone/>
            </a:pPr>
            <a:r>
              <a:rPr lang="en-GB">
                <a:solidFill>
                  <a:srgbClr val="FFFFFF"/>
                </a:solidFill>
              </a:rPr>
              <a:t>We are clear about our goals and next steps.</a:t>
            </a:r>
            <a:endParaRPr>
              <a:solidFill>
                <a:srgbClr val="FFFFFF"/>
              </a:solidFill>
            </a:endParaRPr>
          </a:p>
          <a:p>
            <a:pPr marL="0" lvl="0" indent="0" algn="ctr" rtl="0">
              <a:spcBef>
                <a:spcPts val="1600"/>
              </a:spcBef>
              <a:spcAft>
                <a:spcPts val="0"/>
              </a:spcAft>
              <a:buNone/>
            </a:pPr>
            <a:r>
              <a:rPr lang="en-GB">
                <a:solidFill>
                  <a:srgbClr val="FFFFFF"/>
                </a:solidFill>
              </a:rPr>
              <a:t>We all express our needs and wants, feelings, rights and responsibilities with each other and adults.</a:t>
            </a:r>
            <a:endParaRPr>
              <a:solidFill>
                <a:srgbClr val="FFFFFF"/>
              </a:solidFill>
            </a:endParaRPr>
          </a:p>
          <a:p>
            <a:pPr marL="0" lvl="0" indent="0" algn="ctr">
              <a:spcBef>
                <a:spcPts val="1600"/>
              </a:spcBef>
              <a:spcAft>
                <a:spcPts val="1600"/>
              </a:spcAft>
              <a:buNone/>
            </a:pP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91575"/>
            <a:ext cx="8520600" cy="40875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4200" u="sng">
                <a:solidFill>
                  <a:srgbClr val="FFFFFF"/>
                </a:solidFill>
                <a:latin typeface="Cabin Sketch"/>
                <a:ea typeface="Cabin Sketch"/>
                <a:cs typeface="Cabin Sketch"/>
                <a:sym typeface="Cabin Sketch"/>
              </a:rPr>
              <a:t>Agency</a:t>
            </a:r>
            <a:endParaRPr sz="4200" u="sng">
              <a:solidFill>
                <a:srgbClr val="FFFFFF"/>
              </a:solidFill>
              <a:latin typeface="Cabin Sketch"/>
              <a:ea typeface="Cabin Sketch"/>
              <a:cs typeface="Cabin Sketch"/>
              <a:sym typeface="Cabin Sketch"/>
            </a:endParaRPr>
          </a:p>
          <a:p>
            <a:pPr marL="0" lvl="0" indent="0" algn="ctr" rtl="0">
              <a:spcBef>
                <a:spcPts val="1600"/>
              </a:spcBef>
              <a:spcAft>
                <a:spcPts val="0"/>
              </a:spcAft>
              <a:buNone/>
            </a:pPr>
            <a:r>
              <a:rPr lang="en-GB" sz="2400">
                <a:solidFill>
                  <a:srgbClr val="FFFFFF"/>
                </a:solidFill>
                <a:latin typeface="Cabin Sketch"/>
                <a:ea typeface="Cabin Sketch"/>
                <a:cs typeface="Cabin Sketch"/>
                <a:sym typeface="Cabin Sketch"/>
              </a:rPr>
              <a:t>“</a:t>
            </a:r>
            <a:r>
              <a:rPr lang="en-GB">
                <a:solidFill>
                  <a:srgbClr val="FFFFFF"/>
                </a:solidFill>
              </a:rPr>
              <a:t>Make a difference” “Opportunities for learning are equitable”</a:t>
            </a:r>
            <a:endParaRPr>
              <a:solidFill>
                <a:srgbClr val="FFFFFF"/>
              </a:solidFill>
            </a:endParaRPr>
          </a:p>
          <a:p>
            <a:pPr marL="0" lvl="0" indent="0" algn="ctr" rtl="0">
              <a:spcBef>
                <a:spcPts val="1600"/>
              </a:spcBef>
              <a:spcAft>
                <a:spcPts val="0"/>
              </a:spcAft>
              <a:buNone/>
            </a:pPr>
            <a:r>
              <a:rPr lang="en-GB">
                <a:solidFill>
                  <a:srgbClr val="FFFFFF"/>
                </a:solidFill>
              </a:rPr>
              <a:t>We know what to do </a:t>
            </a:r>
            <a:endParaRPr>
              <a:solidFill>
                <a:srgbClr val="FFFFFF"/>
              </a:solidFill>
            </a:endParaRPr>
          </a:p>
          <a:p>
            <a:pPr marL="0" lvl="0" indent="0" algn="ctr" rtl="0">
              <a:spcBef>
                <a:spcPts val="1600"/>
              </a:spcBef>
              <a:spcAft>
                <a:spcPts val="0"/>
              </a:spcAft>
              <a:buNone/>
            </a:pPr>
            <a:r>
              <a:rPr lang="en-GB">
                <a:solidFill>
                  <a:srgbClr val="FFFFFF"/>
                </a:solidFill>
              </a:rPr>
              <a:t>We are able to take risks</a:t>
            </a:r>
            <a:endParaRPr>
              <a:solidFill>
                <a:srgbClr val="FFFFFF"/>
              </a:solidFill>
            </a:endParaRPr>
          </a:p>
          <a:p>
            <a:pPr marL="0" lvl="0" indent="0" algn="ctr" rtl="0">
              <a:spcBef>
                <a:spcPts val="1600"/>
              </a:spcBef>
              <a:spcAft>
                <a:spcPts val="1600"/>
              </a:spcAft>
              <a:buNone/>
            </a:pPr>
            <a:r>
              <a:rPr lang="en-GB">
                <a:solidFill>
                  <a:srgbClr val="FFFFFF"/>
                </a:solidFill>
              </a:rPr>
              <a:t>We are able to get up and try again when we experience disappointment and failure. Failing is a first attempting in learning.</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11700" y="491575"/>
            <a:ext cx="8520600" cy="4087500"/>
          </a:xfrm>
          <a:prstGeom prst="rect">
            <a:avLst/>
          </a:prstGeom>
          <a:ln w="1905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4200" u="sng">
                <a:solidFill>
                  <a:srgbClr val="FFFFFF"/>
                </a:solidFill>
                <a:latin typeface="Cabin Sketch"/>
                <a:ea typeface="Cabin Sketch"/>
                <a:cs typeface="Cabin Sketch"/>
                <a:sym typeface="Cabin Sketch"/>
              </a:rPr>
              <a:t>Identity</a:t>
            </a:r>
            <a:endParaRPr sz="4200" u="sng">
              <a:solidFill>
                <a:srgbClr val="FFFFFF"/>
              </a:solidFill>
              <a:latin typeface="Cabin Sketch"/>
              <a:ea typeface="Cabin Sketch"/>
              <a:cs typeface="Cabin Sketch"/>
              <a:sym typeface="Cabin Sketch"/>
            </a:endParaRPr>
          </a:p>
          <a:p>
            <a:pPr marL="0" lvl="0" indent="0" algn="ctr" rtl="0">
              <a:spcBef>
                <a:spcPts val="1600"/>
              </a:spcBef>
              <a:spcAft>
                <a:spcPts val="0"/>
              </a:spcAft>
              <a:buNone/>
            </a:pPr>
            <a:r>
              <a:rPr lang="en-GB">
                <a:solidFill>
                  <a:srgbClr val="FFFFFF"/>
                </a:solidFill>
              </a:rPr>
              <a:t>“Value who we are”</a:t>
            </a:r>
            <a:endParaRPr>
              <a:solidFill>
                <a:srgbClr val="FFFFFF"/>
              </a:solidFill>
            </a:endParaRPr>
          </a:p>
          <a:p>
            <a:pPr marL="0" lvl="0" indent="0" algn="ctr" rtl="0">
              <a:spcBef>
                <a:spcPts val="1600"/>
              </a:spcBef>
              <a:spcAft>
                <a:spcPts val="0"/>
              </a:spcAft>
              <a:buNone/>
            </a:pPr>
            <a:r>
              <a:rPr lang="en-GB">
                <a:solidFill>
                  <a:srgbClr val="FFFFFF"/>
                </a:solidFill>
              </a:rPr>
              <a:t>We rise to challenging work and we take risks</a:t>
            </a:r>
            <a:endParaRPr>
              <a:solidFill>
                <a:srgbClr val="FFFFFF"/>
              </a:solidFill>
            </a:endParaRPr>
          </a:p>
          <a:p>
            <a:pPr marL="0" lvl="0" indent="0" algn="ctr" rtl="0">
              <a:spcBef>
                <a:spcPts val="1600"/>
              </a:spcBef>
              <a:spcAft>
                <a:spcPts val="0"/>
              </a:spcAft>
              <a:buNone/>
            </a:pPr>
            <a:r>
              <a:rPr lang="en-GB">
                <a:solidFill>
                  <a:srgbClr val="FFFFFF"/>
                </a:solidFill>
              </a:rPr>
              <a:t>We all have a place in our group, class, school, whānau and world.</a:t>
            </a:r>
            <a:endParaRPr>
              <a:solidFill>
                <a:srgbClr val="FFFFFF"/>
              </a:solidFill>
            </a:endParaRPr>
          </a:p>
          <a:p>
            <a:pPr marL="0" lvl="0" indent="0" algn="ctr" rtl="0">
              <a:spcBef>
                <a:spcPts val="1600"/>
              </a:spcBef>
              <a:spcAft>
                <a:spcPts val="0"/>
              </a:spcAft>
              <a:buNone/>
            </a:pPr>
            <a:r>
              <a:rPr lang="en-GB">
                <a:solidFill>
                  <a:srgbClr val="FFFFFF"/>
                </a:solidFill>
              </a:rPr>
              <a:t>We are comfortable in ourselves and our relationships with a range of people.</a:t>
            </a:r>
            <a:endParaRPr>
              <a:solidFill>
                <a:srgbClr val="FFFFFF"/>
              </a:solidFill>
            </a:endParaRPr>
          </a:p>
          <a:p>
            <a:pPr marL="0" lvl="0" indent="0" algn="ctr" rtl="0">
              <a:spcBef>
                <a:spcPts val="1600"/>
              </a:spcBef>
              <a:spcAft>
                <a:spcPts val="0"/>
              </a:spcAft>
              <a:buNone/>
            </a:pPr>
            <a:endParaRPr>
              <a:solidFill>
                <a:srgbClr val="FFFFFF"/>
              </a:solidFill>
            </a:endParaRPr>
          </a:p>
          <a:p>
            <a:pPr marL="0" lvl="0" indent="0" algn="ctr" rtl="0">
              <a:spcBef>
                <a:spcPts val="1600"/>
              </a:spcBef>
              <a:spcAft>
                <a:spcPts val="1600"/>
              </a:spcAft>
              <a:buNone/>
            </a:pPr>
            <a:endParaRPr sz="3000" u="sng">
              <a:solidFill>
                <a:srgbClr val="FFFFFF"/>
              </a:solidFill>
              <a:latin typeface="Cabin Sketch"/>
              <a:ea typeface="Cabin Sketch"/>
              <a:cs typeface="Cabin Sketch"/>
              <a:sym typeface="Cabin Sketc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t="1913" b="1913"/>
          <a:stretch/>
        </p:blipFill>
        <p:spPr>
          <a:xfrm>
            <a:off x="404525" y="1647925"/>
            <a:ext cx="2583195" cy="1661420"/>
          </a:xfrm>
          <a:prstGeom prst="rect">
            <a:avLst/>
          </a:prstGeom>
          <a:noFill/>
          <a:ln w="38100" cap="flat" cmpd="sng">
            <a:solidFill>
              <a:srgbClr val="FFFFFF"/>
            </a:solidFill>
            <a:prstDash val="solid"/>
            <a:round/>
            <a:headEnd type="none" w="sm" len="sm"/>
            <a:tailEnd type="none" w="sm" len="sm"/>
          </a:ln>
        </p:spPr>
      </p:pic>
      <p:pic>
        <p:nvPicPr>
          <p:cNvPr id="102" name="Shape 102" descr="Screenshot 2017-06-28 at 10.07.09 AM.png"/>
          <p:cNvPicPr preferRelativeResize="0"/>
          <p:nvPr/>
        </p:nvPicPr>
        <p:blipFill rotWithShape="1">
          <a:blip r:embed="rId4">
            <a:alphaModFix/>
          </a:blip>
          <a:srcRect t="26222" b="26222"/>
          <a:stretch/>
        </p:blipFill>
        <p:spPr>
          <a:xfrm>
            <a:off x="3280391" y="1647925"/>
            <a:ext cx="2583192" cy="1661419"/>
          </a:xfrm>
          <a:prstGeom prst="rect">
            <a:avLst/>
          </a:prstGeom>
          <a:noFill/>
          <a:ln w="38100" cap="flat" cmpd="sng">
            <a:solidFill>
              <a:srgbClr val="FFFFFF"/>
            </a:solidFill>
            <a:prstDash val="solid"/>
            <a:round/>
            <a:headEnd type="none" w="sm" len="sm"/>
            <a:tailEnd type="none" w="sm" len="sm"/>
          </a:ln>
        </p:spPr>
      </p:pic>
      <p:pic>
        <p:nvPicPr>
          <p:cNvPr id="103" name="Shape 103"/>
          <p:cNvPicPr preferRelativeResize="0"/>
          <p:nvPr/>
        </p:nvPicPr>
        <p:blipFill rotWithShape="1">
          <a:blip r:embed="rId5">
            <a:alphaModFix/>
          </a:blip>
          <a:srcRect l="4569" r="4578"/>
          <a:stretch/>
        </p:blipFill>
        <p:spPr>
          <a:xfrm>
            <a:off x="6156253" y="1647925"/>
            <a:ext cx="2583196" cy="1661422"/>
          </a:xfrm>
          <a:prstGeom prst="rect">
            <a:avLst/>
          </a:prstGeom>
          <a:noFill/>
          <a:ln w="38100" cap="flat" cmpd="sng">
            <a:solidFill>
              <a:srgbClr val="FFFFFF"/>
            </a:solidFill>
            <a:prstDash val="solid"/>
            <a:round/>
            <a:headEnd type="none" w="sm" len="sm"/>
            <a:tailEnd type="none" w="sm" len="sm"/>
          </a:ln>
        </p:spPr>
      </p:pic>
      <p:sp>
        <p:nvSpPr>
          <p:cNvPr id="104" name="Shape 104"/>
          <p:cNvSpPr txBox="1">
            <a:spLocks noGrp="1"/>
          </p:cNvSpPr>
          <p:nvPr>
            <p:ph type="title" idx="4294967295"/>
          </p:nvPr>
        </p:nvSpPr>
        <p:spPr>
          <a:xfrm>
            <a:off x="255338" y="196450"/>
            <a:ext cx="7434600" cy="1111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b="1">
                <a:solidFill>
                  <a:schemeClr val="lt1"/>
                </a:solidFill>
                <a:latin typeface="Cabin Sketch"/>
                <a:ea typeface="Cabin Sketch"/>
                <a:cs typeface="Cabin Sketch"/>
                <a:sym typeface="Cabin Sketch"/>
              </a:rPr>
              <a:t>Digital Devices/Tools We Use...</a:t>
            </a:r>
            <a:endParaRPr b="1">
              <a:solidFill>
                <a:schemeClr val="lt1"/>
              </a:solidFill>
              <a:latin typeface="Cabin Sketch"/>
              <a:ea typeface="Cabin Sketch"/>
              <a:cs typeface="Cabin Sketch"/>
              <a:sym typeface="Cabin Sketch"/>
            </a:endParaRPr>
          </a:p>
        </p:txBody>
      </p:sp>
      <p:sp>
        <p:nvSpPr>
          <p:cNvPr id="105" name="Shape 105"/>
          <p:cNvSpPr txBox="1">
            <a:spLocks noGrp="1"/>
          </p:cNvSpPr>
          <p:nvPr>
            <p:ph type="body" idx="4294967295"/>
          </p:nvPr>
        </p:nvSpPr>
        <p:spPr>
          <a:xfrm>
            <a:off x="3215171" y="3461800"/>
            <a:ext cx="2648400" cy="11781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GB" sz="2400">
                <a:solidFill>
                  <a:schemeClr val="lt1"/>
                </a:solidFill>
                <a:latin typeface="Cabin Sketch"/>
                <a:ea typeface="Cabin Sketch"/>
                <a:cs typeface="Cabin Sketch"/>
                <a:sym typeface="Cabin Sketch"/>
              </a:rPr>
              <a:t>Screencastify</a:t>
            </a:r>
            <a:endParaRPr sz="2400">
              <a:solidFill>
                <a:schemeClr val="lt1"/>
              </a:solidFill>
              <a:latin typeface="Cabin Sketch"/>
              <a:ea typeface="Cabin Sketch"/>
              <a:cs typeface="Cabin Sketch"/>
              <a:sym typeface="Cabin Sketch"/>
            </a:endParaRPr>
          </a:p>
        </p:txBody>
      </p:sp>
      <p:sp>
        <p:nvSpPr>
          <p:cNvPr id="106" name="Shape 106"/>
          <p:cNvSpPr txBox="1">
            <a:spLocks noGrp="1"/>
          </p:cNvSpPr>
          <p:nvPr>
            <p:ph type="body" idx="4294967295"/>
          </p:nvPr>
        </p:nvSpPr>
        <p:spPr>
          <a:xfrm>
            <a:off x="6091071" y="3461800"/>
            <a:ext cx="2648400" cy="11781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GB" sz="2400">
                <a:solidFill>
                  <a:schemeClr val="lt1"/>
                </a:solidFill>
                <a:latin typeface="Cabin Sketch"/>
                <a:ea typeface="Cabin Sketch"/>
                <a:cs typeface="Cabin Sketch"/>
                <a:sym typeface="Cabin Sketch"/>
              </a:rPr>
              <a:t>Google Keep</a:t>
            </a:r>
            <a:endParaRPr sz="2400">
              <a:solidFill>
                <a:schemeClr val="lt1"/>
              </a:solidFill>
              <a:latin typeface="Cabin Sketch"/>
              <a:ea typeface="Cabin Sketch"/>
              <a:cs typeface="Cabin Sketch"/>
              <a:sym typeface="Cabin Sketch"/>
            </a:endParaRPr>
          </a:p>
        </p:txBody>
      </p:sp>
      <p:sp>
        <p:nvSpPr>
          <p:cNvPr id="107" name="Shape 107"/>
          <p:cNvSpPr txBox="1">
            <a:spLocks noGrp="1"/>
          </p:cNvSpPr>
          <p:nvPr>
            <p:ph type="body" idx="4294967295"/>
          </p:nvPr>
        </p:nvSpPr>
        <p:spPr>
          <a:xfrm>
            <a:off x="339271" y="3461800"/>
            <a:ext cx="2648400" cy="11781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GB" sz="2400">
                <a:solidFill>
                  <a:schemeClr val="lt1"/>
                </a:solidFill>
                <a:latin typeface="Cabin Sketch"/>
                <a:ea typeface="Cabin Sketch"/>
                <a:cs typeface="Cabin Sketch"/>
                <a:sym typeface="Cabin Sketch"/>
              </a:rPr>
              <a:t>Learning Blog</a:t>
            </a:r>
            <a:endParaRPr sz="2400">
              <a:solidFill>
                <a:schemeClr val="lt1"/>
              </a:solidFill>
              <a:latin typeface="Cabin Sketch"/>
              <a:ea typeface="Cabin Sketch"/>
              <a:cs typeface="Cabin Sketch"/>
              <a:sym typeface="Cabin Sketch"/>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303750" y="501500"/>
            <a:ext cx="8536500" cy="1646700"/>
          </a:xfrm>
          <a:prstGeom prst="rect">
            <a:avLst/>
          </a:prstGeom>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1600"/>
              </a:spcAft>
              <a:buNone/>
            </a:pPr>
            <a:r>
              <a:rPr lang="en-GB" sz="9600" b="1" u="sng">
                <a:solidFill>
                  <a:srgbClr val="FFFFFF"/>
                </a:solidFill>
                <a:latin typeface="Cabin Sketch"/>
                <a:ea typeface="Cabin Sketch"/>
                <a:cs typeface="Cabin Sketch"/>
                <a:sym typeface="Cabin Sketch"/>
                <a:hlinkClick r:id="rId3"/>
              </a:rPr>
              <a:t>Eva’s Podcast</a:t>
            </a:r>
            <a:endParaRPr sz="9600" b="1" u="sng">
              <a:solidFill>
                <a:srgbClr val="FFFFFF"/>
              </a:solidFill>
              <a:latin typeface="Cabin Sketch"/>
              <a:ea typeface="Cabin Sketch"/>
              <a:cs typeface="Cabin Sketch"/>
              <a:sym typeface="Cabin Sketch"/>
            </a:endParaRPr>
          </a:p>
        </p:txBody>
      </p:sp>
      <p:sp>
        <p:nvSpPr>
          <p:cNvPr id="113" name="Shape 113"/>
          <p:cNvSpPr txBox="1">
            <a:spLocks noGrp="1"/>
          </p:cNvSpPr>
          <p:nvPr>
            <p:ph type="body" idx="1"/>
          </p:nvPr>
        </p:nvSpPr>
        <p:spPr>
          <a:xfrm>
            <a:off x="303750" y="2776050"/>
            <a:ext cx="8536500" cy="1646700"/>
          </a:xfrm>
          <a:prstGeom prst="rect">
            <a:avLst/>
          </a:prstGeom>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u="sng">
                <a:solidFill>
                  <a:srgbClr val="FFFFFF"/>
                </a:solidFill>
                <a:latin typeface="Cabin Sketch"/>
                <a:ea typeface="Cabin Sketch"/>
                <a:cs typeface="Cabin Sketch"/>
                <a:sym typeface="Cabin Sketch"/>
                <a:hlinkClick r:id="rId4"/>
              </a:rPr>
              <a:t>Kastro's ScreenCastify</a:t>
            </a:r>
            <a:endParaRPr sz="6000" b="1" u="sng">
              <a:solidFill>
                <a:srgbClr val="FFFFFF"/>
              </a:solidFill>
              <a:latin typeface="Cabin Sketch"/>
              <a:ea typeface="Cabin Sketch"/>
              <a:cs typeface="Cabin Sketch"/>
              <a:sym typeface="Cabin Sketch"/>
            </a:endParaRPr>
          </a:p>
          <a:p>
            <a:pPr marL="0" lvl="0" indent="0" algn="ctr" rtl="0">
              <a:spcBef>
                <a:spcPts val="1600"/>
              </a:spcBef>
              <a:spcAft>
                <a:spcPts val="1600"/>
              </a:spcAft>
              <a:buNone/>
            </a:pPr>
            <a:endParaRPr sz="6000" b="1" u="sng">
              <a:solidFill>
                <a:srgbClr val="FFFFFF"/>
              </a:solidFill>
              <a:latin typeface="Cabin Sketch"/>
              <a:ea typeface="Cabin Sketch"/>
              <a:cs typeface="Cabin Sketch"/>
              <a:sym typeface="Cabin Sketch"/>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a:hlinkClick r:id="rId3"/>
          </p:cNvPr>
          <p:cNvPicPr preferRelativeResize="0"/>
          <p:nvPr/>
        </p:nvPicPr>
        <p:blipFill>
          <a:blip r:embed="rId4">
            <a:alphaModFix/>
          </a:blip>
          <a:stretch>
            <a:fillRect/>
          </a:stretch>
        </p:blipFill>
        <p:spPr>
          <a:xfrm>
            <a:off x="1451900" y="1405513"/>
            <a:ext cx="2771950" cy="2332475"/>
          </a:xfrm>
          <a:prstGeom prst="rect">
            <a:avLst/>
          </a:prstGeom>
          <a:noFill/>
          <a:ln>
            <a:noFill/>
          </a:ln>
        </p:spPr>
      </p:pic>
      <p:sp>
        <p:nvSpPr>
          <p:cNvPr id="119" name="Shape 119"/>
          <p:cNvSpPr txBox="1"/>
          <p:nvPr/>
        </p:nvSpPr>
        <p:spPr>
          <a:xfrm>
            <a:off x="1872325" y="3699175"/>
            <a:ext cx="1931100" cy="494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100" b="1">
                <a:solidFill>
                  <a:schemeClr val="dk1"/>
                </a:solidFill>
                <a:latin typeface="Caveat"/>
                <a:ea typeface="Caveat"/>
                <a:cs typeface="Caveat"/>
                <a:sym typeface="Caveat"/>
              </a:rPr>
              <a:t> </a:t>
            </a:r>
            <a:r>
              <a:rPr lang="en-GB" sz="1100">
                <a:solidFill>
                  <a:schemeClr val="dk1"/>
                </a:solidFill>
              </a:rPr>
              <a:t>         </a:t>
            </a:r>
            <a:endParaRPr/>
          </a:p>
        </p:txBody>
      </p:sp>
      <p:sp>
        <p:nvSpPr>
          <p:cNvPr id="120" name="Shape 120"/>
          <p:cNvSpPr/>
          <p:nvPr/>
        </p:nvSpPr>
        <p:spPr>
          <a:xfrm>
            <a:off x="1519050" y="4193875"/>
            <a:ext cx="6424052" cy="494701"/>
          </a:xfrm>
          <a:prstGeom prst="rect">
            <a:avLst/>
          </a:prstGeom>
        </p:spPr>
        <p:txBody>
          <a:bodyPr>
            <a:prstTxWarp prst="textPlain">
              <a:avLst/>
            </a:prstTxWarp>
          </a:bodyPr>
          <a:lstStyle/>
          <a:p>
            <a:pPr lvl="0" algn="ctr"/>
            <a:r>
              <a:rPr b="1" i="0">
                <a:ln w="9525" cap="flat" cmpd="sng">
                  <a:solidFill>
                    <a:schemeClr val="lt1"/>
                  </a:solidFill>
                  <a:prstDash val="solid"/>
                  <a:round/>
                  <a:headEnd type="none" w="sm" len="sm"/>
                  <a:tailEnd type="none" w="sm" len="sm"/>
                </a:ln>
                <a:solidFill>
                  <a:schemeClr val="lt1"/>
                </a:solidFill>
                <a:latin typeface="Cabin Sketch"/>
              </a:rPr>
              <a:t>B L O G G I N G</a:t>
            </a:r>
          </a:p>
        </p:txBody>
      </p:sp>
      <p:sp>
        <p:nvSpPr>
          <p:cNvPr id="121" name="Shape 121"/>
          <p:cNvSpPr/>
          <p:nvPr/>
        </p:nvSpPr>
        <p:spPr>
          <a:xfrm>
            <a:off x="2034088" y="474400"/>
            <a:ext cx="5075817" cy="628001"/>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FFFFFF"/>
                </a:solidFill>
                <a:latin typeface="Cabin Sketch"/>
              </a:rPr>
              <a:t>Student Reports</a:t>
            </a:r>
          </a:p>
        </p:txBody>
      </p:sp>
      <p:pic>
        <p:nvPicPr>
          <p:cNvPr id="122" name="Shape 122">
            <a:hlinkClick r:id="rId5"/>
          </p:cNvPr>
          <p:cNvPicPr preferRelativeResize="0"/>
          <p:nvPr/>
        </p:nvPicPr>
        <p:blipFill>
          <a:blip r:embed="rId6">
            <a:alphaModFix/>
          </a:blip>
          <a:stretch>
            <a:fillRect/>
          </a:stretch>
        </p:blipFill>
        <p:spPr>
          <a:xfrm>
            <a:off x="4646975" y="1405525"/>
            <a:ext cx="3049650" cy="2293651"/>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796488" y="85850"/>
            <a:ext cx="3656400" cy="716400"/>
          </a:xfrm>
          <a:prstGeom prst="rect">
            <a:avLst/>
          </a:prstGeom>
          <a:ln w="38100"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ctr">
              <a:spcBef>
                <a:spcPts val="0"/>
              </a:spcBef>
              <a:spcAft>
                <a:spcPts val="0"/>
              </a:spcAft>
              <a:buNone/>
            </a:pPr>
            <a:r>
              <a:rPr lang="en-GB" b="1">
                <a:solidFill>
                  <a:srgbClr val="FFFFFF"/>
                </a:solidFill>
                <a:latin typeface="Cabin Sketch"/>
                <a:ea typeface="Cabin Sketch"/>
                <a:cs typeface="Cabin Sketch"/>
                <a:sym typeface="Cabin Sketch"/>
              </a:rPr>
              <a:t>Creativity</a:t>
            </a:r>
            <a:endParaRPr b="1">
              <a:solidFill>
                <a:srgbClr val="FFFFFF"/>
              </a:solidFill>
              <a:latin typeface="Cabin Sketch"/>
              <a:ea typeface="Cabin Sketch"/>
              <a:cs typeface="Cabin Sketch"/>
              <a:sym typeface="Cabin Sketch"/>
            </a:endParaRPr>
          </a:p>
        </p:txBody>
      </p:sp>
      <p:pic>
        <p:nvPicPr>
          <p:cNvPr id="128" name="Shape 128"/>
          <p:cNvPicPr preferRelativeResize="0"/>
          <p:nvPr/>
        </p:nvPicPr>
        <p:blipFill>
          <a:blip r:embed="rId3">
            <a:alphaModFix/>
          </a:blip>
          <a:stretch>
            <a:fillRect/>
          </a:stretch>
        </p:blipFill>
        <p:spPr>
          <a:xfrm>
            <a:off x="284300" y="1204351"/>
            <a:ext cx="2489298" cy="1749274"/>
          </a:xfrm>
          <a:prstGeom prst="rect">
            <a:avLst/>
          </a:prstGeom>
          <a:noFill/>
          <a:ln w="28575" cap="flat" cmpd="sng">
            <a:solidFill>
              <a:srgbClr val="FFFFFF"/>
            </a:solidFill>
            <a:prstDash val="solid"/>
            <a:round/>
            <a:headEnd type="none" w="sm" len="sm"/>
            <a:tailEnd type="none" w="sm" len="sm"/>
          </a:ln>
        </p:spPr>
      </p:pic>
      <p:pic>
        <p:nvPicPr>
          <p:cNvPr id="129" name="Shape 129"/>
          <p:cNvPicPr preferRelativeResize="0"/>
          <p:nvPr/>
        </p:nvPicPr>
        <p:blipFill>
          <a:blip r:embed="rId4">
            <a:alphaModFix/>
          </a:blip>
          <a:stretch>
            <a:fillRect/>
          </a:stretch>
        </p:blipFill>
        <p:spPr>
          <a:xfrm>
            <a:off x="284300" y="3213200"/>
            <a:ext cx="2706949" cy="1522650"/>
          </a:xfrm>
          <a:prstGeom prst="rect">
            <a:avLst/>
          </a:prstGeom>
          <a:noFill/>
          <a:ln w="28575" cap="flat" cmpd="sng">
            <a:solidFill>
              <a:srgbClr val="FFFFFF"/>
            </a:solidFill>
            <a:prstDash val="solid"/>
            <a:round/>
            <a:headEnd type="none" w="sm" len="sm"/>
            <a:tailEnd type="none" w="sm" len="sm"/>
          </a:ln>
        </p:spPr>
      </p:pic>
      <p:pic>
        <p:nvPicPr>
          <p:cNvPr id="130" name="Shape 130"/>
          <p:cNvPicPr preferRelativeResize="0"/>
          <p:nvPr/>
        </p:nvPicPr>
        <p:blipFill>
          <a:blip r:embed="rId5">
            <a:alphaModFix/>
          </a:blip>
          <a:stretch>
            <a:fillRect/>
          </a:stretch>
        </p:blipFill>
        <p:spPr>
          <a:xfrm>
            <a:off x="3211251" y="3179437"/>
            <a:ext cx="2826926" cy="1590175"/>
          </a:xfrm>
          <a:prstGeom prst="rect">
            <a:avLst/>
          </a:prstGeom>
          <a:noFill/>
          <a:ln w="28575" cap="flat" cmpd="sng">
            <a:solidFill>
              <a:srgbClr val="FFFFFF"/>
            </a:solidFill>
            <a:prstDash val="solid"/>
            <a:round/>
            <a:headEnd type="none" w="sm" len="sm"/>
            <a:tailEnd type="none" w="sm" len="sm"/>
          </a:ln>
        </p:spPr>
      </p:pic>
      <p:pic>
        <p:nvPicPr>
          <p:cNvPr id="131" name="Shape 131"/>
          <p:cNvPicPr preferRelativeResize="0"/>
          <p:nvPr/>
        </p:nvPicPr>
        <p:blipFill>
          <a:blip r:embed="rId6">
            <a:alphaModFix/>
          </a:blip>
          <a:stretch>
            <a:fillRect/>
          </a:stretch>
        </p:blipFill>
        <p:spPr>
          <a:xfrm>
            <a:off x="3158525" y="1204350"/>
            <a:ext cx="2826952" cy="1749275"/>
          </a:xfrm>
          <a:prstGeom prst="rect">
            <a:avLst/>
          </a:prstGeom>
          <a:noFill/>
          <a:ln w="28575" cap="flat" cmpd="sng">
            <a:solidFill>
              <a:srgbClr val="FFFFFF"/>
            </a:solidFill>
            <a:prstDash val="solid"/>
            <a:round/>
            <a:headEnd type="none" w="sm" len="sm"/>
            <a:tailEnd type="none" w="sm" len="sm"/>
          </a:ln>
        </p:spPr>
      </p:pic>
      <p:pic>
        <p:nvPicPr>
          <p:cNvPr id="132" name="Shape 132"/>
          <p:cNvPicPr preferRelativeResize="0"/>
          <p:nvPr/>
        </p:nvPicPr>
        <p:blipFill>
          <a:blip r:embed="rId7">
            <a:alphaModFix/>
          </a:blip>
          <a:stretch>
            <a:fillRect/>
          </a:stretch>
        </p:blipFill>
        <p:spPr>
          <a:xfrm>
            <a:off x="6736700" y="1204350"/>
            <a:ext cx="2005451" cy="3565251"/>
          </a:xfrm>
          <a:prstGeom prst="rect">
            <a:avLst/>
          </a:prstGeom>
          <a:noFill/>
          <a:ln w="28575" cap="flat" cmpd="sng">
            <a:solidFill>
              <a:srgbClr val="FFFFF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1497</Words>
  <Application>Microsoft Office PowerPoint</Application>
  <PresentationFormat>On-screen Show (16:9)</PresentationFormat>
  <Paragraphs>79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Economica</vt:lpstr>
      <vt:lpstr>Open Sans</vt:lpstr>
      <vt:lpstr>Cambria</vt:lpstr>
      <vt:lpstr>Caveat</vt:lpstr>
      <vt:lpstr>Cabin Sketch</vt:lpstr>
      <vt:lpstr>Snippet</vt:lpstr>
      <vt:lpstr>Luxe</vt:lpstr>
      <vt:lpstr>PowerPoint Presentation</vt:lpstr>
      <vt:lpstr>PowerPoint Presentation</vt:lpstr>
      <vt:lpstr>PowerPoint Presentation</vt:lpstr>
      <vt:lpstr>PowerPoint Presentation</vt:lpstr>
      <vt:lpstr>PowerPoint Presentation</vt:lpstr>
      <vt:lpstr>Digital Devices/Tools We Use...</vt:lpstr>
      <vt:lpstr>PowerPoint Presentation</vt:lpstr>
      <vt:lpstr>PowerPoint Presentation</vt:lpstr>
      <vt:lpstr>Creativity</vt:lpstr>
      <vt:lpstr>Play Based Learning</vt:lpstr>
      <vt:lpstr>Collaboration </vt:lpstr>
      <vt:lpstr> What is the Kawa Of Care?</vt:lpstr>
      <vt:lpstr>What our parents think?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Hooper-Kuiti</dc:creator>
  <cp:lastModifiedBy>LUKE, Melissa</cp:lastModifiedBy>
  <cp:revision>2</cp:revision>
  <dcterms:modified xsi:type="dcterms:W3CDTF">2018-05-06T22:52:01Z</dcterms:modified>
</cp:coreProperties>
</file>