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10" r:id="rId4"/>
    <p:sldId id="257" r:id="rId5"/>
    <p:sldId id="259" r:id="rId6"/>
    <p:sldId id="260" r:id="rId7"/>
    <p:sldId id="264" r:id="rId8"/>
    <p:sldId id="265" r:id="rId9"/>
    <p:sldId id="266" r:id="rId10"/>
    <p:sldId id="275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6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9" r:id="rId43"/>
    <p:sldId id="306" r:id="rId44"/>
    <p:sldId id="307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>
        <p:scale>
          <a:sx n="116" d="100"/>
          <a:sy n="116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16.12</c:v>
                </c:pt>
                <c:pt idx="1">
                  <c:v>23.27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14.7</c:v>
                </c:pt>
                <c:pt idx="1">
                  <c:v>21.36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26784"/>
        <c:axId val="98340864"/>
      </c:lineChart>
      <c:catAx>
        <c:axId val="98326784"/>
        <c:scaling>
          <c:orientation val="minMax"/>
        </c:scaling>
        <c:delete val="0"/>
        <c:axPos val="b"/>
        <c:majorTickMark val="out"/>
        <c:minorTickMark val="none"/>
        <c:tickLblPos val="nextTo"/>
        <c:crossAx val="98340864"/>
        <c:crosses val="autoZero"/>
        <c:auto val="1"/>
        <c:lblAlgn val="ctr"/>
        <c:lblOffset val="100"/>
        <c:noMultiLvlLbl val="0"/>
      </c:catAx>
      <c:valAx>
        <c:axId val="9834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326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High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11.17</c:v>
                </c:pt>
                <c:pt idx="1">
                  <c:v>34.590000000000003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High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5.6099999999999994</c:v>
                </c:pt>
                <c:pt idx="1">
                  <c:v>32.61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Comparison Low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2.16</c:v>
                </c:pt>
                <c:pt idx="1">
                  <c:v>19.86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Trial Low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1.1800000000000002</c:v>
                </c:pt>
                <c:pt idx="1">
                  <c:v>24.56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913920"/>
        <c:axId val="104919808"/>
      </c:lineChart>
      <c:catAx>
        <c:axId val="104913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4919808"/>
        <c:crosses val="autoZero"/>
        <c:auto val="1"/>
        <c:lblAlgn val="ctr"/>
        <c:lblOffset val="100"/>
        <c:noMultiLvlLbl val="0"/>
      </c:catAx>
      <c:valAx>
        <c:axId val="10491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913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12.75</c:v>
                </c:pt>
                <c:pt idx="1">
                  <c:v>21.62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11.229999999999999</c:v>
                </c:pt>
                <c:pt idx="1">
                  <c:v>22.17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94240"/>
        <c:axId val="105641088"/>
      </c:lineChart>
      <c:catAx>
        <c:axId val="10559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5641088"/>
        <c:crosses val="autoZero"/>
        <c:auto val="1"/>
        <c:lblAlgn val="ctr"/>
        <c:lblOffset val="100"/>
        <c:noMultiLvlLbl val="0"/>
      </c:catAx>
      <c:valAx>
        <c:axId val="10564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94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High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16.610000000000003</c:v>
                </c:pt>
                <c:pt idx="1">
                  <c:v>26.89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High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13.94</c:v>
                </c:pt>
                <c:pt idx="1">
                  <c:v>26.23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Comparison Low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7.78</c:v>
                </c:pt>
                <c:pt idx="1">
                  <c:v>14.49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Trial Low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7.96</c:v>
                </c:pt>
                <c:pt idx="1">
                  <c:v>17.309999999999999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52800"/>
        <c:axId val="106654336"/>
      </c:lineChart>
      <c:catAx>
        <c:axId val="10665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6654336"/>
        <c:crosses val="autoZero"/>
        <c:auto val="1"/>
        <c:lblAlgn val="ctr"/>
        <c:lblOffset val="100"/>
        <c:noMultiLvlLbl val="0"/>
      </c:catAx>
      <c:valAx>
        <c:axId val="10665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652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15.17</c:v>
                </c:pt>
                <c:pt idx="1">
                  <c:v>23.8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13.370000000000001</c:v>
                </c:pt>
                <c:pt idx="1">
                  <c:v>21.84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16896"/>
        <c:axId val="98418688"/>
      </c:lineChart>
      <c:catAx>
        <c:axId val="98416896"/>
        <c:scaling>
          <c:orientation val="minMax"/>
        </c:scaling>
        <c:delete val="0"/>
        <c:axPos val="b"/>
        <c:majorTickMark val="out"/>
        <c:minorTickMark val="none"/>
        <c:tickLblPos val="nextTo"/>
        <c:crossAx val="98418688"/>
        <c:crosses val="autoZero"/>
        <c:auto val="1"/>
        <c:lblAlgn val="ctr"/>
        <c:lblOffset val="100"/>
        <c:noMultiLvlLbl val="0"/>
      </c:catAx>
      <c:valAx>
        <c:axId val="9841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16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1.53</c:v>
                </c:pt>
                <c:pt idx="1">
                  <c:v>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0.92</c:v>
                </c:pt>
                <c:pt idx="1">
                  <c:v>5.8599999999999994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511488"/>
        <c:axId val="98537856"/>
      </c:lineChart>
      <c:catAx>
        <c:axId val="98511488"/>
        <c:scaling>
          <c:orientation val="minMax"/>
        </c:scaling>
        <c:delete val="0"/>
        <c:axPos val="b"/>
        <c:majorTickMark val="out"/>
        <c:minorTickMark val="none"/>
        <c:tickLblPos val="nextTo"/>
        <c:crossAx val="98537856"/>
        <c:crosses val="autoZero"/>
        <c:auto val="1"/>
        <c:lblAlgn val="ctr"/>
        <c:lblOffset val="100"/>
        <c:noMultiLvlLbl val="0"/>
      </c:catAx>
      <c:valAx>
        <c:axId val="9853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511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9.129999999999999</c:v>
                </c:pt>
                <c:pt idx="1">
                  <c:v>25.6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6.29</c:v>
                </c:pt>
                <c:pt idx="1">
                  <c:v>24.02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93888"/>
        <c:axId val="97145984"/>
      </c:lineChart>
      <c:catAx>
        <c:axId val="99093888"/>
        <c:scaling>
          <c:orientation val="minMax"/>
        </c:scaling>
        <c:delete val="0"/>
        <c:axPos val="b"/>
        <c:majorTickMark val="out"/>
        <c:minorTickMark val="none"/>
        <c:tickLblPos val="nextTo"/>
        <c:crossAx val="97145984"/>
        <c:crosses val="autoZero"/>
        <c:auto val="1"/>
        <c:lblAlgn val="ctr"/>
        <c:lblOffset val="100"/>
        <c:noMultiLvlLbl val="0"/>
      </c:catAx>
      <c:valAx>
        <c:axId val="9714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093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11.450000000000001</c:v>
                </c:pt>
                <c:pt idx="1">
                  <c:v>19.579999999999995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7.5</c:v>
                </c:pt>
                <c:pt idx="1">
                  <c:v>18.479999999999997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64672"/>
        <c:axId val="100366208"/>
      </c:lineChart>
      <c:catAx>
        <c:axId val="100364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366208"/>
        <c:crosses val="autoZero"/>
        <c:auto val="1"/>
        <c:lblAlgn val="ctr"/>
        <c:lblOffset val="100"/>
        <c:noMultiLvlLbl val="0"/>
      </c:catAx>
      <c:valAx>
        <c:axId val="10036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364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High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15.42</c:v>
                </c:pt>
                <c:pt idx="1">
                  <c:v>23.27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High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10.99</c:v>
                </c:pt>
                <c:pt idx="1">
                  <c:v>21.23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Comparison Low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6.17</c:v>
                </c:pt>
                <c:pt idx="1">
                  <c:v>14.58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Trial Low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3.3899999999999997</c:v>
                </c:pt>
                <c:pt idx="1">
                  <c:v>15.38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423936"/>
        <c:axId val="100433920"/>
      </c:lineChart>
      <c:catAx>
        <c:axId val="10042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433920"/>
        <c:crosses val="autoZero"/>
        <c:auto val="1"/>
        <c:lblAlgn val="ctr"/>
        <c:lblOffset val="100"/>
        <c:noMultiLvlLbl val="0"/>
      </c:catAx>
      <c:valAx>
        <c:axId val="10043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423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10.65</c:v>
                </c:pt>
                <c:pt idx="1">
                  <c:v>20.22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7.05</c:v>
                </c:pt>
                <c:pt idx="1">
                  <c:v>18.479999999999997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85600"/>
        <c:axId val="102187392"/>
      </c:lineChart>
      <c:catAx>
        <c:axId val="10218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187392"/>
        <c:crosses val="autoZero"/>
        <c:auto val="1"/>
        <c:lblAlgn val="ctr"/>
        <c:lblOffset val="100"/>
        <c:noMultiLvlLbl val="0"/>
      </c:catAx>
      <c:valAx>
        <c:axId val="10218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185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High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15.06</c:v>
                </c:pt>
                <c:pt idx="1">
                  <c:v>24.08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High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10.44</c:v>
                </c:pt>
                <c:pt idx="1">
                  <c:v>21.85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Comparison Low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4.8099999999999996</c:v>
                </c:pt>
                <c:pt idx="1">
                  <c:v>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Trial Low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3.04</c:v>
                </c:pt>
                <c:pt idx="1">
                  <c:v>15.450000000000001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65600"/>
        <c:axId val="102267136"/>
      </c:lineChart>
      <c:catAx>
        <c:axId val="102265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267136"/>
        <c:crosses val="autoZero"/>
        <c:auto val="1"/>
        <c:lblAlgn val="ctr"/>
        <c:lblOffset val="100"/>
        <c:noMultiLvlLbl val="0"/>
      </c:catAx>
      <c:valAx>
        <c:axId val="10226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265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7.28</c:v>
                </c:pt>
                <c:pt idx="1">
                  <c:v>28.330000000000002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Group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Time 1</c:v>
                </c:pt>
                <c:pt idx="1">
                  <c:v>Time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3.54</c:v>
                </c:pt>
                <c:pt idx="1">
                  <c:v>28.49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39712"/>
        <c:axId val="102341248"/>
      </c:lineChart>
      <c:catAx>
        <c:axId val="102339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341248"/>
        <c:crosses val="autoZero"/>
        <c:auto val="1"/>
        <c:lblAlgn val="ctr"/>
        <c:lblOffset val="100"/>
        <c:noMultiLvlLbl val="0"/>
      </c:catAx>
      <c:valAx>
        <c:axId val="10234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339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427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128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901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595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340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267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672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321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705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44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35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5C01-F3CC-4949-938E-3E260DD99CD5}" type="datetimeFigureOut">
              <a:rPr lang="en-NZ" smtClean="0"/>
              <a:pPr/>
              <a:t>26/02/2015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1425A-7385-4F89-8768-0490BFCA0C1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611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vealittle.co.nz/literacysucces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sus@ihug.co.nz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teracysuccess.org.nz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C:\Users\Downstairs\Desktop\Master s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2" y="1265237"/>
            <a:ext cx="6139815" cy="4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9429" y="12652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/>
              <a:t>Shine</a:t>
            </a:r>
            <a:r>
              <a:rPr lang="en-NZ" sz="3600" b="1" dirty="0" smtClean="0"/>
              <a:t> Literacy Project</a:t>
            </a:r>
            <a:endParaRPr lang="en-NZ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42088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 smtClean="0"/>
              <a:t>Thank you for attending tonight’s first feedback meeting</a:t>
            </a:r>
            <a:endParaRPr lang="en-NZ" sz="3200" b="1" dirty="0"/>
          </a:p>
        </p:txBody>
      </p:sp>
    </p:spTree>
    <p:extLst>
      <p:ext uri="{BB962C8B-B14F-4D97-AF65-F5344CB8AC3E}">
        <p14:creationId xmlns:p14="http://schemas.microsoft.com/office/powerpoint/2010/main" val="26291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C:\Users\Downstairs\Desktop\Master s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2" y="1265237"/>
            <a:ext cx="6139815" cy="4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9429" y="12652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/>
              <a:t>Shine</a:t>
            </a:r>
            <a:r>
              <a:rPr lang="en-NZ" sz="3600" b="1" dirty="0" smtClean="0"/>
              <a:t> Literacy Project</a:t>
            </a:r>
            <a:endParaRPr lang="en-NZ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4208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Assessments Used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40166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Assessments Used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481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1926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4000" b="1" dirty="0" smtClean="0"/>
              <a:t>Vocabulary Knowledge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sz="2800" dirty="0" smtClean="0"/>
              <a:t>British Picture Vocabulary Screen</a:t>
            </a:r>
            <a:br>
              <a:rPr lang="en-NZ" sz="2800" dirty="0" smtClean="0"/>
            </a:br>
            <a:r>
              <a:rPr lang="en-NZ" sz="2800" dirty="0" smtClean="0"/>
              <a:t>Measures receptive vocabulary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1948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Assessments Used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481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4000" b="1" dirty="0" smtClean="0"/>
              <a:t>Knowledge of Letter Names </a:t>
            </a:r>
            <a:r>
              <a:rPr lang="en-NZ" sz="3200" dirty="0"/>
              <a:t>U</a:t>
            </a:r>
            <a:r>
              <a:rPr lang="en-NZ" sz="3200" dirty="0" smtClean="0"/>
              <a:t>pper and lower case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5245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Assessments Used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45819"/>
            <a:ext cx="734481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4000" b="1" dirty="0" smtClean="0"/>
              <a:t>Clay Word Reading</a:t>
            </a:r>
            <a:br>
              <a:rPr lang="en-NZ" sz="4000" b="1" dirty="0" smtClean="0"/>
            </a:br>
            <a:r>
              <a:rPr lang="en-NZ" sz="3200" dirty="0" err="1" smtClean="0"/>
              <a:t>Reading</a:t>
            </a:r>
            <a:r>
              <a:rPr lang="en-NZ" sz="3200" dirty="0" smtClean="0"/>
              <a:t> 15 high-frequency words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4365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Assessments Used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4887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59632" y="2134734"/>
            <a:ext cx="69127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4000" b="1" dirty="0" smtClean="0"/>
              <a:t>Phonological Awareness Skills </a:t>
            </a:r>
            <a:r>
              <a:rPr lang="en-NZ" sz="3200" b="1" dirty="0" smtClean="0"/>
              <a:t>Sutherland Phonological Awareness Test - SPAT</a:t>
            </a: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sz="3200" dirty="0" smtClean="0"/>
              <a:t>Syllables, rhyming, blending, segmenting, deleting sounds</a:t>
            </a:r>
          </a:p>
        </p:txBody>
      </p:sp>
    </p:spTree>
    <p:extLst>
      <p:ext uri="{BB962C8B-B14F-4D97-AF65-F5344CB8AC3E}">
        <p14:creationId xmlns:p14="http://schemas.microsoft.com/office/powerpoint/2010/main" val="14365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Assessments Used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8883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4000" b="1" dirty="0" smtClean="0"/>
              <a:t>Knowledge of Letter Sounds </a:t>
            </a:r>
            <a:r>
              <a:rPr lang="en-NZ" sz="4000" dirty="0" smtClean="0"/>
              <a:t>U</a:t>
            </a:r>
            <a:r>
              <a:rPr lang="en-NZ" sz="3600" dirty="0" smtClean="0"/>
              <a:t>pper and lower case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3306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Assessments Used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8883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4000" b="1" dirty="0" smtClean="0"/>
              <a:t>Sound to Letter knowledge </a:t>
            </a:r>
            <a:r>
              <a:rPr lang="en-NZ" sz="3200" dirty="0" smtClean="0"/>
              <a:t>The ability to write every sound of English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7051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Assessments Used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8883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4000" b="1" dirty="0" smtClean="0"/>
              <a:t>Invented Spelling</a:t>
            </a:r>
            <a:r>
              <a:rPr lang="en-NZ" sz="4000" dirty="0" smtClean="0"/>
              <a:t/>
            </a:r>
            <a:br>
              <a:rPr lang="en-NZ" sz="4000" dirty="0" smtClean="0"/>
            </a:br>
            <a:r>
              <a:rPr lang="en-NZ" sz="3200" dirty="0" smtClean="0"/>
              <a:t>Writing 18 words (a total of 54 sounds)made up of most of the sounds of English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7051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C:\Users\Downstairs\Desktop\Master s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2" y="1265237"/>
            <a:ext cx="6139815" cy="4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9429" y="12652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/>
              <a:t>Shine</a:t>
            </a:r>
            <a:r>
              <a:rPr lang="en-NZ" sz="3600" b="1" dirty="0" smtClean="0"/>
              <a:t> Literacy Project</a:t>
            </a:r>
            <a:endParaRPr lang="en-NZ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4208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Cohort Characteristics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15108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Cohort Characteristics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8883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03648" y="1916832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Size</a:t>
            </a:r>
            <a:br>
              <a:rPr lang="en-NZ" sz="2800" b="1" dirty="0"/>
            </a:br>
            <a:r>
              <a:rPr lang="en-NZ" sz="2800" dirty="0"/>
              <a:t>The cohort size is </a:t>
            </a:r>
            <a:r>
              <a:rPr lang="en-NZ" sz="2800" b="1" dirty="0">
                <a:solidFill>
                  <a:srgbClr val="FF0000"/>
                </a:solidFill>
              </a:rPr>
              <a:t>259</a:t>
            </a:r>
            <a:r>
              <a:rPr lang="en-NZ" sz="2800" dirty="0"/>
              <a:t> children.</a:t>
            </a:r>
            <a:br>
              <a:rPr lang="en-NZ" sz="2800" dirty="0"/>
            </a:br>
            <a:r>
              <a:rPr lang="en-NZ" sz="2800" dirty="0"/>
              <a:t>112 (43.2%) are boys 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147 </a:t>
            </a:r>
            <a:r>
              <a:rPr lang="en-NZ" sz="2800" dirty="0"/>
              <a:t>(56.8%) are girls</a:t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r>
              <a:rPr lang="en-NZ" sz="2800" b="1" dirty="0"/>
              <a:t>Trial group </a:t>
            </a:r>
            <a:r>
              <a:rPr lang="en-NZ" sz="2800" b="1" dirty="0" smtClean="0"/>
              <a:t>size</a:t>
            </a:r>
            <a:r>
              <a:rPr lang="en-NZ" sz="2800" dirty="0" smtClean="0"/>
              <a:t>:  </a:t>
            </a:r>
            <a:r>
              <a:rPr lang="en-NZ" sz="2800" b="1" dirty="0" smtClean="0">
                <a:solidFill>
                  <a:srgbClr val="FF0000"/>
                </a:solidFill>
              </a:rPr>
              <a:t>138 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71 </a:t>
            </a:r>
            <a:r>
              <a:rPr lang="en-NZ" sz="2800" dirty="0"/>
              <a:t>Decile 9-0; 67 Decile </a:t>
            </a:r>
            <a:r>
              <a:rPr lang="en-NZ" sz="2800" dirty="0" smtClean="0"/>
              <a:t>1-4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b="1" dirty="0"/>
              <a:t>Comparison Group size</a:t>
            </a:r>
            <a:r>
              <a:rPr lang="en-NZ" sz="2800" dirty="0" smtClean="0"/>
              <a:t>:   </a:t>
            </a:r>
            <a:r>
              <a:rPr lang="en-NZ" sz="2800" b="1" dirty="0" smtClean="0">
                <a:solidFill>
                  <a:srgbClr val="FF0000"/>
                </a:solidFill>
              </a:rPr>
              <a:t>121</a:t>
            </a:r>
            <a:r>
              <a:rPr lang="en-NZ" sz="2800" dirty="0" smtClean="0"/>
              <a:t> </a:t>
            </a:r>
            <a:br>
              <a:rPr lang="en-NZ" sz="2800" dirty="0" smtClean="0"/>
            </a:br>
            <a:r>
              <a:rPr lang="en-NZ" sz="2800" dirty="0" smtClean="0"/>
              <a:t>69 </a:t>
            </a:r>
            <a:r>
              <a:rPr lang="en-NZ" sz="2800" dirty="0"/>
              <a:t>Decile 10; 52 Decile </a:t>
            </a:r>
            <a:r>
              <a:rPr lang="en-NZ" sz="2800" dirty="0" smtClean="0"/>
              <a:t>1-3</a:t>
            </a: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7051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C:\Users\Downstairs\Desktop\Master s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5237"/>
            <a:ext cx="6840760" cy="52601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9429" y="12652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/>
              <a:t>Shine</a:t>
            </a:r>
            <a:r>
              <a:rPr lang="en-NZ" sz="3600" b="1" dirty="0" smtClean="0"/>
              <a:t> Literacy Project</a:t>
            </a:r>
            <a:endParaRPr lang="en-NZ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044321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 smtClean="0"/>
              <a:t>Thank you these agencies who have provided funding and support</a:t>
            </a:r>
            <a:r>
              <a:rPr lang="en-NZ" sz="2800" b="1" dirty="0" smtClean="0"/>
              <a:t>:</a:t>
            </a:r>
            <a:br>
              <a:rPr lang="en-NZ" sz="2800" b="1" dirty="0" smtClean="0"/>
            </a:br>
            <a:r>
              <a:rPr lang="en-NZ" sz="2800" b="1" dirty="0" smtClean="0"/>
              <a:t>Infinity Foundation</a:t>
            </a:r>
            <a:br>
              <a:rPr lang="en-NZ" sz="2800" b="1" dirty="0" smtClean="0"/>
            </a:br>
            <a:r>
              <a:rPr lang="en-NZ" sz="2800" b="1" dirty="0" smtClean="0"/>
              <a:t>Pub Charities</a:t>
            </a:r>
            <a:br>
              <a:rPr lang="en-NZ" sz="2800" b="1" dirty="0" smtClean="0"/>
            </a:br>
            <a:r>
              <a:rPr lang="en-NZ" sz="2800" b="1" dirty="0" smtClean="0"/>
              <a:t>Porirua Foundation</a:t>
            </a:r>
            <a:br>
              <a:rPr lang="en-NZ" sz="2800" b="1" dirty="0" smtClean="0"/>
            </a:br>
            <a:r>
              <a:rPr lang="en-NZ" sz="2800" b="1" dirty="0" smtClean="0"/>
              <a:t>Mana Community Grants</a:t>
            </a:r>
            <a:br>
              <a:rPr lang="en-NZ" sz="2800" b="1" dirty="0" smtClean="0"/>
            </a:br>
            <a:r>
              <a:rPr lang="en-NZ" sz="2800" b="1" dirty="0" smtClean="0"/>
              <a:t>TG McCarthy Trust</a:t>
            </a:r>
            <a:br>
              <a:rPr lang="en-NZ" sz="2800" b="1" dirty="0" smtClean="0"/>
            </a:br>
            <a:r>
              <a:rPr lang="en-NZ" sz="2800" b="1" dirty="0" smtClean="0"/>
              <a:t>Gilt Edge Publishing, MJA Publishing</a:t>
            </a:r>
            <a:br>
              <a:rPr lang="en-NZ" sz="2800" b="1" dirty="0" smtClean="0"/>
            </a:br>
            <a:r>
              <a:rPr lang="en-NZ" sz="2800" b="1" dirty="0" smtClean="0"/>
              <a:t>FRESCO</a:t>
            </a:r>
            <a:endParaRPr lang="en-NZ" sz="2800" b="1" dirty="0"/>
          </a:p>
        </p:txBody>
      </p:sp>
    </p:spTree>
    <p:extLst>
      <p:ext uri="{BB962C8B-B14F-4D97-AF65-F5344CB8AC3E}">
        <p14:creationId xmlns:p14="http://schemas.microsoft.com/office/powerpoint/2010/main" val="9337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Cohort Characteristics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8883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03648" y="1916832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Ethnicity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28 different ethnicities were recorded.  These have been grouped into:</a:t>
            </a:r>
            <a:br>
              <a:rPr lang="en-NZ" sz="2800" dirty="0"/>
            </a:br>
            <a:r>
              <a:rPr lang="en-NZ" sz="2800" dirty="0" err="1"/>
              <a:t>Pakeha</a:t>
            </a:r>
            <a:r>
              <a:rPr lang="en-NZ" sz="2800" dirty="0"/>
              <a:t>	</a:t>
            </a:r>
            <a:r>
              <a:rPr lang="en-NZ" sz="2800" dirty="0" smtClean="0"/>
              <a:t>46.3</a:t>
            </a:r>
            <a:r>
              <a:rPr lang="en-NZ" sz="2800" dirty="0"/>
              <a:t>%</a:t>
            </a:r>
            <a:br>
              <a:rPr lang="en-NZ" sz="2800" dirty="0"/>
            </a:br>
            <a:r>
              <a:rPr lang="en-NZ" sz="2800" dirty="0"/>
              <a:t>Maori		21.2%</a:t>
            </a:r>
            <a:br>
              <a:rPr lang="en-NZ" sz="2800" dirty="0"/>
            </a:br>
            <a:r>
              <a:rPr lang="en-NZ" sz="2800" dirty="0" err="1"/>
              <a:t>Pasifika</a:t>
            </a:r>
            <a:r>
              <a:rPr lang="en-NZ" sz="2800" dirty="0"/>
              <a:t>	</a:t>
            </a:r>
            <a:r>
              <a:rPr lang="en-NZ" sz="2800" dirty="0" smtClean="0"/>
              <a:t>18.5</a:t>
            </a:r>
            <a:r>
              <a:rPr lang="en-NZ" sz="2800" dirty="0"/>
              <a:t>%</a:t>
            </a:r>
            <a:br>
              <a:rPr lang="en-NZ" sz="2800" dirty="0"/>
            </a:br>
            <a:r>
              <a:rPr lang="en-NZ" sz="2800" dirty="0"/>
              <a:t>Asian		11.6%</a:t>
            </a:r>
            <a:br>
              <a:rPr lang="en-NZ" sz="2800" dirty="0"/>
            </a:br>
            <a:r>
              <a:rPr lang="en-NZ" sz="2800" dirty="0"/>
              <a:t>European	1.5%</a:t>
            </a:r>
            <a:br>
              <a:rPr lang="en-NZ" sz="2800" dirty="0"/>
            </a:br>
            <a:r>
              <a:rPr lang="en-NZ" sz="2800" dirty="0"/>
              <a:t>Other		0.8%</a:t>
            </a:r>
            <a:br>
              <a:rPr lang="en-NZ" sz="2800" dirty="0"/>
            </a:b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9297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Cohort Characteristics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8883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03648" y="1916832"/>
            <a:ext cx="6696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Decile Ranking			</a:t>
            </a:r>
            <a:br>
              <a:rPr lang="en-NZ" sz="2800" b="1" dirty="0"/>
            </a:br>
            <a:r>
              <a:rPr lang="en-NZ" sz="2800" dirty="0"/>
              <a:t>1		19.7%</a:t>
            </a:r>
            <a:br>
              <a:rPr lang="en-NZ" sz="2800" dirty="0"/>
            </a:br>
            <a:r>
              <a:rPr lang="en-NZ" sz="2800" dirty="0"/>
              <a:t>2		15.1%</a:t>
            </a:r>
            <a:br>
              <a:rPr lang="en-NZ" sz="2800" dirty="0"/>
            </a:br>
            <a:r>
              <a:rPr lang="en-NZ" sz="2800" dirty="0"/>
              <a:t>3		7.3%</a:t>
            </a:r>
            <a:br>
              <a:rPr lang="en-NZ" sz="2800" dirty="0"/>
            </a:br>
            <a:r>
              <a:rPr lang="en-NZ" sz="2800" dirty="0"/>
              <a:t>4		3.9%</a:t>
            </a:r>
            <a:br>
              <a:rPr lang="en-NZ" sz="2800" dirty="0"/>
            </a:br>
            <a:r>
              <a:rPr lang="en-NZ" sz="2800" dirty="0"/>
              <a:t>9		3.9%</a:t>
            </a:r>
            <a:br>
              <a:rPr lang="en-NZ" sz="2800" dirty="0"/>
            </a:br>
            <a:r>
              <a:rPr lang="en-NZ" sz="2800" dirty="0"/>
              <a:t>10		50.2%</a:t>
            </a:r>
          </a:p>
        </p:txBody>
      </p:sp>
    </p:spTree>
    <p:extLst>
      <p:ext uri="{BB962C8B-B14F-4D97-AF65-F5344CB8AC3E}">
        <p14:creationId xmlns:p14="http://schemas.microsoft.com/office/powerpoint/2010/main" val="7173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Cohort Characteristics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8883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03648" y="1916832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 err="1"/>
              <a:t>Deciles</a:t>
            </a:r>
            <a:r>
              <a:rPr lang="en-NZ" sz="2800" b="1" dirty="0"/>
              <a:t> by Ethnicity</a:t>
            </a:r>
            <a:br>
              <a:rPr lang="en-NZ" sz="2800" b="1" dirty="0"/>
            </a:br>
            <a:endParaRPr lang="en-NZ" sz="2800" dirty="0"/>
          </a:p>
          <a:p>
            <a:r>
              <a:rPr lang="en-NZ" sz="2800" b="1" dirty="0" err="1"/>
              <a:t>Deciles</a:t>
            </a:r>
            <a:r>
              <a:rPr lang="en-NZ" sz="2800" b="1" dirty="0"/>
              <a:t> 1 &amp; </a:t>
            </a:r>
            <a:r>
              <a:rPr lang="en-NZ" sz="2800" b="1" dirty="0" smtClean="0"/>
              <a:t>2		</a:t>
            </a:r>
            <a:r>
              <a:rPr lang="en-NZ" sz="2800" b="1" dirty="0" err="1" smtClean="0"/>
              <a:t>Deciles</a:t>
            </a:r>
            <a:r>
              <a:rPr lang="en-NZ" sz="2800" b="1" dirty="0" smtClean="0"/>
              <a:t> 3 &amp; 4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44.4</a:t>
            </a:r>
            <a:r>
              <a:rPr lang="en-NZ" sz="2800" dirty="0"/>
              <a:t>% </a:t>
            </a:r>
            <a:r>
              <a:rPr lang="en-NZ" sz="2800" dirty="0" err="1" smtClean="0"/>
              <a:t>Pasifika</a:t>
            </a:r>
            <a:r>
              <a:rPr lang="en-NZ" sz="2800" dirty="0" smtClean="0"/>
              <a:t>		41.4% </a:t>
            </a:r>
            <a:r>
              <a:rPr lang="en-NZ" sz="2800" dirty="0" err="1" smtClean="0"/>
              <a:t>Pakeha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26.5% </a:t>
            </a:r>
            <a:r>
              <a:rPr lang="en-NZ" sz="2800" dirty="0" smtClean="0"/>
              <a:t>Maori		31% Maori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11.1% </a:t>
            </a:r>
            <a:r>
              <a:rPr lang="en-NZ" sz="2800" dirty="0" err="1" smtClean="0"/>
              <a:t>Pakeha</a:t>
            </a:r>
            <a:r>
              <a:rPr lang="en-NZ" sz="2800" dirty="0" smtClean="0"/>
              <a:t>		13.8% </a:t>
            </a:r>
            <a:r>
              <a:rPr lang="en-NZ" sz="2800" dirty="0" err="1" smtClean="0"/>
              <a:t>Pasifika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 				10.3% </a:t>
            </a:r>
            <a:r>
              <a:rPr lang="en-NZ" sz="2800" dirty="0" err="1" smtClean="0"/>
              <a:t>Aisan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 smtClean="0"/>
              <a:t>				3.4% Other</a:t>
            </a:r>
            <a:endParaRPr lang="en-NZ" sz="2800" dirty="0"/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7312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Cohort Characteristics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488832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03648" y="1916832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 err="1"/>
              <a:t>Deciles</a:t>
            </a:r>
            <a:r>
              <a:rPr lang="en-NZ" sz="2800" b="1" dirty="0"/>
              <a:t> by Ethnicity</a:t>
            </a:r>
            <a:br>
              <a:rPr lang="en-NZ" sz="2800" b="1" dirty="0"/>
            </a:br>
            <a:endParaRPr lang="en-NZ" sz="2800" dirty="0"/>
          </a:p>
          <a:p>
            <a:r>
              <a:rPr lang="en-NZ" sz="2800" b="1" dirty="0" err="1"/>
              <a:t>Deciles</a:t>
            </a:r>
            <a:r>
              <a:rPr lang="en-NZ" sz="2800" b="1" dirty="0"/>
              <a:t> 9 &amp; 10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70% </a:t>
            </a:r>
            <a:r>
              <a:rPr lang="en-NZ" sz="2800" dirty="0" err="1"/>
              <a:t>Pakeha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9.3% Maori</a:t>
            </a:r>
            <a:br>
              <a:rPr lang="en-NZ" sz="2800" dirty="0"/>
            </a:br>
            <a:r>
              <a:rPr lang="en-NZ" sz="2800" dirty="0"/>
              <a:t>2.9% </a:t>
            </a:r>
            <a:r>
              <a:rPr lang="en-NZ" sz="2800" dirty="0" err="1"/>
              <a:t>Pasifika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9635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C:\Users\Downstairs\Desktop\Master s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2" y="1265237"/>
            <a:ext cx="6139815" cy="4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9429" y="12652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/>
              <a:t>Shine</a:t>
            </a:r>
            <a:r>
              <a:rPr lang="en-NZ" sz="3600" b="1" dirty="0" smtClean="0"/>
              <a:t> Literacy Project</a:t>
            </a:r>
            <a:endParaRPr lang="en-NZ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4208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Results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9566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600" b="1" dirty="0" smtClean="0"/>
              <a:t>British Picture Vocabulary Screen</a:t>
            </a: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i="1" dirty="0" smtClean="0"/>
              <a:t/>
            </a:r>
            <a:br>
              <a:rPr lang="en-NZ" sz="2800" b="1" i="1" dirty="0" smtClean="0"/>
            </a:br>
            <a:r>
              <a:rPr lang="en-NZ" sz="2800" b="1" i="1" dirty="0" smtClean="0"/>
              <a:t>There </a:t>
            </a:r>
            <a:r>
              <a:rPr lang="en-NZ" sz="2800" b="1" i="1" dirty="0"/>
              <a:t>was no significant difference between the results for Comparison and Trial cohorts.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Comparison Group Mean:	</a:t>
            </a:r>
            <a:r>
              <a:rPr lang="en-NZ" sz="2800" b="1" dirty="0"/>
              <a:t>98.64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Trial Group Mean:	</a:t>
            </a:r>
            <a:r>
              <a:rPr lang="en-NZ" sz="2800" dirty="0" smtClean="0"/>
              <a:t>		</a:t>
            </a:r>
            <a:r>
              <a:rPr lang="en-NZ" sz="2800" b="1" dirty="0" smtClean="0"/>
              <a:t>99.75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i="1" dirty="0"/>
              <a:t/>
            </a:r>
            <a:br>
              <a:rPr lang="en-NZ" sz="2800" i="1" dirty="0"/>
            </a:b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3651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i="1" dirty="0"/>
              <a:t>There were significant differences comparing high and low decile groups in the Comparison and Trial cohorts: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Comparison High Group Mean:	</a:t>
            </a:r>
            <a:r>
              <a:rPr lang="en-NZ" sz="2800" b="1" dirty="0"/>
              <a:t>103.96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Comparison Low Group Mean:	</a:t>
            </a:r>
            <a:r>
              <a:rPr lang="en-NZ" sz="2800" b="1" dirty="0" smtClean="0"/>
              <a:t>91.58</a:t>
            </a:r>
            <a:br>
              <a:rPr lang="en-NZ" sz="2800" b="1" dirty="0" smtClean="0"/>
            </a:b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Trial High Group Mean:		</a:t>
            </a:r>
            <a:r>
              <a:rPr lang="en-NZ" sz="2800" b="1" dirty="0"/>
              <a:t>106.23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Trial Low Group mean:		</a:t>
            </a:r>
            <a:r>
              <a:rPr lang="en-NZ" sz="2800" b="1" dirty="0"/>
              <a:t>92.26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9893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Results are now grouped in the following way: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r>
              <a:rPr lang="en-NZ" sz="2800" b="1" dirty="0" smtClean="0"/>
              <a:t>1.   Items </a:t>
            </a:r>
            <a:r>
              <a:rPr lang="en-NZ" sz="2800" b="1" dirty="0"/>
              <a:t>where there was no  </a:t>
            </a:r>
            <a:r>
              <a:rPr lang="en-NZ" sz="2800" b="1" dirty="0" smtClean="0"/>
              <a:t>change</a:t>
            </a:r>
            <a:br>
              <a:rPr lang="en-NZ" sz="2800" b="1" dirty="0" smtClean="0"/>
            </a:br>
            <a:r>
              <a:rPr lang="en-NZ" sz="2800" b="1" dirty="0" smtClean="0"/>
              <a:t>      between </a:t>
            </a:r>
            <a:r>
              <a:rPr lang="en-NZ" sz="2800" b="1" dirty="0"/>
              <a:t>Time 1 and Time 2</a:t>
            </a:r>
            <a:br>
              <a:rPr lang="en-NZ" sz="2800" b="1" dirty="0"/>
            </a:br>
            <a:r>
              <a:rPr lang="en-NZ" sz="2800" b="1" dirty="0" smtClean="0"/>
              <a:t>- </a:t>
            </a:r>
            <a:r>
              <a:rPr lang="en-NZ" sz="2800" dirty="0" smtClean="0"/>
              <a:t>Letter </a:t>
            </a:r>
            <a:r>
              <a:rPr lang="en-NZ" sz="2800" dirty="0"/>
              <a:t>name knowledge 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(</a:t>
            </a:r>
            <a:r>
              <a:rPr lang="en-NZ" sz="2800" dirty="0"/>
              <a:t>upper and lower case letters)</a:t>
            </a:r>
            <a:br>
              <a:rPr lang="en-NZ" sz="2800" dirty="0"/>
            </a:br>
            <a:r>
              <a:rPr lang="en-NZ" sz="2800" b="1" dirty="0" smtClean="0"/>
              <a:t>- </a:t>
            </a:r>
            <a:r>
              <a:rPr lang="en-NZ" sz="2800" dirty="0" smtClean="0"/>
              <a:t>Clay </a:t>
            </a:r>
            <a:r>
              <a:rPr lang="en-NZ" sz="2800" dirty="0"/>
              <a:t>Word Reading</a:t>
            </a:r>
          </a:p>
        </p:txBody>
      </p:sp>
    </p:spTree>
    <p:extLst>
      <p:ext uri="{BB962C8B-B14F-4D97-AF65-F5344CB8AC3E}">
        <p14:creationId xmlns:p14="http://schemas.microsoft.com/office/powerpoint/2010/main" val="14869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189244"/>
              </p:ext>
            </p:extLst>
          </p:nvPr>
        </p:nvGraphicFramePr>
        <p:xfrm>
          <a:off x="1907704" y="5157192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16.12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14.70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 (comp)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23.27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21.36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Sig (comp)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10" y="1484784"/>
            <a:ext cx="763284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Letter Names: Upper Case /</a:t>
            </a:r>
            <a:r>
              <a:rPr lang="en-NZ" sz="2800" b="1" dirty="0" smtClean="0"/>
              <a:t>26</a:t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/>
              <a:t/>
            </a:r>
            <a:br>
              <a:rPr lang="en-NZ" sz="2800" b="1" dirty="0"/>
            </a:br>
            <a:r>
              <a:rPr lang="en-NZ" sz="2800" b="1" dirty="0"/>
              <a:t/>
            </a:r>
            <a:br>
              <a:rPr lang="en-NZ" sz="2800" b="1" dirty="0"/>
            </a:br>
            <a:r>
              <a:rPr lang="en-NZ" sz="2800" b="1" dirty="0"/>
              <a:t/>
            </a:r>
            <a:br>
              <a:rPr lang="en-NZ" sz="2800" b="1" dirty="0"/>
            </a:br>
            <a:r>
              <a:rPr lang="en-NZ" sz="2800" b="1" dirty="0"/>
              <a:t/>
            </a:r>
            <a:br>
              <a:rPr lang="en-NZ" sz="2800" b="1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77403786"/>
              </p:ext>
            </p:extLst>
          </p:nvPr>
        </p:nvGraphicFramePr>
        <p:xfrm>
          <a:off x="1763688" y="2492896"/>
          <a:ext cx="477202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39585"/>
              </p:ext>
            </p:extLst>
          </p:nvPr>
        </p:nvGraphicFramePr>
        <p:xfrm>
          <a:off x="1835696" y="5229200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16.12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14.70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 (comp)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Time 2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23.27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21.36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Sig (comp)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2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59370"/>
              </p:ext>
            </p:extLst>
          </p:nvPr>
        </p:nvGraphicFramePr>
        <p:xfrm>
          <a:off x="1763688" y="5229200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15.17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13.37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 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23.80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21.84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Sig (comp)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39762" y="1965314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Letter Names:  Lower Case /</a:t>
            </a:r>
            <a:r>
              <a:rPr lang="en-NZ" sz="2800" b="1" dirty="0" smtClean="0"/>
              <a:t>28</a:t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endParaRPr lang="en-NZ" sz="28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31464597"/>
              </p:ext>
            </p:extLst>
          </p:nvPr>
        </p:nvGraphicFramePr>
        <p:xfrm>
          <a:off x="1763688" y="2488534"/>
          <a:ext cx="4608512" cy="259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74720"/>
              </p:ext>
            </p:extLst>
          </p:nvPr>
        </p:nvGraphicFramePr>
        <p:xfrm>
          <a:off x="1763688" y="5301208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15.17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13.37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 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23.80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21.84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Sig (comp)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1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D:\Frasers Docs\Desktop\WIP\Joy Allcock\LiteracyGrab_27Feb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0688" y="0"/>
            <a:ext cx="1236413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7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75827" y="3477609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1.53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.92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6.90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5.86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Clay Word Reading /</a:t>
            </a:r>
            <a:r>
              <a:rPr lang="en-NZ" sz="2800" b="1" dirty="0" smtClean="0"/>
              <a:t>15</a:t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endParaRPr lang="en-NZ" sz="2800" b="1" dirty="0" smtClean="0"/>
          </a:p>
          <a:p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/>
              <a:t/>
            </a:r>
            <a:br>
              <a:rPr lang="en-NZ" sz="2800" b="1" dirty="0"/>
            </a:br>
            <a:endParaRPr lang="en-NZ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54750389"/>
              </p:ext>
            </p:extLst>
          </p:nvPr>
        </p:nvGraphicFramePr>
        <p:xfrm>
          <a:off x="1691680" y="2636912"/>
          <a:ext cx="4600575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55920"/>
              </p:ext>
            </p:extLst>
          </p:nvPr>
        </p:nvGraphicFramePr>
        <p:xfrm>
          <a:off x="1691680" y="5085184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1.53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.92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6.90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5.86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3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Results are now grouped in the following way: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b="1" dirty="0" smtClean="0"/>
              <a:t>2</a:t>
            </a:r>
            <a:r>
              <a:rPr lang="en-NZ" sz="2800" b="1" dirty="0"/>
              <a:t>.	Items where there was a change in results with significantly higher results in Time 1 </a:t>
            </a:r>
            <a:r>
              <a:rPr lang="en-NZ" sz="2800" b="1" dirty="0" smtClean="0"/>
              <a:t>ceasing</a:t>
            </a:r>
            <a:r>
              <a:rPr lang="en-NZ" sz="2800" dirty="0" smtClean="0"/>
              <a:t> </a:t>
            </a:r>
            <a:r>
              <a:rPr lang="en-NZ" sz="2800" b="1" dirty="0"/>
              <a:t>to be significant in Time 2.</a:t>
            </a: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>Sound-letter knowledge</a:t>
            </a:r>
            <a:br>
              <a:rPr lang="en-NZ" sz="2800" dirty="0"/>
            </a:br>
            <a:r>
              <a:rPr lang="en-NZ" sz="2800" dirty="0"/>
              <a:t>Letter sound knowledge (upper and lower case)</a:t>
            </a:r>
            <a:br>
              <a:rPr lang="en-NZ" sz="2800" dirty="0"/>
            </a:br>
            <a:r>
              <a:rPr lang="en-NZ" sz="2800" dirty="0"/>
              <a:t>Invented Spelling</a:t>
            </a:r>
            <a:br>
              <a:rPr lang="en-NZ" sz="2800" dirty="0"/>
            </a:b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2112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In this category,  the Trial group made statistically significant gains in progress for</a:t>
            </a:r>
            <a:r>
              <a:rPr lang="en-NZ" sz="2800" dirty="0"/>
              <a:t>:</a:t>
            </a:r>
            <a:br>
              <a:rPr lang="en-NZ" sz="2800" dirty="0"/>
            </a:br>
            <a:r>
              <a:rPr lang="en-NZ" sz="2800" dirty="0"/>
              <a:t>Letter sound knowledge 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   (</a:t>
            </a:r>
            <a:r>
              <a:rPr lang="en-NZ" sz="2800" dirty="0"/>
              <a:t>upper and lower case)</a:t>
            </a:r>
            <a:br>
              <a:rPr lang="en-NZ" sz="2800" dirty="0"/>
            </a:br>
            <a:r>
              <a:rPr lang="en-NZ" sz="2800" dirty="0"/>
              <a:t>Invented Spelling</a:t>
            </a:r>
            <a:br>
              <a:rPr lang="en-NZ" sz="2800" dirty="0"/>
            </a:br>
            <a:r>
              <a:rPr lang="en-NZ" sz="2800" dirty="0"/>
              <a:t>SPAT</a:t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586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75827" y="3574002"/>
          <a:ext cx="479234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16.12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14.70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 (comp)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23.27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21.36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Sig (comp)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Sound to Letter /45</a:t>
            </a:r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38154976"/>
              </p:ext>
            </p:extLst>
          </p:nvPr>
        </p:nvGraphicFramePr>
        <p:xfrm>
          <a:off x="1691680" y="2492896"/>
          <a:ext cx="4714875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465784"/>
              </p:ext>
            </p:extLst>
          </p:nvPr>
        </p:nvGraphicFramePr>
        <p:xfrm>
          <a:off x="1691680" y="5013176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9.13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6.29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 (comp)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25.60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24.02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30483"/>
              </p:ext>
            </p:extLst>
          </p:nvPr>
        </p:nvGraphicFramePr>
        <p:xfrm>
          <a:off x="1691680" y="5229200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11.45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7.50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 (comp)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19.58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18.48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Letter Sounds: Upper Case /</a:t>
            </a:r>
            <a:r>
              <a:rPr lang="en-NZ" sz="2800" b="1" dirty="0" smtClean="0"/>
              <a:t>26</a:t>
            </a:r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30346486"/>
              </p:ext>
            </p:extLst>
          </p:nvPr>
        </p:nvGraphicFramePr>
        <p:xfrm>
          <a:off x="1691680" y="2594223"/>
          <a:ext cx="4248472" cy="22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41310"/>
              </p:ext>
            </p:extLst>
          </p:nvPr>
        </p:nvGraphicFramePr>
        <p:xfrm>
          <a:off x="1691680" y="5013176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11.45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7.50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 (comp)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19.58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18.48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75827" y="3284823"/>
          <a:ext cx="479234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15.42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10.99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23.27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21.23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6.17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3.39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14.58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15.38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136904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39527" y="1837268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Letter Sounds: Upper Case -  by </a:t>
            </a:r>
            <a:r>
              <a:rPr lang="en-NZ" sz="2800" b="1" dirty="0" smtClean="0"/>
              <a:t>Decile  Groups</a:t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endParaRPr lang="en-NZ" sz="2800" dirty="0"/>
          </a:p>
          <a:p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73097921"/>
              </p:ext>
            </p:extLst>
          </p:nvPr>
        </p:nvGraphicFramePr>
        <p:xfrm>
          <a:off x="1475656" y="2564904"/>
          <a:ext cx="453650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6180"/>
              </p:ext>
            </p:extLst>
          </p:nvPr>
        </p:nvGraphicFramePr>
        <p:xfrm>
          <a:off x="1475656" y="5013176"/>
          <a:ext cx="479234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15.42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10.99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23.27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21.23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</a:rPr>
                        <a:t>Comparison Low</a:t>
                      </a:r>
                      <a:endParaRPr lang="en-NZ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</a:rPr>
                        <a:t>Trial Low</a:t>
                      </a:r>
                      <a:endParaRPr lang="en-NZ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Significance</a:t>
                      </a:r>
                      <a:endParaRPr lang="en-NZ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6.17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3.39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14.58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15.38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2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75827" y="3284823"/>
          <a:ext cx="479234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15.42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10.99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23.27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21.23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6.17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3.39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14.58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15.38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136904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31640" y="1844824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Letter Sounds: Lower Case /28</a:t>
            </a:r>
            <a:endParaRPr lang="en-NZ" sz="2800" dirty="0"/>
          </a:p>
          <a:p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endParaRPr lang="en-NZ" sz="2800" dirty="0"/>
          </a:p>
          <a:p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82019311"/>
              </p:ext>
            </p:extLst>
          </p:nvPr>
        </p:nvGraphicFramePr>
        <p:xfrm>
          <a:off x="1475656" y="2492897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488590"/>
              </p:ext>
            </p:extLst>
          </p:nvPr>
        </p:nvGraphicFramePr>
        <p:xfrm>
          <a:off x="1475656" y="5085184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10.65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7.05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  (comp)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20.22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18.48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7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75827" y="3284823"/>
          <a:ext cx="479234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15.06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10.44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24.08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21.85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4.81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3.04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15.00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15.45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632848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732453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Letter Sounds: Lower Case –by Decile </a:t>
            </a:r>
            <a:r>
              <a:rPr lang="en-NZ" sz="2800" b="1" dirty="0" smtClean="0"/>
              <a:t>Group</a:t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39006623"/>
              </p:ext>
            </p:extLst>
          </p:nvPr>
        </p:nvGraphicFramePr>
        <p:xfrm>
          <a:off x="1619673" y="2420889"/>
          <a:ext cx="468052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08179"/>
              </p:ext>
            </p:extLst>
          </p:nvPr>
        </p:nvGraphicFramePr>
        <p:xfrm>
          <a:off x="1547664" y="4941168"/>
          <a:ext cx="479234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15.06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10.44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24.08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21.85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</a:rPr>
                        <a:t>Comparison Low</a:t>
                      </a:r>
                      <a:endParaRPr lang="en-NZ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</a:rPr>
                        <a:t>Trial Low</a:t>
                      </a:r>
                      <a:endParaRPr lang="en-NZ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Significance</a:t>
                      </a:r>
                      <a:endParaRPr lang="en-NZ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4.81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3.04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15.00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15.45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5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75827" y="3477609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7.28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3.54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28.33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28.49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965314"/>
            <a:ext cx="6696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Invented Spelling /</a:t>
            </a:r>
            <a:r>
              <a:rPr lang="en-NZ" sz="2800" b="1" dirty="0" smtClean="0"/>
              <a:t>54</a:t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b="1" dirty="0" smtClean="0"/>
              <a:t/>
            </a:r>
            <a:br>
              <a:rPr lang="en-NZ" sz="2800" b="1" dirty="0" smtClean="0"/>
            </a:br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89113355"/>
              </p:ext>
            </p:extLst>
          </p:nvPr>
        </p:nvGraphicFramePr>
        <p:xfrm>
          <a:off x="1566409" y="2657811"/>
          <a:ext cx="4589768" cy="228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35226"/>
              </p:ext>
            </p:extLst>
          </p:nvPr>
        </p:nvGraphicFramePr>
        <p:xfrm>
          <a:off x="1619672" y="5013176"/>
          <a:ext cx="479234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br>
                        <a:rPr lang="en-NZ" sz="1100">
                          <a:effectLst/>
                        </a:rPr>
                      </a:b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7.28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3.54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28.33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28.49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0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75827" y="3284823"/>
          <a:ext cx="479234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11.17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5.61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34.59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32.61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2.16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1.18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 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19.86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24.56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Sig (Trial)  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63284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58509" y="1628800"/>
            <a:ext cx="669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Invented Spelling – by Decile </a:t>
            </a:r>
            <a:r>
              <a:rPr lang="en-NZ" sz="2800" b="1" dirty="0" smtClean="0"/>
              <a:t>Groups</a:t>
            </a:r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dirty="0"/>
          </a:p>
          <a:p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20812387"/>
              </p:ext>
            </p:extLst>
          </p:nvPr>
        </p:nvGraphicFramePr>
        <p:xfrm>
          <a:off x="1619672" y="2442933"/>
          <a:ext cx="4464496" cy="242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93618"/>
              </p:ext>
            </p:extLst>
          </p:nvPr>
        </p:nvGraphicFramePr>
        <p:xfrm>
          <a:off x="1580215" y="4941168"/>
          <a:ext cx="4792345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11.17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5.61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34.59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32.61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</a:rPr>
                        <a:t>Comparison Low</a:t>
                      </a:r>
                      <a:endParaRPr lang="en-NZ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>
                          <a:effectLst/>
                        </a:rPr>
                        <a:t>Trial Low</a:t>
                      </a:r>
                      <a:endParaRPr lang="en-NZ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effectLst/>
                        </a:rPr>
                        <a:t>Significance</a:t>
                      </a:r>
                      <a:endParaRPr lang="en-NZ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2.16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1.18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 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19.86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24.56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Sig (Trial)  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  <a:latin typeface="+mn-lt"/>
              </a:rPr>
              <a:t>How the Project Started</a:t>
            </a:r>
            <a:endParaRPr lang="en-NZ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3" descr="C:\Users\Downstairs\Desktop\text sectio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5678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051720" y="1988840"/>
            <a:ext cx="52565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dirty="0"/>
              <a:t>Percentage of Titahi Bay School students achieving at or </a:t>
            </a:r>
            <a:r>
              <a:rPr lang="en-NZ" b="1" dirty="0" smtClean="0"/>
              <a:t>above National </a:t>
            </a:r>
            <a:r>
              <a:rPr lang="en-NZ" b="1" dirty="0"/>
              <a:t>Standards in </a:t>
            </a:r>
            <a:r>
              <a:rPr lang="en-NZ" b="1" dirty="0" smtClean="0"/>
              <a:t>2012</a:t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>*** Three years of integrated literacy instruction</a:t>
            </a:r>
            <a:br>
              <a:rPr lang="en-NZ" b="1" dirty="0" smtClean="0"/>
            </a:br>
            <a:r>
              <a:rPr lang="en-NZ" b="1" dirty="0" smtClean="0"/>
              <a:t>        Years 1-3</a:t>
            </a:r>
            <a:br>
              <a:rPr lang="en-NZ" b="1" dirty="0" smtClean="0"/>
            </a:br>
            <a:r>
              <a:rPr lang="en-NZ" b="1" dirty="0" smtClean="0"/>
              <a:t>**  Two years of integrated literacy instruction</a:t>
            </a:r>
            <a:br>
              <a:rPr lang="en-NZ" b="1" dirty="0" smtClean="0"/>
            </a:br>
            <a:r>
              <a:rPr lang="en-NZ" b="1" dirty="0" smtClean="0"/>
              <a:t>        Years 2 &amp; 3</a:t>
            </a:r>
            <a:endParaRPr lang="en-NZ" b="1" dirty="0"/>
          </a:p>
          <a:p>
            <a:r>
              <a:rPr lang="en-NZ" b="1" dirty="0" smtClean="0"/>
              <a:t>*    One year of integrated literacy instruction – Year 3</a:t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/>
            </a:r>
            <a:br>
              <a:rPr lang="en-NZ" b="1" dirty="0" smtClean="0"/>
            </a:br>
            <a:endParaRPr lang="en-NZ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6432"/>
              </p:ext>
            </p:extLst>
          </p:nvPr>
        </p:nvGraphicFramePr>
        <p:xfrm>
          <a:off x="1691680" y="2852936"/>
          <a:ext cx="5868670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800"/>
                <a:gridCol w="1956435"/>
                <a:gridCol w="19564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Reading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Writing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Year 3***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79%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91%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Year 4**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85%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89%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Year 5*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62%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71%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Year 6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49%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60%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1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175827" y="3574002"/>
          <a:ext cx="479234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12.75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11.23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21.62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22.17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42493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218199" y="1700808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SPAT: Sutherland Phonological Awareness </a:t>
            </a:r>
            <a:r>
              <a:rPr lang="en-NZ" sz="2800" b="1" dirty="0" smtClean="0"/>
              <a:t>Test</a:t>
            </a:r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r>
              <a:rPr lang="en-NZ" sz="2800" b="1" dirty="0" smtClean="0"/>
              <a:t> </a:t>
            </a:r>
            <a:endParaRPr lang="en-NZ" sz="2800" dirty="0"/>
          </a:p>
          <a:p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8629698"/>
              </p:ext>
            </p:extLst>
          </p:nvPr>
        </p:nvGraphicFramePr>
        <p:xfrm>
          <a:off x="1331640" y="2622798"/>
          <a:ext cx="462915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85912"/>
              </p:ext>
            </p:extLst>
          </p:nvPr>
        </p:nvGraphicFramePr>
        <p:xfrm>
          <a:off x="1331640" y="5229200"/>
          <a:ext cx="479234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076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12.75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11.23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21.62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22.17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Non sig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Results</a:t>
            </a:r>
            <a:endParaRPr lang="en-NZ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017395" y="3284823"/>
          <a:ext cx="510921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3931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16.61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13.94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26.89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26.23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Low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Significance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7.78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7.96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14.49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17.31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Borderline sig (Trial) 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63284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39762" y="1700808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/>
              <a:t>SPAT: Sutherland Phonological Awareness Test - by Decile </a:t>
            </a:r>
            <a:r>
              <a:rPr lang="en-NZ" sz="2800" b="1" dirty="0" smtClean="0"/>
              <a:t>Groups</a:t>
            </a:r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b="1" dirty="0"/>
          </a:p>
          <a:p>
            <a:endParaRPr lang="en-NZ" sz="2800" b="1" dirty="0" smtClean="0"/>
          </a:p>
          <a:p>
            <a:endParaRPr lang="en-NZ" sz="2800" dirty="0"/>
          </a:p>
          <a:p>
            <a:r>
              <a:rPr lang="en-NZ" sz="2800" dirty="0"/>
              <a:t/>
            </a:r>
            <a:br>
              <a:rPr lang="en-NZ" sz="2800" dirty="0"/>
            </a:b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92405725"/>
              </p:ext>
            </p:extLst>
          </p:nvPr>
        </p:nvGraphicFramePr>
        <p:xfrm>
          <a:off x="1691680" y="2564904"/>
          <a:ext cx="4608512" cy="2297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1250"/>
              </p:ext>
            </p:extLst>
          </p:nvPr>
        </p:nvGraphicFramePr>
        <p:xfrm>
          <a:off x="1575282" y="4941168"/>
          <a:ext cx="510921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970"/>
                <a:gridCol w="1275715"/>
                <a:gridCol w="1283335"/>
                <a:gridCol w="13931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Comparison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Trial High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Significance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16.61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13.94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26.89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26.23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NZ" sz="11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>
                          <a:solidFill>
                            <a:schemeClr val="tx1"/>
                          </a:solidFill>
                          <a:effectLst/>
                        </a:rPr>
                        <a:t>Comparison Low</a:t>
                      </a:r>
                      <a:endParaRPr lang="en-NZ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>
                          <a:solidFill>
                            <a:schemeClr val="tx1"/>
                          </a:solidFill>
                          <a:effectLst/>
                        </a:rPr>
                        <a:t>Trial Low</a:t>
                      </a:r>
                      <a:endParaRPr lang="en-NZ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b="1" dirty="0">
                          <a:solidFill>
                            <a:schemeClr val="tx1"/>
                          </a:solidFill>
                          <a:effectLst/>
                        </a:rPr>
                        <a:t>Significance</a:t>
                      </a:r>
                      <a:endParaRPr lang="en-NZ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7.78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7.96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Non sig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Time 2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14.49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17.31</a:t>
                      </a:r>
                      <a:endParaRPr lang="en-NZ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Borderline sig (Trial) </a:t>
                      </a:r>
                      <a:endParaRPr lang="en-NZ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C:\Users\Downstairs\Desktop\Master s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2" y="1265237"/>
            <a:ext cx="6139815" cy="4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9429" y="12652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/>
              <a:t>Shine</a:t>
            </a:r>
            <a:r>
              <a:rPr lang="en-NZ" sz="3600" b="1" dirty="0" smtClean="0"/>
              <a:t> Literacy Project</a:t>
            </a:r>
            <a:endParaRPr lang="en-NZ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42088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Questions and Comments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30558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Summary: Achievement Profiles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7679"/>
            <a:ext cx="734481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1926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3200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34133" y="2654409"/>
            <a:ext cx="5619750" cy="1400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7664" y="2657792"/>
            <a:ext cx="5829300" cy="1400810"/>
            <a:chOff x="570" y="2964"/>
            <a:chExt cx="9180" cy="2206"/>
          </a:xfrm>
        </p:grpSpPr>
        <p:cxnSp>
          <p:nvCxnSpPr>
            <p:cNvPr id="10" name="AutoShape 3"/>
            <p:cNvCxnSpPr>
              <a:cxnSpLocks noChangeShapeType="1"/>
            </p:cNvCxnSpPr>
            <p:nvPr/>
          </p:nvCxnSpPr>
          <p:spPr bwMode="auto">
            <a:xfrm>
              <a:off x="4515" y="2964"/>
              <a:ext cx="0" cy="2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4"/>
            <p:cNvCxnSpPr>
              <a:cxnSpLocks noChangeShapeType="1"/>
            </p:cNvCxnSpPr>
            <p:nvPr/>
          </p:nvCxnSpPr>
          <p:spPr bwMode="auto">
            <a:xfrm>
              <a:off x="7500" y="2964"/>
              <a:ext cx="0" cy="2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"/>
            <p:cNvCxnSpPr>
              <a:cxnSpLocks noChangeShapeType="1"/>
            </p:cNvCxnSpPr>
            <p:nvPr/>
          </p:nvCxnSpPr>
          <p:spPr bwMode="auto">
            <a:xfrm flipV="1">
              <a:off x="2325" y="3588"/>
              <a:ext cx="1320" cy="5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</p:cNvCxnSpPr>
            <p:nvPr/>
          </p:nvCxnSpPr>
          <p:spPr bwMode="auto">
            <a:xfrm flipV="1">
              <a:off x="2325" y="3899"/>
              <a:ext cx="1500" cy="5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7"/>
            <p:cNvCxnSpPr>
              <a:cxnSpLocks noChangeShapeType="1"/>
            </p:cNvCxnSpPr>
            <p:nvPr/>
          </p:nvCxnSpPr>
          <p:spPr bwMode="auto">
            <a:xfrm flipV="1">
              <a:off x="2445" y="4422"/>
              <a:ext cx="1380" cy="2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8"/>
            <p:cNvCxnSpPr>
              <a:cxnSpLocks noChangeShapeType="1"/>
            </p:cNvCxnSpPr>
            <p:nvPr/>
          </p:nvCxnSpPr>
          <p:spPr bwMode="auto">
            <a:xfrm flipV="1">
              <a:off x="5220" y="3588"/>
              <a:ext cx="1500" cy="2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9"/>
            <p:cNvCxnSpPr>
              <a:cxnSpLocks noChangeShapeType="1"/>
            </p:cNvCxnSpPr>
            <p:nvPr/>
          </p:nvCxnSpPr>
          <p:spPr bwMode="auto">
            <a:xfrm flipV="1">
              <a:off x="5220" y="4186"/>
              <a:ext cx="1500" cy="9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0"/>
            <p:cNvCxnSpPr>
              <a:cxnSpLocks noChangeShapeType="1"/>
            </p:cNvCxnSpPr>
            <p:nvPr/>
          </p:nvCxnSpPr>
          <p:spPr bwMode="auto">
            <a:xfrm flipV="1">
              <a:off x="5220" y="3899"/>
              <a:ext cx="1500" cy="5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1"/>
            <p:cNvCxnSpPr>
              <a:cxnSpLocks noChangeShapeType="1"/>
            </p:cNvCxnSpPr>
            <p:nvPr/>
          </p:nvCxnSpPr>
          <p:spPr bwMode="auto">
            <a:xfrm flipV="1">
              <a:off x="7995" y="3712"/>
              <a:ext cx="1515" cy="4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2"/>
            <p:cNvCxnSpPr>
              <a:cxnSpLocks noChangeShapeType="1"/>
            </p:cNvCxnSpPr>
            <p:nvPr/>
          </p:nvCxnSpPr>
          <p:spPr bwMode="auto">
            <a:xfrm flipV="1">
              <a:off x="8100" y="3949"/>
              <a:ext cx="1515" cy="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3"/>
            <p:cNvCxnSpPr>
              <a:cxnSpLocks noChangeShapeType="1"/>
            </p:cNvCxnSpPr>
            <p:nvPr/>
          </p:nvCxnSpPr>
          <p:spPr bwMode="auto">
            <a:xfrm flipV="1">
              <a:off x="8235" y="4186"/>
              <a:ext cx="1515" cy="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70" y="3026"/>
              <a:ext cx="2355" cy="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NZ" sz="1100">
                  <a:effectLst/>
                  <a:latin typeface="Calibri"/>
                  <a:ea typeface="Times New Roman"/>
                  <a:cs typeface="Times New Roman"/>
                </a:rPr>
                <a:t>Reading Achievement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63688" y="23488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Pattern A		         Pattern B                    Pattern C</a:t>
            </a:r>
            <a:endParaRPr lang="en-NZ" dirty="0"/>
          </a:p>
        </p:txBody>
      </p:sp>
      <p:sp>
        <p:nvSpPr>
          <p:cNvPr id="22" name="TextBox 21"/>
          <p:cNvSpPr txBox="1"/>
          <p:nvPr/>
        </p:nvSpPr>
        <p:spPr>
          <a:xfrm>
            <a:off x="1834133" y="4437112"/>
            <a:ext cx="554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 – Increasing achievement gap (Matthew Effect)</a:t>
            </a:r>
            <a:br>
              <a:rPr lang="en-NZ" dirty="0" smtClean="0"/>
            </a:br>
            <a:r>
              <a:rPr lang="en-NZ" dirty="0" smtClean="0"/>
              <a:t>B – Decreasing achievement gap (compensatory model)</a:t>
            </a:r>
            <a:br>
              <a:rPr lang="en-NZ" dirty="0" smtClean="0"/>
            </a:br>
            <a:r>
              <a:rPr lang="en-NZ" dirty="0" smtClean="0"/>
              <a:t>C – Stable achievement gap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225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C:\Users\Downstairs\Desktop\Master s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2" y="1265237"/>
            <a:ext cx="6139815" cy="4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9429" y="12652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/>
              <a:t>Shine</a:t>
            </a:r>
            <a:r>
              <a:rPr lang="en-NZ" sz="3600" b="1" dirty="0" smtClean="0"/>
              <a:t> Literacy Project</a:t>
            </a:r>
            <a:endParaRPr lang="en-NZ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42088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Ongoing Funding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21994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Funding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124744"/>
            <a:ext cx="763284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03648" y="1556792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dirty="0" smtClean="0"/>
              <a:t>We have launched a </a:t>
            </a:r>
            <a:r>
              <a:rPr lang="en-NZ" sz="2800" b="1" dirty="0" err="1" smtClean="0">
                <a:solidFill>
                  <a:srgbClr val="0070C0"/>
                </a:solidFill>
              </a:rPr>
              <a:t>Givealittle</a:t>
            </a:r>
            <a:r>
              <a:rPr lang="en-NZ" sz="2800" dirty="0" smtClean="0"/>
              <a:t> page to raise funds for the continuation of this project.</a:t>
            </a:r>
            <a:br>
              <a:rPr lang="en-NZ" sz="2800" dirty="0" smtClean="0"/>
            </a:b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Please let your school communities know about this via your newsletter.</a:t>
            </a:r>
            <a:br>
              <a:rPr lang="en-NZ" sz="2800" dirty="0" smtClean="0"/>
            </a:br>
            <a:r>
              <a:rPr lang="en-NZ" sz="2800" dirty="0" smtClean="0"/>
              <a:t>                      </a:t>
            </a:r>
            <a:r>
              <a:rPr lang="en-NZ" sz="2800" u="sng" dirty="0" smtClean="0">
                <a:hlinkClick r:id="rId3"/>
              </a:rPr>
              <a:t>www.givealittle.co.nz/literacysuccess</a:t>
            </a:r>
            <a:endParaRPr lang="en-NZ" sz="2800" dirty="0" smtClean="0"/>
          </a:p>
          <a:p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b="1" i="1" dirty="0" smtClean="0"/>
              <a:t>Thanks to Fraser Carson of FRESCO for setting</a:t>
            </a:r>
            <a:br>
              <a:rPr lang="en-NZ" sz="2800" b="1" i="1" dirty="0" smtClean="0"/>
            </a:br>
            <a:r>
              <a:rPr lang="en-NZ" sz="2800" b="1" i="1" dirty="0" smtClean="0"/>
              <a:t>                          this up for us.</a:t>
            </a:r>
            <a:r>
              <a:rPr lang="en-NZ" sz="2800" b="1" i="1" dirty="0"/>
              <a:t/>
            </a:r>
            <a:br>
              <a:rPr lang="en-NZ" sz="2800" b="1" i="1" dirty="0"/>
            </a:br>
            <a:endParaRPr lang="en-NZ" sz="2800" b="1" i="1" dirty="0"/>
          </a:p>
        </p:txBody>
      </p:sp>
    </p:spTree>
    <p:extLst>
      <p:ext uri="{BB962C8B-B14F-4D97-AF65-F5344CB8AC3E}">
        <p14:creationId xmlns:p14="http://schemas.microsoft.com/office/powerpoint/2010/main" val="11908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Contact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124744"/>
            <a:ext cx="763284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35696" y="2211678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i="1" dirty="0" smtClean="0"/>
              <a:t>If you have any questions, comments or want to discuss the project further, please contact Joy:</a:t>
            </a:r>
            <a:br>
              <a:rPr lang="en-NZ" sz="2800" b="1" i="1" dirty="0" smtClean="0"/>
            </a:br>
            <a:r>
              <a:rPr lang="en-NZ" sz="2800" b="1" i="1" dirty="0" smtClean="0"/>
              <a:t/>
            </a:r>
            <a:br>
              <a:rPr lang="en-NZ" sz="2800" b="1" i="1" dirty="0" smtClean="0"/>
            </a:br>
            <a:r>
              <a:rPr lang="en-NZ" sz="2800" b="1" i="1" dirty="0" smtClean="0">
                <a:hlinkClick r:id="rId3"/>
              </a:rPr>
              <a:t>sus@ihug.co.nz</a:t>
            </a:r>
            <a:r>
              <a:rPr lang="en-NZ" sz="2800" b="1" i="1" dirty="0" smtClean="0"/>
              <a:t/>
            </a:r>
            <a:br>
              <a:rPr lang="en-NZ" sz="2800" b="1" i="1" dirty="0" smtClean="0"/>
            </a:br>
            <a:r>
              <a:rPr lang="en-NZ" sz="2800" b="1" i="1" dirty="0" smtClean="0"/>
              <a:t>235 6864</a:t>
            </a:r>
          </a:p>
          <a:p>
            <a:endParaRPr lang="en-NZ" sz="2800" b="1" i="1" dirty="0" smtClean="0"/>
          </a:p>
          <a:p>
            <a:r>
              <a:rPr lang="en-NZ" sz="2800" b="1" dirty="0" smtClean="0">
                <a:hlinkClick r:id="rId4"/>
              </a:rPr>
              <a:t>www.literacysuccess.org.nz</a:t>
            </a:r>
            <a:endParaRPr lang="en-NZ" sz="2800" b="1" dirty="0" smtClean="0"/>
          </a:p>
          <a:p>
            <a:endParaRPr lang="en-NZ" sz="2800" b="1" i="1" dirty="0"/>
          </a:p>
        </p:txBody>
      </p:sp>
    </p:spTree>
    <p:extLst>
      <p:ext uri="{BB962C8B-B14F-4D97-AF65-F5344CB8AC3E}">
        <p14:creationId xmlns:p14="http://schemas.microsoft.com/office/powerpoint/2010/main" val="14369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 descr="C:\Users\Downstairs\Desktop\Master sec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2" y="1265237"/>
            <a:ext cx="6139815" cy="43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09429" y="126523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i="1" dirty="0" smtClean="0"/>
              <a:t>Shine</a:t>
            </a:r>
            <a:r>
              <a:rPr lang="en-NZ" sz="3600" b="1" dirty="0" smtClean="0"/>
              <a:t> Literacy Project</a:t>
            </a:r>
            <a:endParaRPr lang="en-NZ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420888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Thank you for attending tonight’s presentation</a:t>
            </a:r>
            <a:endParaRPr lang="en-NZ" sz="4000" b="1" dirty="0"/>
          </a:p>
        </p:txBody>
      </p:sp>
    </p:spTree>
    <p:extLst>
      <p:ext uri="{BB962C8B-B14F-4D97-AF65-F5344CB8AC3E}">
        <p14:creationId xmlns:p14="http://schemas.microsoft.com/office/powerpoint/2010/main" val="26584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NZ" sz="3600" b="1" dirty="0">
                <a:solidFill>
                  <a:srgbClr val="0070C0"/>
                </a:solidFill>
                <a:latin typeface="+mn-lt"/>
              </a:rPr>
              <a:t>The approach used </a:t>
            </a:r>
            <a:r>
              <a:rPr lang="en-NZ" sz="3600" b="1" dirty="0" smtClean="0">
                <a:solidFill>
                  <a:srgbClr val="0070C0"/>
                </a:solidFill>
                <a:latin typeface="+mn-lt"/>
              </a:rPr>
              <a:t>teaches </a:t>
            </a:r>
            <a:r>
              <a:rPr lang="en-NZ" sz="3600" b="1" dirty="0">
                <a:solidFill>
                  <a:srgbClr val="0070C0"/>
                </a:solidFill>
                <a:latin typeface="+mn-lt"/>
              </a:rPr>
              <a:t>foundation literacy skills in an integrated </a:t>
            </a:r>
            <a:r>
              <a:rPr lang="en-NZ" sz="3600" b="1" dirty="0" smtClean="0">
                <a:solidFill>
                  <a:srgbClr val="0070C0"/>
                </a:solidFill>
                <a:latin typeface="+mn-lt"/>
              </a:rPr>
              <a:t>way </a:t>
            </a:r>
            <a:r>
              <a:rPr lang="en-NZ" sz="2800" dirty="0"/>
              <a:t/>
            </a:r>
            <a:br>
              <a:rPr lang="en-NZ" sz="2800" dirty="0"/>
            </a:br>
            <a:endParaRPr lang="en-NZ" sz="2800" dirty="0"/>
          </a:p>
        </p:txBody>
      </p:sp>
      <p:pic>
        <p:nvPicPr>
          <p:cNvPr id="4" name="Content Placeholder 3" descr="C:\Users\Downstairs\Desktop\text sectio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6084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14499" y="1988840"/>
            <a:ext cx="623696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b="1" dirty="0" smtClean="0"/>
              <a:t>Core elements of the approach are</a:t>
            </a:r>
            <a:r>
              <a:rPr lang="en-NZ" sz="3200" dirty="0" smtClean="0"/>
              <a:t>:</a:t>
            </a:r>
            <a:br>
              <a:rPr lang="en-NZ" sz="3200" dirty="0" smtClean="0"/>
            </a:br>
            <a:endParaRPr lang="en-NZ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NZ" sz="3200" dirty="0"/>
              <a:t>Teaching from </a:t>
            </a:r>
            <a:r>
              <a:rPr lang="en-NZ" sz="3200" dirty="0" smtClean="0"/>
              <a:t>words to sounds </a:t>
            </a:r>
            <a:br>
              <a:rPr lang="en-NZ" sz="3200" dirty="0" smtClean="0"/>
            </a:br>
            <a:r>
              <a:rPr lang="en-NZ" sz="3200" dirty="0" smtClean="0"/>
              <a:t>to print.</a:t>
            </a:r>
            <a:br>
              <a:rPr lang="en-NZ" sz="3200" dirty="0" smtClean="0"/>
            </a:br>
            <a:r>
              <a:rPr lang="en-NZ" sz="3200" dirty="0" smtClean="0"/>
              <a:t>Using </a:t>
            </a:r>
            <a:r>
              <a:rPr lang="en-NZ" sz="3200" dirty="0"/>
              <a:t>children’s </a:t>
            </a:r>
            <a:r>
              <a:rPr lang="en-NZ" sz="3200" dirty="0" smtClean="0"/>
              <a:t>oral </a:t>
            </a:r>
            <a:r>
              <a:rPr lang="en-NZ" sz="3200" dirty="0"/>
              <a:t>language to </a:t>
            </a: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smtClean="0"/>
              <a:t>learn </a:t>
            </a:r>
            <a:r>
              <a:rPr lang="en-NZ" sz="3200" dirty="0"/>
              <a:t>about the alphabetic code </a:t>
            </a: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smtClean="0"/>
              <a:t>–</a:t>
            </a:r>
            <a:r>
              <a:rPr lang="en-NZ" sz="3200" dirty="0"/>
              <a:t>teaching from the known to the </a:t>
            </a:r>
            <a:r>
              <a:rPr lang="en-NZ" sz="3200" dirty="0" smtClean="0"/>
              <a:t/>
            </a:r>
            <a:br>
              <a:rPr lang="en-NZ" sz="3200" dirty="0" smtClean="0"/>
            </a:br>
            <a:r>
              <a:rPr lang="en-NZ" sz="3200" dirty="0" smtClean="0"/>
              <a:t>unknown</a:t>
            </a:r>
            <a:r>
              <a:rPr lang="en-NZ" sz="3200" dirty="0"/>
              <a:t>.</a:t>
            </a:r>
            <a:br>
              <a:rPr lang="en-NZ" sz="3200" dirty="0"/>
            </a:br>
            <a:endParaRPr lang="en-N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2522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9" y="1628800"/>
            <a:ext cx="727280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87958" y="1988840"/>
            <a:ext cx="64404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b="1" dirty="0" smtClean="0"/>
              <a:t>Core elements of the approach are:</a:t>
            </a:r>
            <a:r>
              <a:rPr lang="en-NZ" sz="3200" dirty="0" smtClean="0"/>
              <a:t/>
            </a:r>
            <a:br>
              <a:rPr lang="en-NZ" sz="3200" dirty="0" smtClean="0"/>
            </a:b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/>
              <a:t>Teaching children how the alphabetic code really </a:t>
            </a:r>
            <a:r>
              <a:rPr lang="en-NZ" sz="3200" dirty="0" smtClean="0"/>
              <a:t>works – </a:t>
            </a:r>
            <a:br>
              <a:rPr lang="en-NZ" sz="3200" dirty="0" smtClean="0"/>
            </a:br>
            <a:r>
              <a:rPr lang="en-NZ" sz="3200" dirty="0" smtClean="0"/>
              <a:t>that letters are used to record sounds in lots of different ways.</a:t>
            </a:r>
            <a:br>
              <a:rPr lang="en-NZ" sz="3200" dirty="0" smtClean="0"/>
            </a:br>
            <a:r>
              <a:rPr lang="en-NZ" sz="3200" dirty="0" smtClean="0"/>
              <a:t/>
            </a:r>
            <a:br>
              <a:rPr lang="en-NZ" sz="3200" dirty="0" smtClean="0"/>
            </a:b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709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481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192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b="1" dirty="0" smtClean="0"/>
              <a:t>Core elements of the approach are:</a:t>
            </a:r>
            <a:r>
              <a:rPr lang="en-NZ" sz="3200" dirty="0" smtClean="0"/>
              <a:t/>
            </a:r>
            <a:br>
              <a:rPr lang="en-NZ" sz="3200" dirty="0" smtClean="0"/>
            </a:b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Learning to write as a platform for learning to read.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3200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7732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481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192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3200" b="1" dirty="0" smtClean="0"/>
              <a:t>Core elements of the approach are:</a:t>
            </a:r>
            <a:r>
              <a:rPr lang="en-NZ" sz="3200" dirty="0" smtClean="0"/>
              <a:t/>
            </a:r>
            <a:br>
              <a:rPr lang="en-NZ" sz="3200" dirty="0" smtClean="0"/>
            </a:br>
            <a:endParaRPr lang="en-N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3200" dirty="0" smtClean="0"/>
              <a:t>Using assessment data to track progress and to tailor instruction to meet learning needs.</a:t>
            </a:r>
          </a:p>
          <a:p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6256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0070C0"/>
                </a:solidFill>
              </a:rPr>
              <a:t>Achievement Profiles</a:t>
            </a:r>
            <a:endParaRPr lang="en-NZ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pic>
        <p:nvPicPr>
          <p:cNvPr id="4" name="Content Placeholder 3" descr="C:\Users\Downstairs\Desktop\text sectio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7679"/>
            <a:ext cx="734481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7664" y="2134734"/>
            <a:ext cx="61926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3200" dirty="0" smtClean="0"/>
          </a:p>
          <a:p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34133" y="2654409"/>
            <a:ext cx="5619750" cy="1400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NZ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7664" y="2657792"/>
            <a:ext cx="5829300" cy="1400810"/>
            <a:chOff x="570" y="2964"/>
            <a:chExt cx="9180" cy="2206"/>
          </a:xfrm>
        </p:grpSpPr>
        <p:cxnSp>
          <p:nvCxnSpPr>
            <p:cNvPr id="10" name="AutoShape 3"/>
            <p:cNvCxnSpPr>
              <a:cxnSpLocks noChangeShapeType="1"/>
            </p:cNvCxnSpPr>
            <p:nvPr/>
          </p:nvCxnSpPr>
          <p:spPr bwMode="auto">
            <a:xfrm>
              <a:off x="4515" y="2964"/>
              <a:ext cx="0" cy="2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4"/>
            <p:cNvCxnSpPr>
              <a:cxnSpLocks noChangeShapeType="1"/>
            </p:cNvCxnSpPr>
            <p:nvPr/>
          </p:nvCxnSpPr>
          <p:spPr bwMode="auto">
            <a:xfrm>
              <a:off x="7500" y="2964"/>
              <a:ext cx="0" cy="22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"/>
            <p:cNvCxnSpPr>
              <a:cxnSpLocks noChangeShapeType="1"/>
            </p:cNvCxnSpPr>
            <p:nvPr/>
          </p:nvCxnSpPr>
          <p:spPr bwMode="auto">
            <a:xfrm flipV="1">
              <a:off x="2325" y="3588"/>
              <a:ext cx="1320" cy="5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</p:cNvCxnSpPr>
            <p:nvPr/>
          </p:nvCxnSpPr>
          <p:spPr bwMode="auto">
            <a:xfrm flipV="1">
              <a:off x="2325" y="3899"/>
              <a:ext cx="1500" cy="5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7"/>
            <p:cNvCxnSpPr>
              <a:cxnSpLocks noChangeShapeType="1"/>
            </p:cNvCxnSpPr>
            <p:nvPr/>
          </p:nvCxnSpPr>
          <p:spPr bwMode="auto">
            <a:xfrm flipV="1">
              <a:off x="2445" y="4422"/>
              <a:ext cx="1380" cy="2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8"/>
            <p:cNvCxnSpPr>
              <a:cxnSpLocks noChangeShapeType="1"/>
            </p:cNvCxnSpPr>
            <p:nvPr/>
          </p:nvCxnSpPr>
          <p:spPr bwMode="auto">
            <a:xfrm flipV="1">
              <a:off x="5220" y="3588"/>
              <a:ext cx="1500" cy="2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9"/>
            <p:cNvCxnSpPr>
              <a:cxnSpLocks noChangeShapeType="1"/>
            </p:cNvCxnSpPr>
            <p:nvPr/>
          </p:nvCxnSpPr>
          <p:spPr bwMode="auto">
            <a:xfrm flipV="1">
              <a:off x="5220" y="4186"/>
              <a:ext cx="1500" cy="9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0"/>
            <p:cNvCxnSpPr>
              <a:cxnSpLocks noChangeShapeType="1"/>
            </p:cNvCxnSpPr>
            <p:nvPr/>
          </p:nvCxnSpPr>
          <p:spPr bwMode="auto">
            <a:xfrm flipV="1">
              <a:off x="5220" y="3899"/>
              <a:ext cx="1500" cy="5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1"/>
            <p:cNvCxnSpPr>
              <a:cxnSpLocks noChangeShapeType="1"/>
            </p:cNvCxnSpPr>
            <p:nvPr/>
          </p:nvCxnSpPr>
          <p:spPr bwMode="auto">
            <a:xfrm flipV="1">
              <a:off x="7995" y="3712"/>
              <a:ext cx="1515" cy="4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2"/>
            <p:cNvCxnSpPr>
              <a:cxnSpLocks noChangeShapeType="1"/>
            </p:cNvCxnSpPr>
            <p:nvPr/>
          </p:nvCxnSpPr>
          <p:spPr bwMode="auto">
            <a:xfrm flipV="1">
              <a:off x="8100" y="3949"/>
              <a:ext cx="1515" cy="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3"/>
            <p:cNvCxnSpPr>
              <a:cxnSpLocks noChangeShapeType="1"/>
            </p:cNvCxnSpPr>
            <p:nvPr/>
          </p:nvCxnSpPr>
          <p:spPr bwMode="auto">
            <a:xfrm flipV="1">
              <a:off x="8235" y="4186"/>
              <a:ext cx="1515" cy="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70" y="3026"/>
              <a:ext cx="2355" cy="4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NZ" sz="1100">
                  <a:effectLst/>
                  <a:latin typeface="Calibri"/>
                  <a:ea typeface="Times New Roman"/>
                  <a:cs typeface="Times New Roman"/>
                </a:rPr>
                <a:t>Reading Achievement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63688" y="23488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Pattern A		         Pattern B                    Pattern C</a:t>
            </a:r>
            <a:endParaRPr lang="en-NZ" dirty="0"/>
          </a:p>
        </p:txBody>
      </p:sp>
      <p:sp>
        <p:nvSpPr>
          <p:cNvPr id="22" name="TextBox 21"/>
          <p:cNvSpPr txBox="1"/>
          <p:nvPr/>
        </p:nvSpPr>
        <p:spPr>
          <a:xfrm>
            <a:off x="1834133" y="4437112"/>
            <a:ext cx="554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 – Increasing achievement gap (Matthew Effect)</a:t>
            </a:r>
            <a:br>
              <a:rPr lang="en-NZ" dirty="0" smtClean="0"/>
            </a:br>
            <a:r>
              <a:rPr lang="en-NZ" dirty="0" smtClean="0"/>
              <a:t>B – Decreasing achievement gap (compensatory model)</a:t>
            </a:r>
            <a:br>
              <a:rPr lang="en-NZ" dirty="0" smtClean="0"/>
            </a:br>
            <a:r>
              <a:rPr lang="en-NZ" dirty="0" smtClean="0"/>
              <a:t>C – Stable achievement gap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407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969</Words>
  <Application>Microsoft Office PowerPoint</Application>
  <PresentationFormat>On-screen Show (4:3)</PresentationFormat>
  <Paragraphs>620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How the Project Started</vt:lpstr>
      <vt:lpstr>The approach used teaches foundation literacy skills in an integrated way  </vt:lpstr>
      <vt:lpstr>PowerPoint Presentation</vt:lpstr>
      <vt:lpstr>PowerPoint Presentation</vt:lpstr>
      <vt:lpstr>PowerPoint Presentation</vt:lpstr>
      <vt:lpstr>Achievement Profiles</vt:lpstr>
      <vt:lpstr>PowerPoint Presentation</vt:lpstr>
      <vt:lpstr>Assessments Used</vt:lpstr>
      <vt:lpstr>Assessments Used</vt:lpstr>
      <vt:lpstr>Assessments Used</vt:lpstr>
      <vt:lpstr>Assessments Used</vt:lpstr>
      <vt:lpstr>Assessments Used</vt:lpstr>
      <vt:lpstr>Assessments Used</vt:lpstr>
      <vt:lpstr>Assessments Used</vt:lpstr>
      <vt:lpstr>PowerPoint Presentation</vt:lpstr>
      <vt:lpstr>Cohort Characteristics</vt:lpstr>
      <vt:lpstr>Cohort Characteristics</vt:lpstr>
      <vt:lpstr>Cohort Characteristics</vt:lpstr>
      <vt:lpstr>Cohort Characteristics</vt:lpstr>
      <vt:lpstr>Cohort Characteristics</vt:lpstr>
      <vt:lpstr>PowerPoint Presentation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PowerPoint Presentation</vt:lpstr>
      <vt:lpstr>Summary: Achievement Profiles</vt:lpstr>
      <vt:lpstr>PowerPoint Presentation</vt:lpstr>
      <vt:lpstr>Funding</vt:lpstr>
      <vt:lpstr>Contact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Downstairs</dc:creator>
  <cp:lastModifiedBy>Wendy</cp:lastModifiedBy>
  <cp:revision>20</cp:revision>
  <dcterms:created xsi:type="dcterms:W3CDTF">2015-02-25T09:02:48Z</dcterms:created>
  <dcterms:modified xsi:type="dcterms:W3CDTF">2015-02-26T02:37:07Z</dcterms:modified>
</cp:coreProperties>
</file>