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714" r:id="rId7"/>
    <p:sldMasterId id="2147483733" r:id="rId8"/>
  </p:sldMasterIdLst>
  <p:notesMasterIdLst>
    <p:notesMasterId r:id="rId63"/>
  </p:notesMasterIdLst>
  <p:handoutMasterIdLst>
    <p:handoutMasterId r:id="rId64"/>
  </p:handoutMasterIdLst>
  <p:sldIdLst>
    <p:sldId id="352" r:id="rId9"/>
    <p:sldId id="346" r:id="rId10"/>
    <p:sldId id="267" r:id="rId11"/>
    <p:sldId id="261" r:id="rId12"/>
    <p:sldId id="262" r:id="rId13"/>
    <p:sldId id="263" r:id="rId14"/>
    <p:sldId id="307" r:id="rId15"/>
    <p:sldId id="370" r:id="rId16"/>
    <p:sldId id="264" r:id="rId17"/>
    <p:sldId id="266" r:id="rId18"/>
    <p:sldId id="270" r:id="rId19"/>
    <p:sldId id="349" r:id="rId20"/>
    <p:sldId id="274" r:id="rId21"/>
    <p:sldId id="275" r:id="rId22"/>
    <p:sldId id="306" r:id="rId23"/>
    <p:sldId id="279" r:id="rId24"/>
    <p:sldId id="282" r:id="rId25"/>
    <p:sldId id="364" r:id="rId26"/>
    <p:sldId id="367" r:id="rId27"/>
    <p:sldId id="365" r:id="rId28"/>
    <p:sldId id="366" r:id="rId29"/>
    <p:sldId id="291" r:id="rId30"/>
    <p:sldId id="292" r:id="rId31"/>
    <p:sldId id="293" r:id="rId32"/>
    <p:sldId id="355" r:id="rId33"/>
    <p:sldId id="368" r:id="rId34"/>
    <p:sldId id="300" r:id="rId35"/>
    <p:sldId id="356" r:id="rId36"/>
    <p:sldId id="357" r:id="rId37"/>
    <p:sldId id="358" r:id="rId38"/>
    <p:sldId id="359" r:id="rId39"/>
    <p:sldId id="350" r:id="rId40"/>
    <p:sldId id="360" r:id="rId41"/>
    <p:sldId id="312" r:id="rId42"/>
    <p:sldId id="323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41" r:id="rId58"/>
    <p:sldId id="342" r:id="rId59"/>
    <p:sldId id="371" r:id="rId60"/>
    <p:sldId id="361" r:id="rId61"/>
    <p:sldId id="258" r:id="rId62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F934A-EC04-4AF6-A51F-0D93C5E689BB}" type="datetimeFigureOut">
              <a:rPr lang="en-NZ" smtClean="0"/>
              <a:t>6/12/2016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FC45-7489-438A-BE66-61A3ED84884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0063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0E23A-2D7B-4FBD-A23A-6FD586B33F62}" type="datetimeFigureOut">
              <a:rPr lang="en-NZ" smtClean="0"/>
              <a:t>6/12/2016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5C0CB-5794-41D5-8559-E459E847F7A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791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022B-7FBD-4F0B-AE9F-86964ACBAAAA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48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481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629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>
                <a:solidFill>
                  <a:prstClr val="black"/>
                </a:solidFill>
              </a:rPr>
              <a:pPr/>
              <a:t>12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41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655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9391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6736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6004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05720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022B-7FBD-4F0B-AE9F-86964ACBAAAA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990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22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992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2A8929-4F76-4E79-BD29-CC03D3A8AB5F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34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23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074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24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7339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022B-7FBD-4F0B-AE9F-86964ACBAAAA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3778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022B-7FBD-4F0B-AE9F-86964ACBAAAA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2745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27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76865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022B-7FBD-4F0B-AE9F-86964ACBAAAA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5548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022B-7FBD-4F0B-AE9F-86964ACBAAAA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3502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022B-7FBD-4F0B-AE9F-86964ACBAAAA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8192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022B-7FBD-4F0B-AE9F-86964ACBAAAA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5544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>
                <a:solidFill>
                  <a:prstClr val="black"/>
                </a:solidFill>
              </a:rPr>
              <a:pPr/>
              <a:t>32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4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At the Blind Foundation,</a:t>
            </a:r>
            <a:r>
              <a:rPr lang="en-NZ" baseline="0" dirty="0" smtClean="0"/>
              <a:t> we produce information in a wide variety of accessible formats for internal and external clients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43795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022B-7FBD-4F0B-AE9F-86964ACBAAAA}" type="slidenum">
              <a:rPr lang="en-NZ" smtClean="0">
                <a:solidFill>
                  <a:prstClr val="black"/>
                </a:solidFill>
              </a:rPr>
              <a:pPr/>
              <a:t>33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48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4B560A-0735-41D0-A555-5C8E90BE298F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79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mtClean="0"/>
              <a:t>12 Guidelines which are distributed amongst the POUR principles.</a:t>
            </a:r>
          </a:p>
          <a:p>
            <a:pPr eaLnBrk="1" hangingPunct="1"/>
            <a:endParaRPr lang="en-NZ" altLang="en-US" smtClean="0"/>
          </a:p>
          <a:p>
            <a:pPr eaLnBrk="1" hangingPunct="1"/>
            <a:r>
              <a:rPr lang="en-NZ" altLang="en-US" smtClean="0"/>
              <a:t>3 levels on conformance you can aim to achieve A (easiest) AA (recommended) and AAA (the hardest)</a:t>
            </a:r>
          </a:p>
          <a:p>
            <a:pPr eaLnBrk="1" hangingPunct="1"/>
            <a:endParaRPr lang="en-NZ" altLang="en-US" smtClean="0"/>
          </a:p>
          <a:p>
            <a:pPr eaLnBrk="1" hangingPunct="1"/>
            <a:r>
              <a:rPr lang="en-NZ" altLang="en-US" smtClean="0"/>
              <a:t>A = 25 Success criteria</a:t>
            </a:r>
          </a:p>
          <a:p>
            <a:pPr eaLnBrk="1" hangingPunct="1"/>
            <a:r>
              <a:rPr lang="en-NZ" altLang="en-US" smtClean="0"/>
              <a:t>AA = 25 A SC + 13 additional SC (38 total) - recommended</a:t>
            </a:r>
          </a:p>
          <a:p>
            <a:pPr eaLnBrk="1" hangingPunct="1"/>
            <a:r>
              <a:rPr lang="en-NZ" altLang="en-US" smtClean="0"/>
              <a:t>AAA = 38 A + AA SC + 23 additional SC (61 total)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9DDFC4-519F-465B-9EA0-D21C4A4E3CC4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98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8F87FB-B6C4-410F-9584-FDDCD9496B3B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89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altLang="en-US" smtClean="0"/>
              <a:t>Good page titles are particularly important for orientation – helps people know where they are and move between open tabs. </a:t>
            </a:r>
          </a:p>
          <a:p>
            <a:pPr eaLnBrk="1" hangingPunct="1">
              <a:spcBef>
                <a:spcPct val="0"/>
              </a:spcBef>
            </a:pPr>
            <a:r>
              <a:rPr lang="en-NZ" altLang="en-US" smtClean="0"/>
              <a:t>It’s the first thing a screen reader will announce when a user moves to a new web page.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67B07B-6011-4A3E-9065-979CCC6786CF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61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mtClean="0"/>
              <a:t>Two way you can quickly check</a:t>
            </a:r>
          </a:p>
          <a:p>
            <a:pPr eaLnBrk="1" hangingPunct="1"/>
            <a:r>
              <a:rPr lang="en-NZ" altLang="en-US" smtClean="0"/>
              <a:t>Either hover over the tab, or open the bookmark dialogue</a:t>
            </a:r>
          </a:p>
          <a:p>
            <a:pPr eaLnBrk="1" hangingPunct="1"/>
            <a:endParaRPr lang="en-NZ" altLang="en-US" smtClean="0"/>
          </a:p>
          <a:p>
            <a:pPr eaLnBrk="1" hangingPunct="1"/>
            <a:r>
              <a:rPr lang="en-NZ" altLang="en-US" smtClean="0"/>
              <a:t>Alternatively, you can always check the source code if you have access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E5EF88-AFD5-45BA-A29C-F5B7BCA3BD58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22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altLang="en-US" smtClean="0"/>
              <a:t>Important for those who cannot see the image (Screen reader users + users with images turned off)</a:t>
            </a:r>
          </a:p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73910E-092C-48EC-BD9D-A09A3B6F41E0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252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mtClean="0"/>
              <a:t>IE WAT – Web Accessibility Tool bar</a:t>
            </a:r>
          </a:p>
          <a:p>
            <a:pPr eaLnBrk="1" hangingPunct="1"/>
            <a:r>
              <a:rPr lang="en-NZ" altLang="en-US" smtClean="0"/>
              <a:t>FF – Web Developer Extension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34B6A-51BA-4736-909F-810CD4860408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461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altLang="en-US" smtClean="0"/>
              <a:t>Keyboard only users and screen reader users navigate by headings </a:t>
            </a:r>
          </a:p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BA369B-D7E9-4753-8C16-6263B98A363C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457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2D987C-AC9E-4B8E-A9A7-29BB0BBDDC79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3846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altLang="en-US" smtClean="0"/>
              <a:t>Some people cannot read text if there is not sufficient contrast between the text and the background.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28A565-E549-4342-9C0E-4DE52CA117D1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16FBE3-25AA-4EC0-A24C-56D2918C6F87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392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altLang="en-US" smtClean="0"/>
              <a:t>Some people need to enlarge web content in order to read it. </a:t>
            </a:r>
          </a:p>
          <a:p>
            <a:pPr eaLnBrk="1" hangingPunct="1">
              <a:spcBef>
                <a:spcPct val="0"/>
              </a:spcBef>
            </a:pPr>
            <a:r>
              <a:rPr lang="en-NZ" altLang="en-US" smtClean="0"/>
              <a:t>Some need to change other aspects of text display such as fonts and space between lines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AAF87B-0BE1-4220-B81A-CCF288A16C93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42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FC0308-46ED-46F6-B911-817CA54B6A78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01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altLang="en-US" smtClean="0"/>
              <a:t>Many people cannot use a mouse, or rely on keyboard input methods to interact with the web. </a:t>
            </a:r>
          </a:p>
          <a:p>
            <a:pPr eaLnBrk="1" hangingPunct="1">
              <a:spcBef>
                <a:spcPct val="0"/>
              </a:spcBef>
            </a:pPr>
            <a:r>
              <a:rPr lang="en-NZ" altLang="en-US" smtClean="0"/>
              <a:t>People who are blind and some sighted people with mobility impairments rely on the keyboard or assistive technologies and strategies  that rely on keyboard commands.</a:t>
            </a:r>
            <a:br>
              <a:rPr lang="en-NZ" altLang="en-US" smtClean="0"/>
            </a:br>
            <a:endParaRPr lang="en-NZ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E2A604-C683-459D-97CB-4E25740BB7C8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51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010B14-23FC-4804-A3D5-2E5E4E29BAF4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636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altLang="en-US" smtClean="0"/>
              <a:t>Labels, keyboard access, clear instructions, and effective error handling are important for forms accessibility</a:t>
            </a:r>
          </a:p>
          <a:p>
            <a:pPr eaLnBrk="1" hangingPunct="1">
              <a:spcBef>
                <a:spcPct val="0"/>
              </a:spcBef>
            </a:pPr>
            <a:r>
              <a:rPr lang="en-NZ" altLang="en-US" smtClean="0"/>
              <a:t>When forms are created correctly, people can interact with them using only a keyboard, voice input or screen reader.</a:t>
            </a:r>
          </a:p>
          <a:p>
            <a:pPr eaLnBrk="1" hangingPunct="1">
              <a:spcBef>
                <a:spcPct val="0"/>
              </a:spcBef>
            </a:pPr>
            <a:endParaRPr lang="en-NZ" altLang="en-US" smtClean="0"/>
          </a:p>
          <a:p>
            <a:pPr eaLnBrk="1" hangingPunct="1">
              <a:spcBef>
                <a:spcPct val="0"/>
              </a:spcBef>
            </a:pPr>
            <a:r>
              <a:rPr lang="en-NZ" altLang="en-US" b="1" smtClean="0"/>
              <a:t>Placeholder text - Issues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D7E69B-64FD-4BD9-AC59-62A31855D688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364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F956B-D7CF-4619-9D6E-3B059F56663F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197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/>
            </a:r>
            <a:br>
              <a:rPr lang="en-NZ" dirty="0" smtClean="0"/>
            </a:br>
            <a:r>
              <a:rPr lang="en-NZ" b="1" dirty="0" smtClean="0"/>
              <a:t>Auto start control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OR it must stop after 3 seconds OR Include controls to pause or stop the audio OR have controls to adjust the volume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b="1" dirty="0" smtClean="0"/>
              <a:t>Captions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Automatic captions are not sufficient for accessibility because they are not accurate enough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Ensure that captions: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 smtClean="0"/>
              <a:t>Sync with the spoken content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 smtClean="0"/>
              <a:t>People speaking are identified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 smtClean="0"/>
              <a:t>Important sound other than dialogue is included in the captions e.g. Door closing, glass breaking </a:t>
            </a:r>
            <a:r>
              <a:rPr lang="en-NZ" dirty="0" err="1" smtClean="0"/>
              <a:t>etc</a:t>
            </a:r>
            <a:endParaRPr lang="en-NZ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N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b="1" dirty="0" smtClean="0"/>
              <a:t>Text Transcript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N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dirty="0" smtClean="0"/>
              <a:t>Best practice is to provide both captions and transcripts. Although not always required – providing transcripts has many benefits.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 smtClean="0"/>
              <a:t>SEO – Search engines can index transcripts – they cannot with audio and video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 smtClean="0"/>
              <a:t>Easier for people to link to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 smtClean="0"/>
              <a:t>Easer for people to pull quotes and other information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N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b="1" dirty="0" smtClean="0"/>
              <a:t>Audio Description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N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dirty="0" smtClean="0"/>
              <a:t>Audio description – someone describes important visuals. Can be in the main video or separate video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dirty="0" smtClean="0"/>
              <a:t>Text transcript – includes description of meaningful visual information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146A80-E3B3-4DE6-93F1-E6FECFB56E49}" type="slidenum">
              <a:rPr lang="en-NZ" altLang="en-US">
                <a:solidFill>
                  <a:prstClr val="black"/>
                </a:solidFill>
                <a:latin typeface="Myriad Pro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n-NZ" altLang="en-US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814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mtClean="0"/>
              <a:t>WAVE also have a FF toolbar you can install to check for certain accessibility issues</a:t>
            </a:r>
          </a:p>
          <a:p>
            <a:pPr eaLnBrk="1" hangingPunct="1"/>
            <a:r>
              <a:rPr lang="en-NZ" altLang="en-US" smtClean="0"/>
              <a:t>CCA is a good overall analyser, but there are many available online</a:t>
            </a:r>
          </a:p>
          <a:p>
            <a:pPr eaLnBrk="1" hangingPunct="1"/>
            <a:r>
              <a:rPr lang="en-NZ" altLang="en-US" smtClean="0"/>
              <a:t>FANGS renders a text output of the information a screen reader would hear</a:t>
            </a:r>
          </a:p>
          <a:p>
            <a:pPr eaLnBrk="1" hangingPunct="1"/>
            <a:r>
              <a:rPr lang="en-NZ" altLang="en-US" smtClean="0"/>
              <a:t>NVDA – free screen reader for download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633A91-E0D8-47B6-A9C6-6E30DB93BF06}" type="slidenum">
              <a:rPr lang="en-NZ" altLang="en-US">
                <a:latin typeface="Myriad Pro" panose="020B0503030403020204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n-NZ" alt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58165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022B-7FBD-4F0B-AE9F-86964ACBAAAA}" type="slidenum">
              <a:rPr lang="en-NZ" smtClean="0">
                <a:solidFill>
                  <a:prstClr val="black"/>
                </a:solidFill>
              </a:rPr>
              <a:pPr/>
              <a:t>53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482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54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824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853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Seeing the joy on the faces of the children</a:t>
            </a:r>
            <a:r>
              <a:rPr lang="en-NZ" baseline="0" dirty="0" smtClean="0"/>
              <a:t> out at Blind and low vision centre in </a:t>
            </a:r>
            <a:r>
              <a:rPr lang="en-NZ" baseline="0" dirty="0" err="1" smtClean="0"/>
              <a:t>Homai</a:t>
            </a:r>
            <a:r>
              <a:rPr lang="en-NZ" dirty="0" smtClean="0"/>
              <a:t> as they were able to download Harry Potter onto their own devices and listen to them was extremely heart warming and they were so excited.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9685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Seeing the joy on the faces of the young</a:t>
            </a:r>
            <a:r>
              <a:rPr lang="en-NZ" baseline="0" dirty="0" smtClean="0"/>
              <a:t> ones at the Blind and low vision centre in </a:t>
            </a:r>
            <a:r>
              <a:rPr lang="en-NZ" baseline="0" dirty="0" err="1" smtClean="0"/>
              <a:t>Homai</a:t>
            </a:r>
            <a:r>
              <a:rPr lang="en-NZ" dirty="0" smtClean="0"/>
              <a:t> as they were able to download Harry Potter onto their own devices and listen to them for the </a:t>
            </a:r>
            <a:r>
              <a:rPr lang="en-NZ" smtClean="0"/>
              <a:t>first time was </a:t>
            </a:r>
            <a:r>
              <a:rPr lang="en-NZ" dirty="0" smtClean="0"/>
              <a:t>extremely heart </a:t>
            </a:r>
            <a:r>
              <a:rPr lang="en-NZ" smtClean="0"/>
              <a:t>warming - and </a:t>
            </a:r>
            <a:r>
              <a:rPr lang="en-NZ" dirty="0" smtClean="0"/>
              <a:t>they were so excited.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9685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C0CB-5794-41D5-8559-E459E847F7A9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283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8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E67-15BB-4109-803D-4A6E88F5CD91}" type="datetimeFigureOut">
              <a:rPr lang="en-NZ" smtClean="0"/>
              <a:t>6/12/2016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2FA0-9894-4310-800E-05DB496A8B35}" type="slidenum">
              <a:rPr lang="en-NZ" smtClean="0"/>
              <a:t>‹#›</a:t>
            </a:fld>
            <a:endParaRPr lang="en-NZ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192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65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22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39"/>
            <a:ext cx="7772400" cy="1008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7F3B-6FAF-40DF-832E-77FDC63D275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E37B-D976-4969-91F2-B9CEF5BF3B96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3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6328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00EC6-E6E3-49DE-B858-3AC4A872FE21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A628-008A-42B2-9CA3-A786045EA4F3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92B4-9A63-4F8D-8138-2A891D56EC9B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32E2-FA97-4BF6-A798-FA28142E9E65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2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CFD7-B27B-4CD6-8726-9E852DC70C84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0C75-2CD0-4954-8826-FBF2C81A1CC7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2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2401-0533-4037-8DEF-6C49734C0292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45FF-A92F-45CF-911D-5ED1199F4D07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83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8F03-B759-4D5F-8E55-C98691676E9E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565F-FE03-4FB7-838C-4B402CCC28D3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44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5732463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algn="ctr">
              <a:defRPr/>
            </a:pPr>
            <a:r>
              <a:rPr lang="en-US" sz="2400" smtClean="0">
                <a:solidFill>
                  <a:srgbClr val="000000"/>
                </a:solidFill>
                <a:latin typeface="MyriadPro-Semibold"/>
              </a:rPr>
              <a:t>Web</a:t>
            </a:r>
            <a:r>
              <a:rPr lang="en-US" sz="2400" smtClean="0">
                <a:solidFill>
                  <a:srgbClr val="000000"/>
                </a:solidFill>
                <a:latin typeface="MyriadPro-Light"/>
              </a:rPr>
              <a:t> blindfoundation.org.nz    </a:t>
            </a:r>
          </a:p>
          <a:p>
            <a:pPr algn="ctr">
              <a:defRPr/>
            </a:pPr>
            <a:r>
              <a:rPr lang="it-IT" sz="2400" smtClean="0">
                <a:solidFill>
                  <a:srgbClr val="000000"/>
                </a:solidFill>
                <a:latin typeface="MyriadPro-Semibold"/>
              </a:rPr>
              <a:t>Phone</a:t>
            </a:r>
            <a:r>
              <a:rPr lang="it-IT" sz="2400" smtClean="0">
                <a:solidFill>
                  <a:srgbClr val="000000"/>
                </a:solidFill>
                <a:latin typeface="MyriadPro-Light"/>
              </a:rPr>
              <a:t> 0800 24 33 33</a:t>
            </a:r>
            <a:endParaRPr lang="en-US" sz="24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8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05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5760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E67-15BB-4109-803D-4A6E88F5CD9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6/12/2016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2FA0-9894-4310-800E-05DB496A8B35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7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39"/>
            <a:ext cx="7772400" cy="1008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C70B-22FD-4C8A-A4EC-549B7A9F0AB1}" type="datetimeFigureOut">
              <a:rPr lang="en-NZ"/>
              <a:pPr>
                <a:defRPr/>
              </a:pPr>
              <a:t>6/12/2016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1A51-8BC0-4AA2-AD19-AAA8D3C230D5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0484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704856" cy="1143000"/>
          </a:xfrm>
        </p:spPr>
        <p:txBody>
          <a:bodyPr/>
          <a:lstStyle>
            <a:lvl1pPr>
              <a:defRPr lang="en-US" sz="9600" b="1" kern="1200" spc="-30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E67-15BB-4109-803D-4A6E88F5CD9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6/12/2016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2FA0-9894-4310-800E-05DB496A8B35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E67-15BB-4109-803D-4A6E88F5CD9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6/12/2016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2FA0-9894-4310-800E-05DB496A8B35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63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E67-15BB-4109-803D-4A6E88F5CD9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6/12/2016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2FA0-9894-4310-800E-05DB496A8B35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24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56" y="548680"/>
            <a:ext cx="821925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E67-15BB-4109-803D-4A6E88F5CD9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6/12/2016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2FA0-9894-4310-800E-05DB496A8B35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rc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E67-15BB-4109-803D-4A6E88F5CD9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6/12/2016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2FA0-9894-4310-800E-05DB496A8B35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0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E67-15BB-4109-803D-4A6E88F5CD9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6/12/2016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2FA0-9894-4310-800E-05DB496A8B35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192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432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" y="569434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MyriadPro-Semibold"/>
              </a:rPr>
              <a:t>Web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Pro-Light"/>
              </a:rPr>
              <a:t>blindfoundation.org.nz</a:t>
            </a:r>
            <a:r>
              <a:rPr lang="en-US" sz="2400" dirty="0">
                <a:solidFill>
                  <a:srgbClr val="000000"/>
                </a:solidFill>
                <a:latin typeface="MyriadPro-Light"/>
              </a:rPr>
              <a:t>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MyriadPro-Semibold"/>
              </a:rPr>
              <a:t>Phone</a:t>
            </a:r>
            <a:r>
              <a:rPr lang="it-IT" sz="2400" dirty="0">
                <a:solidFill>
                  <a:srgbClr val="000000"/>
                </a:solidFill>
                <a:latin typeface="MyriadPro-Light"/>
              </a:rPr>
              <a:t> 0800 24 33 33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6328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895C-E2C7-4DA7-A3DB-3FDEC708D46D}" type="datetimeFigureOut">
              <a:rPr lang="en-NZ"/>
              <a:pPr>
                <a:defRPr/>
              </a:pPr>
              <a:t>6/12/2016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1D3E-F0A3-4908-ACBB-F48C199504F8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970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3F32-7DEA-4D14-B197-6966FFDBBB44}" type="datetimeFigureOut">
              <a:rPr lang="en-NZ"/>
              <a:pPr>
                <a:defRPr/>
              </a:pPr>
              <a:t>6/12/2016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94DF4-55CD-4221-A8A0-913A45E8A43F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790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4DF5-F0D8-4BE8-B181-9F7A6111C80F}" type="datetimeFigureOut">
              <a:rPr lang="en-NZ"/>
              <a:pPr>
                <a:defRPr/>
              </a:pPr>
              <a:t>6/12/2016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6851-050C-4C69-8E9A-91BA9A3BB25F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4116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8715-2CDD-4019-8C0F-BE84504380B2}" type="datetimeFigureOut">
              <a:rPr lang="en-NZ"/>
              <a:pPr>
                <a:defRPr/>
              </a:pPr>
              <a:t>6/12/2016</a:t>
            </a:fld>
            <a:endParaRPr lang="en-N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15E4-A4C7-40F5-9374-B000683F53F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766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AC95-CCF1-448A-814F-10B91B4F9639}" type="datetimeFigureOut">
              <a:rPr lang="en-NZ"/>
              <a:pPr>
                <a:defRPr/>
              </a:pPr>
              <a:t>6/12/2016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DD9A-956E-43B9-9207-9EAE880E39D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323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5732463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MyriadPro-Semibold"/>
              </a:rPr>
              <a:t>Web</a:t>
            </a:r>
            <a:r>
              <a:rPr lang="en-US" sz="2400" dirty="0" smtClean="0">
                <a:solidFill>
                  <a:srgbClr val="000000"/>
                </a:solidFill>
                <a:latin typeface="MyriadPro-Light"/>
              </a:rPr>
              <a:t> blindfoundation.org.nz    </a:t>
            </a:r>
          </a:p>
          <a:p>
            <a:pPr algn="ctr">
              <a:defRPr/>
            </a:pPr>
            <a:r>
              <a:rPr lang="it-IT" sz="2400" smtClean="0">
                <a:solidFill>
                  <a:srgbClr val="000000"/>
                </a:solidFill>
                <a:latin typeface="MyriadPro-Semibold"/>
              </a:rPr>
              <a:t>Phone</a:t>
            </a:r>
            <a:r>
              <a:rPr lang="it-IT" sz="2400" smtClean="0">
                <a:solidFill>
                  <a:srgbClr val="000000"/>
                </a:solidFill>
                <a:latin typeface="MyriadPro-Light"/>
              </a:rPr>
              <a:t> 0800 24 33 33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0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Arc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E67-15BB-4109-803D-4A6E88F5CD91}" type="datetimeFigureOut">
              <a:rPr lang="en-NZ" smtClean="0"/>
              <a:t>6/12/2016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2FA0-9894-4310-800E-05DB496A8B3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840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8.emf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9689AA-D78F-4F95-8C47-991893017E29}" type="datetimeFigureOut">
              <a:rPr lang="en-NZ"/>
              <a:pPr>
                <a:defRPr/>
              </a:pPr>
              <a:t>6/12/2016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DA6ED-D6E4-4AB7-9316-94DE649413B4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706" r:id="rId5"/>
    <p:sldLayoutId id="2147483707" r:id="rId6"/>
    <p:sldLayoutId id="2147483711" r:id="rId7"/>
    <p:sldLayoutId id="2147483712" r:id="rId8"/>
    <p:sldLayoutId id="2147483713" r:id="rId9"/>
    <p:sldLayoutId id="214748374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2BB2A4-46DF-4A3F-B9A2-278CE76E252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EB1FE-6F5D-46EA-AF17-A7175A3439BB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4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55780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B35E67-15BB-4109-803D-4A6E88F5CD9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6/12/2016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A32FA0-9894-4310-800E-05DB496A8B35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8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Blind Foundation Accessible Formats Service 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endParaRPr lang="en-NZ" sz="5400" b="1" dirty="0"/>
          </a:p>
        </p:txBody>
      </p:sp>
    </p:spTree>
    <p:extLst>
      <p:ext uri="{BB962C8B-B14F-4D97-AF65-F5344CB8AC3E}">
        <p14:creationId xmlns:p14="http://schemas.microsoft.com/office/powerpoint/2010/main" val="10760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457200" y="414338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/>
            <a:r>
              <a:rPr lang="en-US" sz="4000" dirty="0" smtClean="0">
                <a:latin typeface="Arial" pitchFamily="34" charset="0"/>
              </a:rPr>
              <a:t>Tactile Diagrams</a:t>
            </a:r>
            <a:endParaRPr lang="en-NZ" sz="4000" dirty="0">
              <a:latin typeface="Arial" pitchFamily="34" charset="0"/>
            </a:endParaRP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Works in collaboration with braille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Can represent diagrams</a:t>
            </a:r>
            <a:endParaRPr lang="en-US" sz="3200" dirty="0">
              <a:latin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4"/>
          <a:stretch/>
        </p:blipFill>
        <p:spPr bwMode="auto">
          <a:xfrm>
            <a:off x="2897762" y="3212976"/>
            <a:ext cx="334847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0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4213" y="2636838"/>
            <a:ext cx="76327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can YOU make a difference?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7337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Just remember these tips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51038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F</a:t>
            </a:r>
            <a:r>
              <a:rPr lang="en-US" sz="5400" dirty="0" smtClean="0"/>
              <a:t>onts</a:t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C00000"/>
                </a:solidFill>
              </a:rPr>
              <a:t>I</a:t>
            </a:r>
            <a:r>
              <a:rPr lang="en-US" sz="5400" dirty="0" smtClean="0"/>
              <a:t>mages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b="1" dirty="0" smtClean="0">
                <a:solidFill>
                  <a:srgbClr val="C00000"/>
                </a:solidFill>
              </a:rPr>
              <a:t>L</a:t>
            </a:r>
            <a:r>
              <a:rPr lang="en-US" sz="5400" dirty="0" smtClean="0"/>
              <a:t>ayout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b="1" dirty="0" smtClean="0">
                <a:solidFill>
                  <a:srgbClr val="C00000"/>
                </a:solidFill>
              </a:rPr>
              <a:t>T</a:t>
            </a:r>
            <a:r>
              <a:rPr lang="en-US" sz="5400" dirty="0" smtClean="0"/>
              <a:t>ables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b="1" dirty="0" smtClean="0">
                <a:solidFill>
                  <a:srgbClr val="C00000"/>
                </a:solidFill>
              </a:rPr>
              <a:t>H</a:t>
            </a:r>
            <a:r>
              <a:rPr lang="en-US" sz="5400" dirty="0" smtClean="0"/>
              <a:t>eadings</a:t>
            </a:r>
          </a:p>
        </p:txBody>
      </p:sp>
      <p:sp>
        <p:nvSpPr>
          <p:cNvPr id="4" name="Freeform 483"/>
          <p:cNvSpPr>
            <a:spLocks noEditPoints="1"/>
          </p:cNvSpPr>
          <p:nvPr/>
        </p:nvSpPr>
        <p:spPr bwMode="auto">
          <a:xfrm>
            <a:off x="6717010" y="609673"/>
            <a:ext cx="2065313" cy="2535834"/>
          </a:xfrm>
          <a:custGeom>
            <a:avLst/>
            <a:gdLst>
              <a:gd name="T0" fmla="*/ 605 w 674"/>
              <a:gd name="T1" fmla="*/ 771 h 839"/>
              <a:gd name="T2" fmla="*/ 128 w 674"/>
              <a:gd name="T3" fmla="*/ 675 h 839"/>
              <a:gd name="T4" fmla="*/ 136 w 674"/>
              <a:gd name="T5" fmla="*/ 613 h 839"/>
              <a:gd name="T6" fmla="*/ 158 w 674"/>
              <a:gd name="T7" fmla="*/ 515 h 839"/>
              <a:gd name="T8" fmla="*/ 128 w 674"/>
              <a:gd name="T9" fmla="*/ 488 h 839"/>
              <a:gd name="T10" fmla="*/ 324 w 674"/>
              <a:gd name="T11" fmla="*/ 2 h 839"/>
              <a:gd name="T12" fmla="*/ 531 w 674"/>
              <a:gd name="T13" fmla="*/ 68 h 839"/>
              <a:gd name="T14" fmla="*/ 569 w 674"/>
              <a:gd name="T15" fmla="*/ 87 h 839"/>
              <a:gd name="T16" fmla="*/ 584 w 674"/>
              <a:gd name="T17" fmla="*/ 98 h 839"/>
              <a:gd name="T18" fmla="*/ 595 w 674"/>
              <a:gd name="T19" fmla="*/ 126 h 839"/>
              <a:gd name="T20" fmla="*/ 629 w 674"/>
              <a:gd name="T21" fmla="*/ 179 h 839"/>
              <a:gd name="T22" fmla="*/ 656 w 674"/>
              <a:gd name="T23" fmla="*/ 247 h 839"/>
              <a:gd name="T24" fmla="*/ 671 w 674"/>
              <a:gd name="T25" fmla="*/ 302 h 839"/>
              <a:gd name="T26" fmla="*/ 644 w 674"/>
              <a:gd name="T27" fmla="*/ 417 h 839"/>
              <a:gd name="T28" fmla="*/ 635 w 674"/>
              <a:gd name="T29" fmla="*/ 454 h 839"/>
              <a:gd name="T30" fmla="*/ 605 w 674"/>
              <a:gd name="T31" fmla="*/ 496 h 839"/>
              <a:gd name="T32" fmla="*/ 590 w 674"/>
              <a:gd name="T33" fmla="*/ 513 h 839"/>
              <a:gd name="T34" fmla="*/ 541 w 674"/>
              <a:gd name="T35" fmla="*/ 554 h 839"/>
              <a:gd name="T36" fmla="*/ 522 w 674"/>
              <a:gd name="T37" fmla="*/ 575 h 839"/>
              <a:gd name="T38" fmla="*/ 522 w 674"/>
              <a:gd name="T39" fmla="*/ 571 h 839"/>
              <a:gd name="T40" fmla="*/ 445 w 674"/>
              <a:gd name="T41" fmla="*/ 607 h 839"/>
              <a:gd name="T42" fmla="*/ 392 w 674"/>
              <a:gd name="T43" fmla="*/ 616 h 839"/>
              <a:gd name="T44" fmla="*/ 371 w 674"/>
              <a:gd name="T45" fmla="*/ 639 h 839"/>
              <a:gd name="T46" fmla="*/ 371 w 674"/>
              <a:gd name="T47" fmla="*/ 660 h 839"/>
              <a:gd name="T48" fmla="*/ 369 w 674"/>
              <a:gd name="T49" fmla="*/ 680 h 839"/>
              <a:gd name="T50" fmla="*/ 373 w 674"/>
              <a:gd name="T51" fmla="*/ 703 h 839"/>
              <a:gd name="T52" fmla="*/ 373 w 674"/>
              <a:gd name="T53" fmla="*/ 724 h 839"/>
              <a:gd name="T54" fmla="*/ 369 w 674"/>
              <a:gd name="T55" fmla="*/ 748 h 839"/>
              <a:gd name="T56" fmla="*/ 392 w 674"/>
              <a:gd name="T57" fmla="*/ 769 h 839"/>
              <a:gd name="T58" fmla="*/ 360 w 674"/>
              <a:gd name="T59" fmla="*/ 780 h 839"/>
              <a:gd name="T60" fmla="*/ 345 w 674"/>
              <a:gd name="T61" fmla="*/ 788 h 839"/>
              <a:gd name="T62" fmla="*/ 318 w 674"/>
              <a:gd name="T63" fmla="*/ 820 h 839"/>
              <a:gd name="T64" fmla="*/ 288 w 674"/>
              <a:gd name="T65" fmla="*/ 839 h 839"/>
              <a:gd name="T66" fmla="*/ 258 w 674"/>
              <a:gd name="T67" fmla="*/ 839 h 839"/>
              <a:gd name="T68" fmla="*/ 211 w 674"/>
              <a:gd name="T69" fmla="*/ 824 h 839"/>
              <a:gd name="T70" fmla="*/ 185 w 674"/>
              <a:gd name="T71" fmla="*/ 801 h 839"/>
              <a:gd name="T72" fmla="*/ 168 w 674"/>
              <a:gd name="T73" fmla="*/ 773 h 839"/>
              <a:gd name="T74" fmla="*/ 164 w 674"/>
              <a:gd name="T75" fmla="*/ 748 h 839"/>
              <a:gd name="T76" fmla="*/ 136 w 674"/>
              <a:gd name="T77" fmla="*/ 712 h 839"/>
              <a:gd name="T78" fmla="*/ 151 w 674"/>
              <a:gd name="T79" fmla="*/ 686 h 839"/>
              <a:gd name="T80" fmla="*/ 166 w 674"/>
              <a:gd name="T81" fmla="*/ 671 h 839"/>
              <a:gd name="T82" fmla="*/ 151 w 674"/>
              <a:gd name="T83" fmla="*/ 641 h 839"/>
              <a:gd name="T84" fmla="*/ 183 w 674"/>
              <a:gd name="T85" fmla="*/ 635 h 839"/>
              <a:gd name="T86" fmla="*/ 207 w 674"/>
              <a:gd name="T87" fmla="*/ 618 h 839"/>
              <a:gd name="T88" fmla="*/ 271 w 674"/>
              <a:gd name="T89" fmla="*/ 582 h 839"/>
              <a:gd name="T90" fmla="*/ 365 w 674"/>
              <a:gd name="T91" fmla="*/ 590 h 839"/>
              <a:gd name="T92" fmla="*/ 420 w 674"/>
              <a:gd name="T93" fmla="*/ 573 h 839"/>
              <a:gd name="T94" fmla="*/ 460 w 674"/>
              <a:gd name="T95" fmla="*/ 560 h 839"/>
              <a:gd name="T96" fmla="*/ 501 w 674"/>
              <a:gd name="T97" fmla="*/ 539 h 839"/>
              <a:gd name="T98" fmla="*/ 522 w 674"/>
              <a:gd name="T99" fmla="*/ 507 h 839"/>
              <a:gd name="T100" fmla="*/ 548 w 674"/>
              <a:gd name="T101" fmla="*/ 496 h 839"/>
              <a:gd name="T102" fmla="*/ 618 w 674"/>
              <a:gd name="T103" fmla="*/ 388 h 839"/>
              <a:gd name="T104" fmla="*/ 622 w 674"/>
              <a:gd name="T105" fmla="*/ 315 h 839"/>
              <a:gd name="T106" fmla="*/ 605 w 674"/>
              <a:gd name="T107" fmla="*/ 215 h 839"/>
              <a:gd name="T108" fmla="*/ 520 w 674"/>
              <a:gd name="T109" fmla="*/ 138 h 839"/>
              <a:gd name="T110" fmla="*/ 463 w 674"/>
              <a:gd name="T111" fmla="*/ 111 h 839"/>
              <a:gd name="T112" fmla="*/ 375 w 674"/>
              <a:gd name="T113" fmla="*/ 55 h 839"/>
              <a:gd name="T114" fmla="*/ 284 w 674"/>
              <a:gd name="T115" fmla="*/ 38 h 839"/>
              <a:gd name="T116" fmla="*/ 70 w 674"/>
              <a:gd name="T117" fmla="*/ 170 h 839"/>
              <a:gd name="T118" fmla="*/ 30 w 674"/>
              <a:gd name="T119" fmla="*/ 298 h 839"/>
              <a:gd name="T120" fmla="*/ 28 w 674"/>
              <a:gd name="T121" fmla="*/ 202 h 839"/>
              <a:gd name="T122" fmla="*/ 132 w 674"/>
              <a:gd name="T123" fmla="*/ 68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4" h="839">
                <a:moveTo>
                  <a:pt x="607" y="769"/>
                </a:moveTo>
                <a:lnTo>
                  <a:pt x="610" y="769"/>
                </a:lnTo>
                <a:lnTo>
                  <a:pt x="614" y="771"/>
                </a:lnTo>
                <a:lnTo>
                  <a:pt x="616" y="771"/>
                </a:lnTo>
                <a:lnTo>
                  <a:pt x="620" y="771"/>
                </a:lnTo>
                <a:lnTo>
                  <a:pt x="627" y="771"/>
                </a:lnTo>
                <a:lnTo>
                  <a:pt x="631" y="773"/>
                </a:lnTo>
                <a:lnTo>
                  <a:pt x="635" y="775"/>
                </a:lnTo>
                <a:lnTo>
                  <a:pt x="635" y="778"/>
                </a:lnTo>
                <a:lnTo>
                  <a:pt x="635" y="778"/>
                </a:lnTo>
                <a:lnTo>
                  <a:pt x="633" y="780"/>
                </a:lnTo>
                <a:lnTo>
                  <a:pt x="629" y="780"/>
                </a:lnTo>
                <a:lnTo>
                  <a:pt x="625" y="778"/>
                </a:lnTo>
                <a:lnTo>
                  <a:pt x="620" y="775"/>
                </a:lnTo>
                <a:lnTo>
                  <a:pt x="614" y="775"/>
                </a:lnTo>
                <a:lnTo>
                  <a:pt x="612" y="773"/>
                </a:lnTo>
                <a:lnTo>
                  <a:pt x="610" y="773"/>
                </a:lnTo>
                <a:lnTo>
                  <a:pt x="607" y="773"/>
                </a:lnTo>
                <a:lnTo>
                  <a:pt x="605" y="771"/>
                </a:lnTo>
                <a:lnTo>
                  <a:pt x="603" y="771"/>
                </a:lnTo>
                <a:lnTo>
                  <a:pt x="605" y="769"/>
                </a:lnTo>
                <a:lnTo>
                  <a:pt x="607" y="769"/>
                </a:lnTo>
                <a:close/>
                <a:moveTo>
                  <a:pt x="132" y="673"/>
                </a:moveTo>
                <a:lnTo>
                  <a:pt x="134" y="673"/>
                </a:lnTo>
                <a:lnTo>
                  <a:pt x="139" y="675"/>
                </a:lnTo>
                <a:lnTo>
                  <a:pt x="141" y="675"/>
                </a:lnTo>
                <a:lnTo>
                  <a:pt x="143" y="677"/>
                </a:lnTo>
                <a:lnTo>
                  <a:pt x="145" y="680"/>
                </a:lnTo>
                <a:lnTo>
                  <a:pt x="147" y="680"/>
                </a:lnTo>
                <a:lnTo>
                  <a:pt x="149" y="682"/>
                </a:lnTo>
                <a:lnTo>
                  <a:pt x="149" y="684"/>
                </a:lnTo>
                <a:lnTo>
                  <a:pt x="145" y="684"/>
                </a:lnTo>
                <a:lnTo>
                  <a:pt x="141" y="682"/>
                </a:lnTo>
                <a:lnTo>
                  <a:pt x="139" y="680"/>
                </a:lnTo>
                <a:lnTo>
                  <a:pt x="134" y="677"/>
                </a:lnTo>
                <a:lnTo>
                  <a:pt x="132" y="677"/>
                </a:lnTo>
                <a:lnTo>
                  <a:pt x="130" y="677"/>
                </a:lnTo>
                <a:lnTo>
                  <a:pt x="128" y="675"/>
                </a:lnTo>
                <a:lnTo>
                  <a:pt x="128" y="673"/>
                </a:lnTo>
                <a:lnTo>
                  <a:pt x="132" y="673"/>
                </a:lnTo>
                <a:close/>
                <a:moveTo>
                  <a:pt x="134" y="605"/>
                </a:moveTo>
                <a:lnTo>
                  <a:pt x="139" y="605"/>
                </a:lnTo>
                <a:lnTo>
                  <a:pt x="141" y="607"/>
                </a:lnTo>
                <a:lnTo>
                  <a:pt x="143" y="609"/>
                </a:lnTo>
                <a:lnTo>
                  <a:pt x="145" y="611"/>
                </a:lnTo>
                <a:lnTo>
                  <a:pt x="145" y="611"/>
                </a:lnTo>
                <a:lnTo>
                  <a:pt x="149" y="616"/>
                </a:lnTo>
                <a:lnTo>
                  <a:pt x="151" y="618"/>
                </a:lnTo>
                <a:lnTo>
                  <a:pt x="156" y="620"/>
                </a:lnTo>
                <a:lnTo>
                  <a:pt x="158" y="622"/>
                </a:lnTo>
                <a:lnTo>
                  <a:pt x="158" y="624"/>
                </a:lnTo>
                <a:lnTo>
                  <a:pt x="156" y="626"/>
                </a:lnTo>
                <a:lnTo>
                  <a:pt x="151" y="626"/>
                </a:lnTo>
                <a:lnTo>
                  <a:pt x="149" y="624"/>
                </a:lnTo>
                <a:lnTo>
                  <a:pt x="145" y="620"/>
                </a:lnTo>
                <a:lnTo>
                  <a:pt x="141" y="616"/>
                </a:lnTo>
                <a:lnTo>
                  <a:pt x="136" y="613"/>
                </a:lnTo>
                <a:lnTo>
                  <a:pt x="134" y="613"/>
                </a:lnTo>
                <a:lnTo>
                  <a:pt x="132" y="613"/>
                </a:lnTo>
                <a:lnTo>
                  <a:pt x="130" y="611"/>
                </a:lnTo>
                <a:lnTo>
                  <a:pt x="128" y="611"/>
                </a:lnTo>
                <a:lnTo>
                  <a:pt x="128" y="609"/>
                </a:lnTo>
                <a:lnTo>
                  <a:pt x="128" y="607"/>
                </a:lnTo>
                <a:lnTo>
                  <a:pt x="132" y="605"/>
                </a:lnTo>
                <a:lnTo>
                  <a:pt x="134" y="605"/>
                </a:lnTo>
                <a:close/>
                <a:moveTo>
                  <a:pt x="160" y="515"/>
                </a:moveTo>
                <a:lnTo>
                  <a:pt x="162" y="518"/>
                </a:lnTo>
                <a:lnTo>
                  <a:pt x="164" y="520"/>
                </a:lnTo>
                <a:lnTo>
                  <a:pt x="164" y="522"/>
                </a:lnTo>
                <a:lnTo>
                  <a:pt x="164" y="526"/>
                </a:lnTo>
                <a:lnTo>
                  <a:pt x="164" y="526"/>
                </a:lnTo>
                <a:lnTo>
                  <a:pt x="162" y="526"/>
                </a:lnTo>
                <a:lnTo>
                  <a:pt x="160" y="524"/>
                </a:lnTo>
                <a:lnTo>
                  <a:pt x="158" y="522"/>
                </a:lnTo>
                <a:lnTo>
                  <a:pt x="158" y="520"/>
                </a:lnTo>
                <a:lnTo>
                  <a:pt x="158" y="515"/>
                </a:lnTo>
                <a:lnTo>
                  <a:pt x="160" y="515"/>
                </a:lnTo>
                <a:close/>
                <a:moveTo>
                  <a:pt x="126" y="477"/>
                </a:moveTo>
                <a:lnTo>
                  <a:pt x="128" y="477"/>
                </a:lnTo>
                <a:lnTo>
                  <a:pt x="132" y="479"/>
                </a:lnTo>
                <a:lnTo>
                  <a:pt x="134" y="484"/>
                </a:lnTo>
                <a:lnTo>
                  <a:pt x="136" y="486"/>
                </a:lnTo>
                <a:lnTo>
                  <a:pt x="139" y="490"/>
                </a:lnTo>
                <a:lnTo>
                  <a:pt x="141" y="496"/>
                </a:lnTo>
                <a:lnTo>
                  <a:pt x="143" y="503"/>
                </a:lnTo>
                <a:lnTo>
                  <a:pt x="143" y="505"/>
                </a:lnTo>
                <a:lnTo>
                  <a:pt x="145" y="507"/>
                </a:lnTo>
                <a:lnTo>
                  <a:pt x="145" y="509"/>
                </a:lnTo>
                <a:lnTo>
                  <a:pt x="145" y="509"/>
                </a:lnTo>
                <a:lnTo>
                  <a:pt x="143" y="511"/>
                </a:lnTo>
                <a:lnTo>
                  <a:pt x="141" y="509"/>
                </a:lnTo>
                <a:lnTo>
                  <a:pt x="139" y="507"/>
                </a:lnTo>
                <a:lnTo>
                  <a:pt x="136" y="503"/>
                </a:lnTo>
                <a:lnTo>
                  <a:pt x="132" y="496"/>
                </a:lnTo>
                <a:lnTo>
                  <a:pt x="128" y="488"/>
                </a:lnTo>
                <a:lnTo>
                  <a:pt x="126" y="484"/>
                </a:lnTo>
                <a:lnTo>
                  <a:pt x="126" y="479"/>
                </a:lnTo>
                <a:lnTo>
                  <a:pt x="126" y="479"/>
                </a:lnTo>
                <a:lnTo>
                  <a:pt x="124" y="477"/>
                </a:lnTo>
                <a:lnTo>
                  <a:pt x="126" y="477"/>
                </a:lnTo>
                <a:close/>
                <a:moveTo>
                  <a:pt x="2" y="422"/>
                </a:moveTo>
                <a:lnTo>
                  <a:pt x="6" y="424"/>
                </a:lnTo>
                <a:lnTo>
                  <a:pt x="6" y="426"/>
                </a:lnTo>
                <a:lnTo>
                  <a:pt x="6" y="428"/>
                </a:lnTo>
                <a:lnTo>
                  <a:pt x="4" y="428"/>
                </a:lnTo>
                <a:lnTo>
                  <a:pt x="2" y="428"/>
                </a:lnTo>
                <a:lnTo>
                  <a:pt x="2" y="428"/>
                </a:lnTo>
                <a:lnTo>
                  <a:pt x="0" y="426"/>
                </a:lnTo>
                <a:lnTo>
                  <a:pt x="2" y="424"/>
                </a:lnTo>
                <a:lnTo>
                  <a:pt x="2" y="422"/>
                </a:lnTo>
                <a:close/>
                <a:moveTo>
                  <a:pt x="320" y="0"/>
                </a:moveTo>
                <a:lnTo>
                  <a:pt x="322" y="0"/>
                </a:lnTo>
                <a:lnTo>
                  <a:pt x="324" y="2"/>
                </a:lnTo>
                <a:lnTo>
                  <a:pt x="324" y="2"/>
                </a:lnTo>
                <a:lnTo>
                  <a:pt x="347" y="4"/>
                </a:lnTo>
                <a:lnTo>
                  <a:pt x="371" y="4"/>
                </a:lnTo>
                <a:lnTo>
                  <a:pt x="375" y="6"/>
                </a:lnTo>
                <a:lnTo>
                  <a:pt x="377" y="6"/>
                </a:lnTo>
                <a:lnTo>
                  <a:pt x="382" y="6"/>
                </a:lnTo>
                <a:lnTo>
                  <a:pt x="388" y="6"/>
                </a:lnTo>
                <a:lnTo>
                  <a:pt x="392" y="6"/>
                </a:lnTo>
                <a:lnTo>
                  <a:pt x="396" y="10"/>
                </a:lnTo>
                <a:lnTo>
                  <a:pt x="420" y="17"/>
                </a:lnTo>
                <a:lnTo>
                  <a:pt x="445" y="25"/>
                </a:lnTo>
                <a:lnTo>
                  <a:pt x="480" y="40"/>
                </a:lnTo>
                <a:lnTo>
                  <a:pt x="514" y="55"/>
                </a:lnTo>
                <a:lnTo>
                  <a:pt x="516" y="57"/>
                </a:lnTo>
                <a:lnTo>
                  <a:pt x="518" y="57"/>
                </a:lnTo>
                <a:lnTo>
                  <a:pt x="520" y="59"/>
                </a:lnTo>
                <a:lnTo>
                  <a:pt x="520" y="59"/>
                </a:lnTo>
                <a:lnTo>
                  <a:pt x="524" y="64"/>
                </a:lnTo>
                <a:lnTo>
                  <a:pt x="529" y="66"/>
                </a:lnTo>
                <a:lnTo>
                  <a:pt x="531" y="68"/>
                </a:lnTo>
                <a:lnTo>
                  <a:pt x="531" y="70"/>
                </a:lnTo>
                <a:lnTo>
                  <a:pt x="531" y="70"/>
                </a:lnTo>
                <a:lnTo>
                  <a:pt x="539" y="77"/>
                </a:lnTo>
                <a:lnTo>
                  <a:pt x="546" y="81"/>
                </a:lnTo>
                <a:lnTo>
                  <a:pt x="552" y="85"/>
                </a:lnTo>
                <a:lnTo>
                  <a:pt x="554" y="85"/>
                </a:lnTo>
                <a:lnTo>
                  <a:pt x="554" y="85"/>
                </a:lnTo>
                <a:lnTo>
                  <a:pt x="556" y="85"/>
                </a:lnTo>
                <a:lnTo>
                  <a:pt x="554" y="87"/>
                </a:lnTo>
                <a:lnTo>
                  <a:pt x="554" y="87"/>
                </a:lnTo>
                <a:lnTo>
                  <a:pt x="554" y="89"/>
                </a:lnTo>
                <a:lnTo>
                  <a:pt x="556" y="89"/>
                </a:lnTo>
                <a:lnTo>
                  <a:pt x="556" y="87"/>
                </a:lnTo>
                <a:lnTo>
                  <a:pt x="558" y="87"/>
                </a:lnTo>
                <a:lnTo>
                  <a:pt x="561" y="87"/>
                </a:lnTo>
                <a:lnTo>
                  <a:pt x="563" y="87"/>
                </a:lnTo>
                <a:lnTo>
                  <a:pt x="565" y="87"/>
                </a:lnTo>
                <a:lnTo>
                  <a:pt x="567" y="87"/>
                </a:lnTo>
                <a:lnTo>
                  <a:pt x="569" y="87"/>
                </a:lnTo>
                <a:lnTo>
                  <a:pt x="571" y="89"/>
                </a:lnTo>
                <a:lnTo>
                  <a:pt x="571" y="89"/>
                </a:lnTo>
                <a:lnTo>
                  <a:pt x="571" y="91"/>
                </a:lnTo>
                <a:lnTo>
                  <a:pt x="569" y="94"/>
                </a:lnTo>
                <a:lnTo>
                  <a:pt x="567" y="96"/>
                </a:lnTo>
                <a:lnTo>
                  <a:pt x="567" y="98"/>
                </a:lnTo>
                <a:lnTo>
                  <a:pt x="567" y="98"/>
                </a:lnTo>
                <a:lnTo>
                  <a:pt x="569" y="98"/>
                </a:lnTo>
                <a:lnTo>
                  <a:pt x="573" y="98"/>
                </a:lnTo>
                <a:lnTo>
                  <a:pt x="575" y="96"/>
                </a:lnTo>
                <a:lnTo>
                  <a:pt x="578" y="96"/>
                </a:lnTo>
                <a:lnTo>
                  <a:pt x="580" y="96"/>
                </a:lnTo>
                <a:lnTo>
                  <a:pt x="580" y="98"/>
                </a:lnTo>
                <a:lnTo>
                  <a:pt x="580" y="98"/>
                </a:lnTo>
                <a:lnTo>
                  <a:pt x="578" y="100"/>
                </a:lnTo>
                <a:lnTo>
                  <a:pt x="580" y="100"/>
                </a:lnTo>
                <a:lnTo>
                  <a:pt x="582" y="100"/>
                </a:lnTo>
                <a:lnTo>
                  <a:pt x="582" y="98"/>
                </a:lnTo>
                <a:lnTo>
                  <a:pt x="584" y="98"/>
                </a:lnTo>
                <a:lnTo>
                  <a:pt x="586" y="96"/>
                </a:lnTo>
                <a:lnTo>
                  <a:pt x="586" y="98"/>
                </a:lnTo>
                <a:lnTo>
                  <a:pt x="588" y="98"/>
                </a:lnTo>
                <a:lnTo>
                  <a:pt x="588" y="100"/>
                </a:lnTo>
                <a:lnTo>
                  <a:pt x="586" y="102"/>
                </a:lnTo>
                <a:lnTo>
                  <a:pt x="584" y="106"/>
                </a:lnTo>
                <a:lnTo>
                  <a:pt x="582" y="108"/>
                </a:lnTo>
                <a:lnTo>
                  <a:pt x="580" y="111"/>
                </a:lnTo>
                <a:lnTo>
                  <a:pt x="580" y="113"/>
                </a:lnTo>
                <a:lnTo>
                  <a:pt x="582" y="115"/>
                </a:lnTo>
                <a:lnTo>
                  <a:pt x="584" y="117"/>
                </a:lnTo>
                <a:lnTo>
                  <a:pt x="586" y="119"/>
                </a:lnTo>
                <a:lnTo>
                  <a:pt x="588" y="119"/>
                </a:lnTo>
                <a:lnTo>
                  <a:pt x="590" y="119"/>
                </a:lnTo>
                <a:lnTo>
                  <a:pt x="593" y="119"/>
                </a:lnTo>
                <a:lnTo>
                  <a:pt x="595" y="119"/>
                </a:lnTo>
                <a:lnTo>
                  <a:pt x="595" y="121"/>
                </a:lnTo>
                <a:lnTo>
                  <a:pt x="595" y="123"/>
                </a:lnTo>
                <a:lnTo>
                  <a:pt x="595" y="126"/>
                </a:lnTo>
                <a:lnTo>
                  <a:pt x="595" y="126"/>
                </a:lnTo>
                <a:lnTo>
                  <a:pt x="597" y="126"/>
                </a:lnTo>
                <a:lnTo>
                  <a:pt x="601" y="123"/>
                </a:lnTo>
                <a:lnTo>
                  <a:pt x="603" y="123"/>
                </a:lnTo>
                <a:lnTo>
                  <a:pt x="610" y="126"/>
                </a:lnTo>
                <a:lnTo>
                  <a:pt x="614" y="128"/>
                </a:lnTo>
                <a:lnTo>
                  <a:pt x="616" y="130"/>
                </a:lnTo>
                <a:lnTo>
                  <a:pt x="618" y="132"/>
                </a:lnTo>
                <a:lnTo>
                  <a:pt x="618" y="136"/>
                </a:lnTo>
                <a:lnTo>
                  <a:pt x="616" y="138"/>
                </a:lnTo>
                <a:lnTo>
                  <a:pt x="614" y="140"/>
                </a:lnTo>
                <a:lnTo>
                  <a:pt x="610" y="143"/>
                </a:lnTo>
                <a:lnTo>
                  <a:pt x="607" y="145"/>
                </a:lnTo>
                <a:lnTo>
                  <a:pt x="607" y="147"/>
                </a:lnTo>
                <a:lnTo>
                  <a:pt x="610" y="151"/>
                </a:lnTo>
                <a:lnTo>
                  <a:pt x="614" y="155"/>
                </a:lnTo>
                <a:lnTo>
                  <a:pt x="618" y="160"/>
                </a:lnTo>
                <a:lnTo>
                  <a:pt x="622" y="170"/>
                </a:lnTo>
                <a:lnTo>
                  <a:pt x="629" y="179"/>
                </a:lnTo>
                <a:lnTo>
                  <a:pt x="633" y="185"/>
                </a:lnTo>
                <a:lnTo>
                  <a:pt x="637" y="192"/>
                </a:lnTo>
                <a:lnTo>
                  <a:pt x="637" y="194"/>
                </a:lnTo>
                <a:lnTo>
                  <a:pt x="637" y="196"/>
                </a:lnTo>
                <a:lnTo>
                  <a:pt x="639" y="198"/>
                </a:lnTo>
                <a:lnTo>
                  <a:pt x="639" y="198"/>
                </a:lnTo>
                <a:lnTo>
                  <a:pt x="642" y="198"/>
                </a:lnTo>
                <a:lnTo>
                  <a:pt x="644" y="198"/>
                </a:lnTo>
                <a:lnTo>
                  <a:pt x="646" y="202"/>
                </a:lnTo>
                <a:lnTo>
                  <a:pt x="646" y="206"/>
                </a:lnTo>
                <a:lnTo>
                  <a:pt x="644" y="213"/>
                </a:lnTo>
                <a:lnTo>
                  <a:pt x="646" y="217"/>
                </a:lnTo>
                <a:lnTo>
                  <a:pt x="646" y="219"/>
                </a:lnTo>
                <a:lnTo>
                  <a:pt x="648" y="221"/>
                </a:lnTo>
                <a:lnTo>
                  <a:pt x="648" y="221"/>
                </a:lnTo>
                <a:lnTo>
                  <a:pt x="652" y="230"/>
                </a:lnTo>
                <a:lnTo>
                  <a:pt x="656" y="241"/>
                </a:lnTo>
                <a:lnTo>
                  <a:pt x="656" y="245"/>
                </a:lnTo>
                <a:lnTo>
                  <a:pt x="656" y="247"/>
                </a:lnTo>
                <a:lnTo>
                  <a:pt x="656" y="249"/>
                </a:lnTo>
                <a:lnTo>
                  <a:pt x="656" y="251"/>
                </a:lnTo>
                <a:lnTo>
                  <a:pt x="659" y="251"/>
                </a:lnTo>
                <a:lnTo>
                  <a:pt x="659" y="258"/>
                </a:lnTo>
                <a:lnTo>
                  <a:pt x="659" y="262"/>
                </a:lnTo>
                <a:lnTo>
                  <a:pt x="659" y="273"/>
                </a:lnTo>
                <a:lnTo>
                  <a:pt x="659" y="281"/>
                </a:lnTo>
                <a:lnTo>
                  <a:pt x="661" y="292"/>
                </a:lnTo>
                <a:lnTo>
                  <a:pt x="663" y="294"/>
                </a:lnTo>
                <a:lnTo>
                  <a:pt x="663" y="296"/>
                </a:lnTo>
                <a:lnTo>
                  <a:pt x="665" y="298"/>
                </a:lnTo>
                <a:lnTo>
                  <a:pt x="665" y="298"/>
                </a:lnTo>
                <a:lnTo>
                  <a:pt x="667" y="296"/>
                </a:lnTo>
                <a:lnTo>
                  <a:pt x="667" y="296"/>
                </a:lnTo>
                <a:lnTo>
                  <a:pt x="669" y="298"/>
                </a:lnTo>
                <a:lnTo>
                  <a:pt x="671" y="300"/>
                </a:lnTo>
                <a:lnTo>
                  <a:pt x="674" y="300"/>
                </a:lnTo>
                <a:lnTo>
                  <a:pt x="674" y="302"/>
                </a:lnTo>
                <a:lnTo>
                  <a:pt x="671" y="302"/>
                </a:lnTo>
                <a:lnTo>
                  <a:pt x="667" y="300"/>
                </a:lnTo>
                <a:lnTo>
                  <a:pt x="665" y="300"/>
                </a:lnTo>
                <a:lnTo>
                  <a:pt x="663" y="300"/>
                </a:lnTo>
                <a:lnTo>
                  <a:pt x="661" y="305"/>
                </a:lnTo>
                <a:lnTo>
                  <a:pt x="661" y="309"/>
                </a:lnTo>
                <a:lnTo>
                  <a:pt x="661" y="313"/>
                </a:lnTo>
                <a:lnTo>
                  <a:pt x="661" y="317"/>
                </a:lnTo>
                <a:lnTo>
                  <a:pt x="661" y="322"/>
                </a:lnTo>
                <a:lnTo>
                  <a:pt x="661" y="326"/>
                </a:lnTo>
                <a:lnTo>
                  <a:pt x="663" y="328"/>
                </a:lnTo>
                <a:lnTo>
                  <a:pt x="663" y="330"/>
                </a:lnTo>
                <a:lnTo>
                  <a:pt x="663" y="330"/>
                </a:lnTo>
                <a:lnTo>
                  <a:pt x="661" y="332"/>
                </a:lnTo>
                <a:lnTo>
                  <a:pt x="661" y="332"/>
                </a:lnTo>
                <a:lnTo>
                  <a:pt x="659" y="360"/>
                </a:lnTo>
                <a:lnTo>
                  <a:pt x="654" y="385"/>
                </a:lnTo>
                <a:lnTo>
                  <a:pt x="650" y="400"/>
                </a:lnTo>
                <a:lnTo>
                  <a:pt x="646" y="413"/>
                </a:lnTo>
                <a:lnTo>
                  <a:pt x="644" y="417"/>
                </a:lnTo>
                <a:lnTo>
                  <a:pt x="642" y="422"/>
                </a:lnTo>
                <a:lnTo>
                  <a:pt x="639" y="426"/>
                </a:lnTo>
                <a:lnTo>
                  <a:pt x="637" y="430"/>
                </a:lnTo>
                <a:lnTo>
                  <a:pt x="637" y="435"/>
                </a:lnTo>
                <a:lnTo>
                  <a:pt x="639" y="439"/>
                </a:lnTo>
                <a:lnTo>
                  <a:pt x="642" y="439"/>
                </a:lnTo>
                <a:lnTo>
                  <a:pt x="644" y="441"/>
                </a:lnTo>
                <a:lnTo>
                  <a:pt x="644" y="443"/>
                </a:lnTo>
                <a:lnTo>
                  <a:pt x="644" y="443"/>
                </a:lnTo>
                <a:lnTo>
                  <a:pt x="642" y="445"/>
                </a:lnTo>
                <a:lnTo>
                  <a:pt x="642" y="447"/>
                </a:lnTo>
                <a:lnTo>
                  <a:pt x="642" y="449"/>
                </a:lnTo>
                <a:lnTo>
                  <a:pt x="642" y="449"/>
                </a:lnTo>
                <a:lnTo>
                  <a:pt x="642" y="452"/>
                </a:lnTo>
                <a:lnTo>
                  <a:pt x="639" y="452"/>
                </a:lnTo>
                <a:lnTo>
                  <a:pt x="637" y="452"/>
                </a:lnTo>
                <a:lnTo>
                  <a:pt x="635" y="452"/>
                </a:lnTo>
                <a:lnTo>
                  <a:pt x="635" y="452"/>
                </a:lnTo>
                <a:lnTo>
                  <a:pt x="635" y="454"/>
                </a:lnTo>
                <a:lnTo>
                  <a:pt x="635" y="456"/>
                </a:lnTo>
                <a:lnTo>
                  <a:pt x="631" y="456"/>
                </a:lnTo>
                <a:lnTo>
                  <a:pt x="631" y="458"/>
                </a:lnTo>
                <a:lnTo>
                  <a:pt x="629" y="460"/>
                </a:lnTo>
                <a:lnTo>
                  <a:pt x="627" y="460"/>
                </a:lnTo>
                <a:lnTo>
                  <a:pt x="622" y="460"/>
                </a:lnTo>
                <a:lnTo>
                  <a:pt x="620" y="460"/>
                </a:lnTo>
                <a:lnTo>
                  <a:pt x="618" y="464"/>
                </a:lnTo>
                <a:lnTo>
                  <a:pt x="616" y="469"/>
                </a:lnTo>
                <a:lnTo>
                  <a:pt x="614" y="471"/>
                </a:lnTo>
                <a:lnTo>
                  <a:pt x="612" y="479"/>
                </a:lnTo>
                <a:lnTo>
                  <a:pt x="610" y="488"/>
                </a:lnTo>
                <a:lnTo>
                  <a:pt x="610" y="490"/>
                </a:lnTo>
                <a:lnTo>
                  <a:pt x="610" y="490"/>
                </a:lnTo>
                <a:lnTo>
                  <a:pt x="612" y="492"/>
                </a:lnTo>
                <a:lnTo>
                  <a:pt x="610" y="494"/>
                </a:lnTo>
                <a:lnTo>
                  <a:pt x="607" y="494"/>
                </a:lnTo>
                <a:lnTo>
                  <a:pt x="607" y="496"/>
                </a:lnTo>
                <a:lnTo>
                  <a:pt x="605" y="496"/>
                </a:lnTo>
                <a:lnTo>
                  <a:pt x="605" y="496"/>
                </a:lnTo>
                <a:lnTo>
                  <a:pt x="603" y="496"/>
                </a:lnTo>
                <a:lnTo>
                  <a:pt x="603" y="498"/>
                </a:lnTo>
                <a:lnTo>
                  <a:pt x="601" y="501"/>
                </a:lnTo>
                <a:lnTo>
                  <a:pt x="601" y="503"/>
                </a:lnTo>
                <a:lnTo>
                  <a:pt x="599" y="503"/>
                </a:lnTo>
                <a:lnTo>
                  <a:pt x="597" y="503"/>
                </a:lnTo>
                <a:lnTo>
                  <a:pt x="595" y="503"/>
                </a:lnTo>
                <a:lnTo>
                  <a:pt x="595" y="503"/>
                </a:lnTo>
                <a:lnTo>
                  <a:pt x="593" y="505"/>
                </a:lnTo>
                <a:lnTo>
                  <a:pt x="593" y="507"/>
                </a:lnTo>
                <a:lnTo>
                  <a:pt x="595" y="509"/>
                </a:lnTo>
                <a:lnTo>
                  <a:pt x="595" y="509"/>
                </a:lnTo>
                <a:lnTo>
                  <a:pt x="597" y="507"/>
                </a:lnTo>
                <a:lnTo>
                  <a:pt x="599" y="507"/>
                </a:lnTo>
                <a:lnTo>
                  <a:pt x="599" y="507"/>
                </a:lnTo>
                <a:lnTo>
                  <a:pt x="597" y="509"/>
                </a:lnTo>
                <a:lnTo>
                  <a:pt x="595" y="511"/>
                </a:lnTo>
                <a:lnTo>
                  <a:pt x="590" y="513"/>
                </a:lnTo>
                <a:lnTo>
                  <a:pt x="590" y="513"/>
                </a:lnTo>
                <a:lnTo>
                  <a:pt x="588" y="513"/>
                </a:lnTo>
                <a:lnTo>
                  <a:pt x="586" y="513"/>
                </a:lnTo>
                <a:lnTo>
                  <a:pt x="584" y="513"/>
                </a:lnTo>
                <a:lnTo>
                  <a:pt x="584" y="515"/>
                </a:lnTo>
                <a:lnTo>
                  <a:pt x="584" y="518"/>
                </a:lnTo>
                <a:lnTo>
                  <a:pt x="575" y="522"/>
                </a:lnTo>
                <a:lnTo>
                  <a:pt x="571" y="528"/>
                </a:lnTo>
                <a:lnTo>
                  <a:pt x="565" y="537"/>
                </a:lnTo>
                <a:lnTo>
                  <a:pt x="565" y="537"/>
                </a:lnTo>
                <a:lnTo>
                  <a:pt x="565" y="539"/>
                </a:lnTo>
                <a:lnTo>
                  <a:pt x="563" y="541"/>
                </a:lnTo>
                <a:lnTo>
                  <a:pt x="561" y="541"/>
                </a:lnTo>
                <a:lnTo>
                  <a:pt x="556" y="545"/>
                </a:lnTo>
                <a:lnTo>
                  <a:pt x="550" y="547"/>
                </a:lnTo>
                <a:lnTo>
                  <a:pt x="546" y="552"/>
                </a:lnTo>
                <a:lnTo>
                  <a:pt x="544" y="552"/>
                </a:lnTo>
                <a:lnTo>
                  <a:pt x="544" y="552"/>
                </a:lnTo>
                <a:lnTo>
                  <a:pt x="541" y="554"/>
                </a:lnTo>
                <a:lnTo>
                  <a:pt x="541" y="554"/>
                </a:lnTo>
                <a:lnTo>
                  <a:pt x="541" y="556"/>
                </a:lnTo>
                <a:lnTo>
                  <a:pt x="544" y="558"/>
                </a:lnTo>
                <a:lnTo>
                  <a:pt x="546" y="560"/>
                </a:lnTo>
                <a:lnTo>
                  <a:pt x="546" y="562"/>
                </a:lnTo>
                <a:lnTo>
                  <a:pt x="544" y="564"/>
                </a:lnTo>
                <a:lnTo>
                  <a:pt x="541" y="564"/>
                </a:lnTo>
                <a:lnTo>
                  <a:pt x="541" y="564"/>
                </a:lnTo>
                <a:lnTo>
                  <a:pt x="539" y="562"/>
                </a:lnTo>
                <a:lnTo>
                  <a:pt x="537" y="562"/>
                </a:lnTo>
                <a:lnTo>
                  <a:pt x="537" y="564"/>
                </a:lnTo>
                <a:lnTo>
                  <a:pt x="539" y="567"/>
                </a:lnTo>
                <a:lnTo>
                  <a:pt x="539" y="567"/>
                </a:lnTo>
                <a:lnTo>
                  <a:pt x="539" y="569"/>
                </a:lnTo>
                <a:lnTo>
                  <a:pt x="537" y="573"/>
                </a:lnTo>
                <a:lnTo>
                  <a:pt x="535" y="575"/>
                </a:lnTo>
                <a:lnTo>
                  <a:pt x="529" y="575"/>
                </a:lnTo>
                <a:lnTo>
                  <a:pt x="524" y="577"/>
                </a:lnTo>
                <a:lnTo>
                  <a:pt x="522" y="575"/>
                </a:lnTo>
                <a:lnTo>
                  <a:pt x="522" y="575"/>
                </a:lnTo>
                <a:lnTo>
                  <a:pt x="522" y="575"/>
                </a:lnTo>
                <a:lnTo>
                  <a:pt x="522" y="573"/>
                </a:lnTo>
                <a:lnTo>
                  <a:pt x="524" y="573"/>
                </a:lnTo>
                <a:lnTo>
                  <a:pt x="526" y="573"/>
                </a:lnTo>
                <a:lnTo>
                  <a:pt x="529" y="571"/>
                </a:lnTo>
                <a:lnTo>
                  <a:pt x="526" y="571"/>
                </a:lnTo>
                <a:lnTo>
                  <a:pt x="526" y="569"/>
                </a:lnTo>
                <a:lnTo>
                  <a:pt x="526" y="569"/>
                </a:lnTo>
                <a:lnTo>
                  <a:pt x="529" y="569"/>
                </a:lnTo>
                <a:lnTo>
                  <a:pt x="531" y="569"/>
                </a:lnTo>
                <a:lnTo>
                  <a:pt x="533" y="569"/>
                </a:lnTo>
                <a:lnTo>
                  <a:pt x="535" y="567"/>
                </a:lnTo>
                <a:lnTo>
                  <a:pt x="535" y="567"/>
                </a:lnTo>
                <a:lnTo>
                  <a:pt x="533" y="564"/>
                </a:lnTo>
                <a:lnTo>
                  <a:pt x="529" y="567"/>
                </a:lnTo>
                <a:lnTo>
                  <a:pt x="526" y="567"/>
                </a:lnTo>
                <a:lnTo>
                  <a:pt x="522" y="569"/>
                </a:lnTo>
                <a:lnTo>
                  <a:pt x="522" y="571"/>
                </a:lnTo>
                <a:lnTo>
                  <a:pt x="520" y="571"/>
                </a:lnTo>
                <a:lnTo>
                  <a:pt x="520" y="573"/>
                </a:lnTo>
                <a:lnTo>
                  <a:pt x="518" y="573"/>
                </a:lnTo>
                <a:lnTo>
                  <a:pt x="516" y="573"/>
                </a:lnTo>
                <a:lnTo>
                  <a:pt x="507" y="577"/>
                </a:lnTo>
                <a:lnTo>
                  <a:pt x="499" y="582"/>
                </a:lnTo>
                <a:lnTo>
                  <a:pt x="495" y="584"/>
                </a:lnTo>
                <a:lnTo>
                  <a:pt x="490" y="586"/>
                </a:lnTo>
                <a:lnTo>
                  <a:pt x="488" y="588"/>
                </a:lnTo>
                <a:lnTo>
                  <a:pt x="484" y="590"/>
                </a:lnTo>
                <a:lnTo>
                  <a:pt x="477" y="592"/>
                </a:lnTo>
                <a:lnTo>
                  <a:pt x="473" y="596"/>
                </a:lnTo>
                <a:lnTo>
                  <a:pt x="465" y="596"/>
                </a:lnTo>
                <a:lnTo>
                  <a:pt x="456" y="599"/>
                </a:lnTo>
                <a:lnTo>
                  <a:pt x="450" y="601"/>
                </a:lnTo>
                <a:lnTo>
                  <a:pt x="448" y="603"/>
                </a:lnTo>
                <a:lnTo>
                  <a:pt x="448" y="605"/>
                </a:lnTo>
                <a:lnTo>
                  <a:pt x="448" y="605"/>
                </a:lnTo>
                <a:lnTo>
                  <a:pt x="445" y="607"/>
                </a:lnTo>
                <a:lnTo>
                  <a:pt x="443" y="605"/>
                </a:lnTo>
                <a:lnTo>
                  <a:pt x="443" y="603"/>
                </a:lnTo>
                <a:lnTo>
                  <a:pt x="441" y="603"/>
                </a:lnTo>
                <a:lnTo>
                  <a:pt x="437" y="603"/>
                </a:lnTo>
                <a:lnTo>
                  <a:pt x="433" y="605"/>
                </a:lnTo>
                <a:lnTo>
                  <a:pt x="428" y="607"/>
                </a:lnTo>
                <a:lnTo>
                  <a:pt x="426" y="609"/>
                </a:lnTo>
                <a:lnTo>
                  <a:pt x="424" y="609"/>
                </a:lnTo>
                <a:lnTo>
                  <a:pt x="422" y="609"/>
                </a:lnTo>
                <a:lnTo>
                  <a:pt x="418" y="611"/>
                </a:lnTo>
                <a:lnTo>
                  <a:pt x="418" y="611"/>
                </a:lnTo>
                <a:lnTo>
                  <a:pt x="418" y="613"/>
                </a:lnTo>
                <a:lnTo>
                  <a:pt x="418" y="616"/>
                </a:lnTo>
                <a:lnTo>
                  <a:pt x="416" y="618"/>
                </a:lnTo>
                <a:lnTo>
                  <a:pt x="411" y="616"/>
                </a:lnTo>
                <a:lnTo>
                  <a:pt x="407" y="616"/>
                </a:lnTo>
                <a:lnTo>
                  <a:pt x="405" y="613"/>
                </a:lnTo>
                <a:lnTo>
                  <a:pt x="401" y="613"/>
                </a:lnTo>
                <a:lnTo>
                  <a:pt x="392" y="616"/>
                </a:lnTo>
                <a:lnTo>
                  <a:pt x="386" y="618"/>
                </a:lnTo>
                <a:lnTo>
                  <a:pt x="379" y="620"/>
                </a:lnTo>
                <a:lnTo>
                  <a:pt x="373" y="620"/>
                </a:lnTo>
                <a:lnTo>
                  <a:pt x="367" y="620"/>
                </a:lnTo>
                <a:lnTo>
                  <a:pt x="360" y="622"/>
                </a:lnTo>
                <a:lnTo>
                  <a:pt x="352" y="624"/>
                </a:lnTo>
                <a:lnTo>
                  <a:pt x="352" y="624"/>
                </a:lnTo>
                <a:lnTo>
                  <a:pt x="350" y="626"/>
                </a:lnTo>
                <a:lnTo>
                  <a:pt x="350" y="626"/>
                </a:lnTo>
                <a:lnTo>
                  <a:pt x="352" y="628"/>
                </a:lnTo>
                <a:lnTo>
                  <a:pt x="354" y="628"/>
                </a:lnTo>
                <a:lnTo>
                  <a:pt x="356" y="628"/>
                </a:lnTo>
                <a:lnTo>
                  <a:pt x="356" y="631"/>
                </a:lnTo>
                <a:lnTo>
                  <a:pt x="356" y="633"/>
                </a:lnTo>
                <a:lnTo>
                  <a:pt x="358" y="635"/>
                </a:lnTo>
                <a:lnTo>
                  <a:pt x="360" y="635"/>
                </a:lnTo>
                <a:lnTo>
                  <a:pt x="365" y="637"/>
                </a:lnTo>
                <a:lnTo>
                  <a:pt x="369" y="639"/>
                </a:lnTo>
                <a:lnTo>
                  <a:pt x="371" y="639"/>
                </a:lnTo>
                <a:lnTo>
                  <a:pt x="373" y="641"/>
                </a:lnTo>
                <a:lnTo>
                  <a:pt x="373" y="643"/>
                </a:lnTo>
                <a:lnTo>
                  <a:pt x="371" y="645"/>
                </a:lnTo>
                <a:lnTo>
                  <a:pt x="371" y="648"/>
                </a:lnTo>
                <a:lnTo>
                  <a:pt x="369" y="650"/>
                </a:lnTo>
                <a:lnTo>
                  <a:pt x="371" y="652"/>
                </a:lnTo>
                <a:lnTo>
                  <a:pt x="373" y="652"/>
                </a:lnTo>
                <a:lnTo>
                  <a:pt x="375" y="652"/>
                </a:lnTo>
                <a:lnTo>
                  <a:pt x="377" y="652"/>
                </a:lnTo>
                <a:lnTo>
                  <a:pt x="382" y="652"/>
                </a:lnTo>
                <a:lnTo>
                  <a:pt x="384" y="654"/>
                </a:lnTo>
                <a:lnTo>
                  <a:pt x="384" y="656"/>
                </a:lnTo>
                <a:lnTo>
                  <a:pt x="384" y="660"/>
                </a:lnTo>
                <a:lnTo>
                  <a:pt x="382" y="660"/>
                </a:lnTo>
                <a:lnTo>
                  <a:pt x="382" y="660"/>
                </a:lnTo>
                <a:lnTo>
                  <a:pt x="379" y="660"/>
                </a:lnTo>
                <a:lnTo>
                  <a:pt x="377" y="660"/>
                </a:lnTo>
                <a:lnTo>
                  <a:pt x="373" y="660"/>
                </a:lnTo>
                <a:lnTo>
                  <a:pt x="371" y="660"/>
                </a:lnTo>
                <a:lnTo>
                  <a:pt x="369" y="663"/>
                </a:lnTo>
                <a:lnTo>
                  <a:pt x="369" y="665"/>
                </a:lnTo>
                <a:lnTo>
                  <a:pt x="369" y="667"/>
                </a:lnTo>
                <a:lnTo>
                  <a:pt x="369" y="669"/>
                </a:lnTo>
                <a:lnTo>
                  <a:pt x="367" y="671"/>
                </a:lnTo>
                <a:lnTo>
                  <a:pt x="365" y="673"/>
                </a:lnTo>
                <a:lnTo>
                  <a:pt x="365" y="673"/>
                </a:lnTo>
                <a:lnTo>
                  <a:pt x="367" y="675"/>
                </a:lnTo>
                <a:lnTo>
                  <a:pt x="367" y="675"/>
                </a:lnTo>
                <a:lnTo>
                  <a:pt x="365" y="675"/>
                </a:lnTo>
                <a:lnTo>
                  <a:pt x="360" y="675"/>
                </a:lnTo>
                <a:lnTo>
                  <a:pt x="358" y="673"/>
                </a:lnTo>
                <a:lnTo>
                  <a:pt x="356" y="673"/>
                </a:lnTo>
                <a:lnTo>
                  <a:pt x="354" y="675"/>
                </a:lnTo>
                <a:lnTo>
                  <a:pt x="354" y="677"/>
                </a:lnTo>
                <a:lnTo>
                  <a:pt x="356" y="680"/>
                </a:lnTo>
                <a:lnTo>
                  <a:pt x="358" y="680"/>
                </a:lnTo>
                <a:lnTo>
                  <a:pt x="362" y="680"/>
                </a:lnTo>
                <a:lnTo>
                  <a:pt x="369" y="680"/>
                </a:lnTo>
                <a:lnTo>
                  <a:pt x="373" y="680"/>
                </a:lnTo>
                <a:lnTo>
                  <a:pt x="377" y="677"/>
                </a:lnTo>
                <a:lnTo>
                  <a:pt x="382" y="677"/>
                </a:lnTo>
                <a:lnTo>
                  <a:pt x="384" y="675"/>
                </a:lnTo>
                <a:lnTo>
                  <a:pt x="388" y="675"/>
                </a:lnTo>
                <a:lnTo>
                  <a:pt x="392" y="673"/>
                </a:lnTo>
                <a:lnTo>
                  <a:pt x="394" y="673"/>
                </a:lnTo>
                <a:lnTo>
                  <a:pt x="396" y="675"/>
                </a:lnTo>
                <a:lnTo>
                  <a:pt x="396" y="677"/>
                </a:lnTo>
                <a:lnTo>
                  <a:pt x="394" y="680"/>
                </a:lnTo>
                <a:lnTo>
                  <a:pt x="392" y="682"/>
                </a:lnTo>
                <a:lnTo>
                  <a:pt x="388" y="684"/>
                </a:lnTo>
                <a:lnTo>
                  <a:pt x="384" y="686"/>
                </a:lnTo>
                <a:lnTo>
                  <a:pt x="382" y="690"/>
                </a:lnTo>
                <a:lnTo>
                  <a:pt x="379" y="694"/>
                </a:lnTo>
                <a:lnTo>
                  <a:pt x="379" y="699"/>
                </a:lnTo>
                <a:lnTo>
                  <a:pt x="375" y="701"/>
                </a:lnTo>
                <a:lnTo>
                  <a:pt x="375" y="703"/>
                </a:lnTo>
                <a:lnTo>
                  <a:pt x="373" y="703"/>
                </a:lnTo>
                <a:lnTo>
                  <a:pt x="371" y="703"/>
                </a:lnTo>
                <a:lnTo>
                  <a:pt x="371" y="701"/>
                </a:lnTo>
                <a:lnTo>
                  <a:pt x="371" y="701"/>
                </a:lnTo>
                <a:lnTo>
                  <a:pt x="369" y="701"/>
                </a:lnTo>
                <a:lnTo>
                  <a:pt x="369" y="703"/>
                </a:lnTo>
                <a:lnTo>
                  <a:pt x="369" y="705"/>
                </a:lnTo>
                <a:lnTo>
                  <a:pt x="369" y="705"/>
                </a:lnTo>
                <a:lnTo>
                  <a:pt x="371" y="707"/>
                </a:lnTo>
                <a:lnTo>
                  <a:pt x="371" y="707"/>
                </a:lnTo>
                <a:lnTo>
                  <a:pt x="371" y="712"/>
                </a:lnTo>
                <a:lnTo>
                  <a:pt x="371" y="714"/>
                </a:lnTo>
                <a:lnTo>
                  <a:pt x="371" y="714"/>
                </a:lnTo>
                <a:lnTo>
                  <a:pt x="369" y="716"/>
                </a:lnTo>
                <a:lnTo>
                  <a:pt x="369" y="716"/>
                </a:lnTo>
                <a:lnTo>
                  <a:pt x="369" y="718"/>
                </a:lnTo>
                <a:lnTo>
                  <a:pt x="369" y="722"/>
                </a:lnTo>
                <a:lnTo>
                  <a:pt x="371" y="724"/>
                </a:lnTo>
                <a:lnTo>
                  <a:pt x="373" y="724"/>
                </a:lnTo>
                <a:lnTo>
                  <a:pt x="373" y="724"/>
                </a:lnTo>
                <a:lnTo>
                  <a:pt x="377" y="724"/>
                </a:lnTo>
                <a:lnTo>
                  <a:pt x="382" y="726"/>
                </a:lnTo>
                <a:lnTo>
                  <a:pt x="386" y="726"/>
                </a:lnTo>
                <a:lnTo>
                  <a:pt x="390" y="726"/>
                </a:lnTo>
                <a:lnTo>
                  <a:pt x="394" y="729"/>
                </a:lnTo>
                <a:lnTo>
                  <a:pt x="394" y="729"/>
                </a:lnTo>
                <a:lnTo>
                  <a:pt x="394" y="733"/>
                </a:lnTo>
                <a:lnTo>
                  <a:pt x="392" y="735"/>
                </a:lnTo>
                <a:lnTo>
                  <a:pt x="390" y="735"/>
                </a:lnTo>
                <a:lnTo>
                  <a:pt x="386" y="735"/>
                </a:lnTo>
                <a:lnTo>
                  <a:pt x="382" y="735"/>
                </a:lnTo>
                <a:lnTo>
                  <a:pt x="377" y="735"/>
                </a:lnTo>
                <a:lnTo>
                  <a:pt x="373" y="735"/>
                </a:lnTo>
                <a:lnTo>
                  <a:pt x="369" y="737"/>
                </a:lnTo>
                <a:lnTo>
                  <a:pt x="367" y="737"/>
                </a:lnTo>
                <a:lnTo>
                  <a:pt x="365" y="739"/>
                </a:lnTo>
                <a:lnTo>
                  <a:pt x="365" y="741"/>
                </a:lnTo>
                <a:lnTo>
                  <a:pt x="367" y="743"/>
                </a:lnTo>
                <a:lnTo>
                  <a:pt x="369" y="748"/>
                </a:lnTo>
                <a:lnTo>
                  <a:pt x="373" y="748"/>
                </a:lnTo>
                <a:lnTo>
                  <a:pt x="377" y="750"/>
                </a:lnTo>
                <a:lnTo>
                  <a:pt x="379" y="750"/>
                </a:lnTo>
                <a:lnTo>
                  <a:pt x="379" y="748"/>
                </a:lnTo>
                <a:lnTo>
                  <a:pt x="382" y="748"/>
                </a:lnTo>
                <a:lnTo>
                  <a:pt x="384" y="748"/>
                </a:lnTo>
                <a:lnTo>
                  <a:pt x="388" y="750"/>
                </a:lnTo>
                <a:lnTo>
                  <a:pt x="388" y="752"/>
                </a:lnTo>
                <a:lnTo>
                  <a:pt x="390" y="754"/>
                </a:lnTo>
                <a:lnTo>
                  <a:pt x="388" y="754"/>
                </a:lnTo>
                <a:lnTo>
                  <a:pt x="386" y="756"/>
                </a:lnTo>
                <a:lnTo>
                  <a:pt x="386" y="756"/>
                </a:lnTo>
                <a:lnTo>
                  <a:pt x="386" y="758"/>
                </a:lnTo>
                <a:lnTo>
                  <a:pt x="388" y="761"/>
                </a:lnTo>
                <a:lnTo>
                  <a:pt x="390" y="761"/>
                </a:lnTo>
                <a:lnTo>
                  <a:pt x="392" y="763"/>
                </a:lnTo>
                <a:lnTo>
                  <a:pt x="392" y="765"/>
                </a:lnTo>
                <a:lnTo>
                  <a:pt x="392" y="767"/>
                </a:lnTo>
                <a:lnTo>
                  <a:pt x="392" y="769"/>
                </a:lnTo>
                <a:lnTo>
                  <a:pt x="392" y="771"/>
                </a:lnTo>
                <a:lnTo>
                  <a:pt x="390" y="773"/>
                </a:lnTo>
                <a:lnTo>
                  <a:pt x="388" y="771"/>
                </a:lnTo>
                <a:lnTo>
                  <a:pt x="386" y="769"/>
                </a:lnTo>
                <a:lnTo>
                  <a:pt x="384" y="769"/>
                </a:lnTo>
                <a:lnTo>
                  <a:pt x="379" y="771"/>
                </a:lnTo>
                <a:lnTo>
                  <a:pt x="375" y="773"/>
                </a:lnTo>
                <a:lnTo>
                  <a:pt x="373" y="775"/>
                </a:lnTo>
                <a:lnTo>
                  <a:pt x="371" y="778"/>
                </a:lnTo>
                <a:lnTo>
                  <a:pt x="369" y="780"/>
                </a:lnTo>
                <a:lnTo>
                  <a:pt x="367" y="782"/>
                </a:lnTo>
                <a:lnTo>
                  <a:pt x="367" y="782"/>
                </a:lnTo>
                <a:lnTo>
                  <a:pt x="367" y="780"/>
                </a:lnTo>
                <a:lnTo>
                  <a:pt x="367" y="778"/>
                </a:lnTo>
                <a:lnTo>
                  <a:pt x="367" y="775"/>
                </a:lnTo>
                <a:lnTo>
                  <a:pt x="365" y="775"/>
                </a:lnTo>
                <a:lnTo>
                  <a:pt x="362" y="775"/>
                </a:lnTo>
                <a:lnTo>
                  <a:pt x="360" y="778"/>
                </a:lnTo>
                <a:lnTo>
                  <a:pt x="360" y="780"/>
                </a:lnTo>
                <a:lnTo>
                  <a:pt x="362" y="782"/>
                </a:lnTo>
                <a:lnTo>
                  <a:pt x="365" y="784"/>
                </a:lnTo>
                <a:lnTo>
                  <a:pt x="367" y="788"/>
                </a:lnTo>
                <a:lnTo>
                  <a:pt x="369" y="790"/>
                </a:lnTo>
                <a:lnTo>
                  <a:pt x="373" y="792"/>
                </a:lnTo>
                <a:lnTo>
                  <a:pt x="375" y="795"/>
                </a:lnTo>
                <a:lnTo>
                  <a:pt x="375" y="799"/>
                </a:lnTo>
                <a:lnTo>
                  <a:pt x="373" y="799"/>
                </a:lnTo>
                <a:lnTo>
                  <a:pt x="369" y="799"/>
                </a:lnTo>
                <a:lnTo>
                  <a:pt x="367" y="799"/>
                </a:lnTo>
                <a:lnTo>
                  <a:pt x="362" y="797"/>
                </a:lnTo>
                <a:lnTo>
                  <a:pt x="360" y="795"/>
                </a:lnTo>
                <a:lnTo>
                  <a:pt x="356" y="792"/>
                </a:lnTo>
                <a:lnTo>
                  <a:pt x="354" y="792"/>
                </a:lnTo>
                <a:lnTo>
                  <a:pt x="354" y="795"/>
                </a:lnTo>
                <a:lnTo>
                  <a:pt x="352" y="795"/>
                </a:lnTo>
                <a:lnTo>
                  <a:pt x="350" y="792"/>
                </a:lnTo>
                <a:lnTo>
                  <a:pt x="347" y="790"/>
                </a:lnTo>
                <a:lnTo>
                  <a:pt x="345" y="788"/>
                </a:lnTo>
                <a:lnTo>
                  <a:pt x="343" y="788"/>
                </a:lnTo>
                <a:lnTo>
                  <a:pt x="343" y="790"/>
                </a:lnTo>
                <a:lnTo>
                  <a:pt x="343" y="792"/>
                </a:lnTo>
                <a:lnTo>
                  <a:pt x="343" y="795"/>
                </a:lnTo>
                <a:lnTo>
                  <a:pt x="341" y="797"/>
                </a:lnTo>
                <a:lnTo>
                  <a:pt x="341" y="801"/>
                </a:lnTo>
                <a:lnTo>
                  <a:pt x="341" y="805"/>
                </a:lnTo>
                <a:lnTo>
                  <a:pt x="341" y="807"/>
                </a:lnTo>
                <a:lnTo>
                  <a:pt x="339" y="807"/>
                </a:lnTo>
                <a:lnTo>
                  <a:pt x="335" y="807"/>
                </a:lnTo>
                <a:lnTo>
                  <a:pt x="333" y="805"/>
                </a:lnTo>
                <a:lnTo>
                  <a:pt x="328" y="805"/>
                </a:lnTo>
                <a:lnTo>
                  <a:pt x="326" y="807"/>
                </a:lnTo>
                <a:lnTo>
                  <a:pt x="324" y="810"/>
                </a:lnTo>
                <a:lnTo>
                  <a:pt x="320" y="814"/>
                </a:lnTo>
                <a:lnTo>
                  <a:pt x="320" y="816"/>
                </a:lnTo>
                <a:lnTo>
                  <a:pt x="320" y="818"/>
                </a:lnTo>
                <a:lnTo>
                  <a:pt x="320" y="818"/>
                </a:lnTo>
                <a:lnTo>
                  <a:pt x="318" y="820"/>
                </a:lnTo>
                <a:lnTo>
                  <a:pt x="313" y="822"/>
                </a:lnTo>
                <a:lnTo>
                  <a:pt x="311" y="822"/>
                </a:lnTo>
                <a:lnTo>
                  <a:pt x="307" y="822"/>
                </a:lnTo>
                <a:lnTo>
                  <a:pt x="303" y="824"/>
                </a:lnTo>
                <a:lnTo>
                  <a:pt x="303" y="827"/>
                </a:lnTo>
                <a:lnTo>
                  <a:pt x="303" y="829"/>
                </a:lnTo>
                <a:lnTo>
                  <a:pt x="303" y="831"/>
                </a:lnTo>
                <a:lnTo>
                  <a:pt x="301" y="833"/>
                </a:lnTo>
                <a:lnTo>
                  <a:pt x="298" y="835"/>
                </a:lnTo>
                <a:lnTo>
                  <a:pt x="296" y="833"/>
                </a:lnTo>
                <a:lnTo>
                  <a:pt x="292" y="831"/>
                </a:lnTo>
                <a:lnTo>
                  <a:pt x="290" y="829"/>
                </a:lnTo>
                <a:lnTo>
                  <a:pt x="288" y="829"/>
                </a:lnTo>
                <a:lnTo>
                  <a:pt x="288" y="829"/>
                </a:lnTo>
                <a:lnTo>
                  <a:pt x="288" y="831"/>
                </a:lnTo>
                <a:lnTo>
                  <a:pt x="288" y="835"/>
                </a:lnTo>
                <a:lnTo>
                  <a:pt x="288" y="837"/>
                </a:lnTo>
                <a:lnTo>
                  <a:pt x="288" y="837"/>
                </a:lnTo>
                <a:lnTo>
                  <a:pt x="288" y="839"/>
                </a:lnTo>
                <a:lnTo>
                  <a:pt x="286" y="839"/>
                </a:lnTo>
                <a:lnTo>
                  <a:pt x="281" y="837"/>
                </a:lnTo>
                <a:lnTo>
                  <a:pt x="279" y="835"/>
                </a:lnTo>
                <a:lnTo>
                  <a:pt x="279" y="833"/>
                </a:lnTo>
                <a:lnTo>
                  <a:pt x="279" y="829"/>
                </a:lnTo>
                <a:lnTo>
                  <a:pt x="279" y="827"/>
                </a:lnTo>
                <a:lnTo>
                  <a:pt x="277" y="824"/>
                </a:lnTo>
                <a:lnTo>
                  <a:pt x="277" y="822"/>
                </a:lnTo>
                <a:lnTo>
                  <a:pt x="275" y="822"/>
                </a:lnTo>
                <a:lnTo>
                  <a:pt x="273" y="822"/>
                </a:lnTo>
                <a:lnTo>
                  <a:pt x="273" y="824"/>
                </a:lnTo>
                <a:lnTo>
                  <a:pt x="273" y="824"/>
                </a:lnTo>
                <a:lnTo>
                  <a:pt x="269" y="829"/>
                </a:lnTo>
                <a:lnTo>
                  <a:pt x="266" y="833"/>
                </a:lnTo>
                <a:lnTo>
                  <a:pt x="264" y="835"/>
                </a:lnTo>
                <a:lnTo>
                  <a:pt x="264" y="837"/>
                </a:lnTo>
                <a:lnTo>
                  <a:pt x="262" y="839"/>
                </a:lnTo>
                <a:lnTo>
                  <a:pt x="260" y="839"/>
                </a:lnTo>
                <a:lnTo>
                  <a:pt x="258" y="839"/>
                </a:lnTo>
                <a:lnTo>
                  <a:pt x="256" y="835"/>
                </a:lnTo>
                <a:lnTo>
                  <a:pt x="254" y="831"/>
                </a:lnTo>
                <a:lnTo>
                  <a:pt x="252" y="827"/>
                </a:lnTo>
                <a:lnTo>
                  <a:pt x="249" y="824"/>
                </a:lnTo>
                <a:lnTo>
                  <a:pt x="247" y="824"/>
                </a:lnTo>
                <a:lnTo>
                  <a:pt x="243" y="827"/>
                </a:lnTo>
                <a:lnTo>
                  <a:pt x="239" y="829"/>
                </a:lnTo>
                <a:lnTo>
                  <a:pt x="237" y="829"/>
                </a:lnTo>
                <a:lnTo>
                  <a:pt x="230" y="829"/>
                </a:lnTo>
                <a:lnTo>
                  <a:pt x="226" y="827"/>
                </a:lnTo>
                <a:lnTo>
                  <a:pt x="222" y="824"/>
                </a:lnTo>
                <a:lnTo>
                  <a:pt x="217" y="822"/>
                </a:lnTo>
                <a:lnTo>
                  <a:pt x="217" y="822"/>
                </a:lnTo>
                <a:lnTo>
                  <a:pt x="217" y="820"/>
                </a:lnTo>
                <a:lnTo>
                  <a:pt x="217" y="818"/>
                </a:lnTo>
                <a:lnTo>
                  <a:pt x="215" y="818"/>
                </a:lnTo>
                <a:lnTo>
                  <a:pt x="215" y="820"/>
                </a:lnTo>
                <a:lnTo>
                  <a:pt x="213" y="822"/>
                </a:lnTo>
                <a:lnTo>
                  <a:pt x="211" y="824"/>
                </a:lnTo>
                <a:lnTo>
                  <a:pt x="209" y="824"/>
                </a:lnTo>
                <a:lnTo>
                  <a:pt x="207" y="824"/>
                </a:lnTo>
                <a:lnTo>
                  <a:pt x="203" y="822"/>
                </a:lnTo>
                <a:lnTo>
                  <a:pt x="200" y="818"/>
                </a:lnTo>
                <a:lnTo>
                  <a:pt x="203" y="818"/>
                </a:lnTo>
                <a:lnTo>
                  <a:pt x="205" y="816"/>
                </a:lnTo>
                <a:lnTo>
                  <a:pt x="205" y="816"/>
                </a:lnTo>
                <a:lnTo>
                  <a:pt x="205" y="812"/>
                </a:lnTo>
                <a:lnTo>
                  <a:pt x="205" y="810"/>
                </a:lnTo>
                <a:lnTo>
                  <a:pt x="205" y="807"/>
                </a:lnTo>
                <a:lnTo>
                  <a:pt x="203" y="805"/>
                </a:lnTo>
                <a:lnTo>
                  <a:pt x="200" y="805"/>
                </a:lnTo>
                <a:lnTo>
                  <a:pt x="196" y="805"/>
                </a:lnTo>
                <a:lnTo>
                  <a:pt x="192" y="807"/>
                </a:lnTo>
                <a:lnTo>
                  <a:pt x="190" y="807"/>
                </a:lnTo>
                <a:lnTo>
                  <a:pt x="185" y="807"/>
                </a:lnTo>
                <a:lnTo>
                  <a:pt x="185" y="805"/>
                </a:lnTo>
                <a:lnTo>
                  <a:pt x="185" y="803"/>
                </a:lnTo>
                <a:lnTo>
                  <a:pt x="185" y="801"/>
                </a:lnTo>
                <a:lnTo>
                  <a:pt x="183" y="799"/>
                </a:lnTo>
                <a:lnTo>
                  <a:pt x="183" y="799"/>
                </a:lnTo>
                <a:lnTo>
                  <a:pt x="183" y="797"/>
                </a:lnTo>
                <a:lnTo>
                  <a:pt x="181" y="795"/>
                </a:lnTo>
                <a:lnTo>
                  <a:pt x="179" y="795"/>
                </a:lnTo>
                <a:lnTo>
                  <a:pt x="175" y="792"/>
                </a:lnTo>
                <a:lnTo>
                  <a:pt x="175" y="790"/>
                </a:lnTo>
                <a:lnTo>
                  <a:pt x="175" y="788"/>
                </a:lnTo>
                <a:lnTo>
                  <a:pt x="175" y="786"/>
                </a:lnTo>
                <a:lnTo>
                  <a:pt x="175" y="784"/>
                </a:lnTo>
                <a:lnTo>
                  <a:pt x="175" y="784"/>
                </a:lnTo>
                <a:lnTo>
                  <a:pt x="171" y="784"/>
                </a:lnTo>
                <a:lnTo>
                  <a:pt x="168" y="784"/>
                </a:lnTo>
                <a:lnTo>
                  <a:pt x="164" y="786"/>
                </a:lnTo>
                <a:lnTo>
                  <a:pt x="162" y="784"/>
                </a:lnTo>
                <a:lnTo>
                  <a:pt x="162" y="782"/>
                </a:lnTo>
                <a:lnTo>
                  <a:pt x="164" y="778"/>
                </a:lnTo>
                <a:lnTo>
                  <a:pt x="166" y="775"/>
                </a:lnTo>
                <a:lnTo>
                  <a:pt x="168" y="773"/>
                </a:lnTo>
                <a:lnTo>
                  <a:pt x="168" y="769"/>
                </a:lnTo>
                <a:lnTo>
                  <a:pt x="168" y="767"/>
                </a:lnTo>
                <a:lnTo>
                  <a:pt x="168" y="765"/>
                </a:lnTo>
                <a:lnTo>
                  <a:pt x="164" y="765"/>
                </a:lnTo>
                <a:lnTo>
                  <a:pt x="162" y="765"/>
                </a:lnTo>
                <a:lnTo>
                  <a:pt x="158" y="765"/>
                </a:lnTo>
                <a:lnTo>
                  <a:pt x="158" y="765"/>
                </a:lnTo>
                <a:lnTo>
                  <a:pt x="158" y="767"/>
                </a:lnTo>
                <a:lnTo>
                  <a:pt x="158" y="767"/>
                </a:lnTo>
                <a:lnTo>
                  <a:pt x="154" y="767"/>
                </a:lnTo>
                <a:lnTo>
                  <a:pt x="151" y="765"/>
                </a:lnTo>
                <a:lnTo>
                  <a:pt x="151" y="761"/>
                </a:lnTo>
                <a:lnTo>
                  <a:pt x="151" y="758"/>
                </a:lnTo>
                <a:lnTo>
                  <a:pt x="154" y="756"/>
                </a:lnTo>
                <a:lnTo>
                  <a:pt x="156" y="756"/>
                </a:lnTo>
                <a:lnTo>
                  <a:pt x="160" y="754"/>
                </a:lnTo>
                <a:lnTo>
                  <a:pt x="162" y="752"/>
                </a:lnTo>
                <a:lnTo>
                  <a:pt x="164" y="750"/>
                </a:lnTo>
                <a:lnTo>
                  <a:pt x="164" y="748"/>
                </a:lnTo>
                <a:lnTo>
                  <a:pt x="164" y="746"/>
                </a:lnTo>
                <a:lnTo>
                  <a:pt x="162" y="743"/>
                </a:lnTo>
                <a:lnTo>
                  <a:pt x="160" y="743"/>
                </a:lnTo>
                <a:lnTo>
                  <a:pt x="158" y="743"/>
                </a:lnTo>
                <a:lnTo>
                  <a:pt x="158" y="743"/>
                </a:lnTo>
                <a:lnTo>
                  <a:pt x="158" y="741"/>
                </a:lnTo>
                <a:lnTo>
                  <a:pt x="158" y="739"/>
                </a:lnTo>
                <a:lnTo>
                  <a:pt x="156" y="739"/>
                </a:lnTo>
                <a:lnTo>
                  <a:pt x="154" y="737"/>
                </a:lnTo>
                <a:lnTo>
                  <a:pt x="151" y="737"/>
                </a:lnTo>
                <a:lnTo>
                  <a:pt x="147" y="737"/>
                </a:lnTo>
                <a:lnTo>
                  <a:pt x="147" y="735"/>
                </a:lnTo>
                <a:lnTo>
                  <a:pt x="147" y="733"/>
                </a:lnTo>
                <a:lnTo>
                  <a:pt x="145" y="733"/>
                </a:lnTo>
                <a:lnTo>
                  <a:pt x="143" y="729"/>
                </a:lnTo>
                <a:lnTo>
                  <a:pt x="139" y="724"/>
                </a:lnTo>
                <a:lnTo>
                  <a:pt x="136" y="722"/>
                </a:lnTo>
                <a:lnTo>
                  <a:pt x="136" y="716"/>
                </a:lnTo>
                <a:lnTo>
                  <a:pt x="136" y="712"/>
                </a:lnTo>
                <a:lnTo>
                  <a:pt x="136" y="709"/>
                </a:lnTo>
                <a:lnTo>
                  <a:pt x="134" y="707"/>
                </a:lnTo>
                <a:lnTo>
                  <a:pt x="134" y="705"/>
                </a:lnTo>
                <a:lnTo>
                  <a:pt x="136" y="703"/>
                </a:lnTo>
                <a:lnTo>
                  <a:pt x="141" y="701"/>
                </a:lnTo>
                <a:lnTo>
                  <a:pt x="143" y="701"/>
                </a:lnTo>
                <a:lnTo>
                  <a:pt x="147" y="701"/>
                </a:lnTo>
                <a:lnTo>
                  <a:pt x="151" y="699"/>
                </a:lnTo>
                <a:lnTo>
                  <a:pt x="154" y="699"/>
                </a:lnTo>
                <a:lnTo>
                  <a:pt x="154" y="697"/>
                </a:lnTo>
                <a:lnTo>
                  <a:pt x="151" y="697"/>
                </a:lnTo>
                <a:lnTo>
                  <a:pt x="149" y="697"/>
                </a:lnTo>
                <a:lnTo>
                  <a:pt x="145" y="697"/>
                </a:lnTo>
                <a:lnTo>
                  <a:pt x="143" y="697"/>
                </a:lnTo>
                <a:lnTo>
                  <a:pt x="143" y="692"/>
                </a:lnTo>
                <a:lnTo>
                  <a:pt x="143" y="690"/>
                </a:lnTo>
                <a:lnTo>
                  <a:pt x="145" y="688"/>
                </a:lnTo>
                <a:lnTo>
                  <a:pt x="147" y="686"/>
                </a:lnTo>
                <a:lnTo>
                  <a:pt x="151" y="686"/>
                </a:lnTo>
                <a:lnTo>
                  <a:pt x="154" y="686"/>
                </a:lnTo>
                <a:lnTo>
                  <a:pt x="156" y="686"/>
                </a:lnTo>
                <a:lnTo>
                  <a:pt x="158" y="684"/>
                </a:lnTo>
                <a:lnTo>
                  <a:pt x="158" y="682"/>
                </a:lnTo>
                <a:lnTo>
                  <a:pt x="160" y="682"/>
                </a:lnTo>
                <a:lnTo>
                  <a:pt x="160" y="682"/>
                </a:lnTo>
                <a:lnTo>
                  <a:pt x="158" y="680"/>
                </a:lnTo>
                <a:lnTo>
                  <a:pt x="156" y="675"/>
                </a:lnTo>
                <a:lnTo>
                  <a:pt x="151" y="673"/>
                </a:lnTo>
                <a:lnTo>
                  <a:pt x="147" y="673"/>
                </a:lnTo>
                <a:lnTo>
                  <a:pt x="143" y="671"/>
                </a:lnTo>
                <a:lnTo>
                  <a:pt x="143" y="669"/>
                </a:lnTo>
                <a:lnTo>
                  <a:pt x="143" y="667"/>
                </a:lnTo>
                <a:lnTo>
                  <a:pt x="145" y="665"/>
                </a:lnTo>
                <a:lnTo>
                  <a:pt x="149" y="665"/>
                </a:lnTo>
                <a:lnTo>
                  <a:pt x="154" y="667"/>
                </a:lnTo>
                <a:lnTo>
                  <a:pt x="158" y="669"/>
                </a:lnTo>
                <a:lnTo>
                  <a:pt x="162" y="671"/>
                </a:lnTo>
                <a:lnTo>
                  <a:pt x="166" y="671"/>
                </a:lnTo>
                <a:lnTo>
                  <a:pt x="168" y="671"/>
                </a:lnTo>
                <a:lnTo>
                  <a:pt x="171" y="671"/>
                </a:lnTo>
                <a:lnTo>
                  <a:pt x="171" y="669"/>
                </a:lnTo>
                <a:lnTo>
                  <a:pt x="168" y="667"/>
                </a:lnTo>
                <a:lnTo>
                  <a:pt x="166" y="667"/>
                </a:lnTo>
                <a:lnTo>
                  <a:pt x="166" y="665"/>
                </a:lnTo>
                <a:lnTo>
                  <a:pt x="166" y="660"/>
                </a:lnTo>
                <a:lnTo>
                  <a:pt x="168" y="658"/>
                </a:lnTo>
                <a:lnTo>
                  <a:pt x="168" y="656"/>
                </a:lnTo>
                <a:lnTo>
                  <a:pt x="168" y="652"/>
                </a:lnTo>
                <a:lnTo>
                  <a:pt x="166" y="650"/>
                </a:lnTo>
                <a:lnTo>
                  <a:pt x="162" y="648"/>
                </a:lnTo>
                <a:lnTo>
                  <a:pt x="162" y="648"/>
                </a:lnTo>
                <a:lnTo>
                  <a:pt x="160" y="650"/>
                </a:lnTo>
                <a:lnTo>
                  <a:pt x="158" y="650"/>
                </a:lnTo>
                <a:lnTo>
                  <a:pt x="156" y="650"/>
                </a:lnTo>
                <a:lnTo>
                  <a:pt x="154" y="648"/>
                </a:lnTo>
                <a:lnTo>
                  <a:pt x="151" y="645"/>
                </a:lnTo>
                <a:lnTo>
                  <a:pt x="151" y="641"/>
                </a:lnTo>
                <a:lnTo>
                  <a:pt x="154" y="641"/>
                </a:lnTo>
                <a:lnTo>
                  <a:pt x="156" y="641"/>
                </a:lnTo>
                <a:lnTo>
                  <a:pt x="158" y="639"/>
                </a:lnTo>
                <a:lnTo>
                  <a:pt x="156" y="639"/>
                </a:lnTo>
                <a:lnTo>
                  <a:pt x="156" y="637"/>
                </a:lnTo>
                <a:lnTo>
                  <a:pt x="156" y="635"/>
                </a:lnTo>
                <a:lnTo>
                  <a:pt x="156" y="635"/>
                </a:lnTo>
                <a:lnTo>
                  <a:pt x="158" y="633"/>
                </a:lnTo>
                <a:lnTo>
                  <a:pt x="160" y="633"/>
                </a:lnTo>
                <a:lnTo>
                  <a:pt x="162" y="633"/>
                </a:lnTo>
                <a:lnTo>
                  <a:pt x="164" y="633"/>
                </a:lnTo>
                <a:lnTo>
                  <a:pt x="166" y="631"/>
                </a:lnTo>
                <a:lnTo>
                  <a:pt x="166" y="628"/>
                </a:lnTo>
                <a:lnTo>
                  <a:pt x="171" y="628"/>
                </a:lnTo>
                <a:lnTo>
                  <a:pt x="175" y="628"/>
                </a:lnTo>
                <a:lnTo>
                  <a:pt x="179" y="628"/>
                </a:lnTo>
                <a:lnTo>
                  <a:pt x="181" y="631"/>
                </a:lnTo>
                <a:lnTo>
                  <a:pt x="183" y="633"/>
                </a:lnTo>
                <a:lnTo>
                  <a:pt x="183" y="635"/>
                </a:lnTo>
                <a:lnTo>
                  <a:pt x="181" y="637"/>
                </a:lnTo>
                <a:lnTo>
                  <a:pt x="183" y="639"/>
                </a:lnTo>
                <a:lnTo>
                  <a:pt x="183" y="639"/>
                </a:lnTo>
                <a:lnTo>
                  <a:pt x="185" y="639"/>
                </a:lnTo>
                <a:lnTo>
                  <a:pt x="190" y="637"/>
                </a:lnTo>
                <a:lnTo>
                  <a:pt x="192" y="637"/>
                </a:lnTo>
                <a:lnTo>
                  <a:pt x="192" y="635"/>
                </a:lnTo>
                <a:lnTo>
                  <a:pt x="192" y="635"/>
                </a:lnTo>
                <a:lnTo>
                  <a:pt x="192" y="633"/>
                </a:lnTo>
                <a:lnTo>
                  <a:pt x="194" y="633"/>
                </a:lnTo>
                <a:lnTo>
                  <a:pt x="196" y="633"/>
                </a:lnTo>
                <a:lnTo>
                  <a:pt x="198" y="633"/>
                </a:lnTo>
                <a:lnTo>
                  <a:pt x="200" y="633"/>
                </a:lnTo>
                <a:lnTo>
                  <a:pt x="203" y="631"/>
                </a:lnTo>
                <a:lnTo>
                  <a:pt x="203" y="626"/>
                </a:lnTo>
                <a:lnTo>
                  <a:pt x="203" y="624"/>
                </a:lnTo>
                <a:lnTo>
                  <a:pt x="205" y="620"/>
                </a:lnTo>
                <a:lnTo>
                  <a:pt x="207" y="618"/>
                </a:lnTo>
                <a:lnTo>
                  <a:pt x="207" y="618"/>
                </a:lnTo>
                <a:lnTo>
                  <a:pt x="209" y="620"/>
                </a:lnTo>
                <a:lnTo>
                  <a:pt x="211" y="620"/>
                </a:lnTo>
                <a:lnTo>
                  <a:pt x="220" y="618"/>
                </a:lnTo>
                <a:lnTo>
                  <a:pt x="228" y="616"/>
                </a:lnTo>
                <a:lnTo>
                  <a:pt x="232" y="611"/>
                </a:lnTo>
                <a:lnTo>
                  <a:pt x="237" y="609"/>
                </a:lnTo>
                <a:lnTo>
                  <a:pt x="241" y="605"/>
                </a:lnTo>
                <a:lnTo>
                  <a:pt x="243" y="605"/>
                </a:lnTo>
                <a:lnTo>
                  <a:pt x="247" y="603"/>
                </a:lnTo>
                <a:lnTo>
                  <a:pt x="249" y="599"/>
                </a:lnTo>
                <a:lnTo>
                  <a:pt x="252" y="594"/>
                </a:lnTo>
                <a:lnTo>
                  <a:pt x="254" y="590"/>
                </a:lnTo>
                <a:lnTo>
                  <a:pt x="254" y="588"/>
                </a:lnTo>
                <a:lnTo>
                  <a:pt x="254" y="586"/>
                </a:lnTo>
                <a:lnTo>
                  <a:pt x="254" y="584"/>
                </a:lnTo>
                <a:lnTo>
                  <a:pt x="256" y="582"/>
                </a:lnTo>
                <a:lnTo>
                  <a:pt x="260" y="582"/>
                </a:lnTo>
                <a:lnTo>
                  <a:pt x="264" y="579"/>
                </a:lnTo>
                <a:lnTo>
                  <a:pt x="271" y="582"/>
                </a:lnTo>
                <a:lnTo>
                  <a:pt x="275" y="582"/>
                </a:lnTo>
                <a:lnTo>
                  <a:pt x="286" y="584"/>
                </a:lnTo>
                <a:lnTo>
                  <a:pt x="294" y="586"/>
                </a:lnTo>
                <a:lnTo>
                  <a:pt x="298" y="588"/>
                </a:lnTo>
                <a:lnTo>
                  <a:pt x="305" y="590"/>
                </a:lnTo>
                <a:lnTo>
                  <a:pt x="307" y="592"/>
                </a:lnTo>
                <a:lnTo>
                  <a:pt x="309" y="592"/>
                </a:lnTo>
                <a:lnTo>
                  <a:pt x="318" y="594"/>
                </a:lnTo>
                <a:lnTo>
                  <a:pt x="328" y="596"/>
                </a:lnTo>
                <a:lnTo>
                  <a:pt x="328" y="594"/>
                </a:lnTo>
                <a:lnTo>
                  <a:pt x="328" y="594"/>
                </a:lnTo>
                <a:lnTo>
                  <a:pt x="330" y="592"/>
                </a:lnTo>
                <a:lnTo>
                  <a:pt x="335" y="592"/>
                </a:lnTo>
                <a:lnTo>
                  <a:pt x="339" y="594"/>
                </a:lnTo>
                <a:lnTo>
                  <a:pt x="343" y="596"/>
                </a:lnTo>
                <a:lnTo>
                  <a:pt x="347" y="596"/>
                </a:lnTo>
                <a:lnTo>
                  <a:pt x="354" y="596"/>
                </a:lnTo>
                <a:lnTo>
                  <a:pt x="360" y="592"/>
                </a:lnTo>
                <a:lnTo>
                  <a:pt x="365" y="590"/>
                </a:lnTo>
                <a:lnTo>
                  <a:pt x="371" y="588"/>
                </a:lnTo>
                <a:lnTo>
                  <a:pt x="377" y="588"/>
                </a:lnTo>
                <a:lnTo>
                  <a:pt x="384" y="590"/>
                </a:lnTo>
                <a:lnTo>
                  <a:pt x="388" y="590"/>
                </a:lnTo>
                <a:lnTo>
                  <a:pt x="394" y="590"/>
                </a:lnTo>
                <a:lnTo>
                  <a:pt x="399" y="588"/>
                </a:lnTo>
                <a:lnTo>
                  <a:pt x="403" y="586"/>
                </a:lnTo>
                <a:lnTo>
                  <a:pt x="403" y="584"/>
                </a:lnTo>
                <a:lnTo>
                  <a:pt x="403" y="582"/>
                </a:lnTo>
                <a:lnTo>
                  <a:pt x="401" y="582"/>
                </a:lnTo>
                <a:lnTo>
                  <a:pt x="401" y="579"/>
                </a:lnTo>
                <a:lnTo>
                  <a:pt x="399" y="577"/>
                </a:lnTo>
                <a:lnTo>
                  <a:pt x="399" y="575"/>
                </a:lnTo>
                <a:lnTo>
                  <a:pt x="401" y="575"/>
                </a:lnTo>
                <a:lnTo>
                  <a:pt x="403" y="575"/>
                </a:lnTo>
                <a:lnTo>
                  <a:pt x="405" y="575"/>
                </a:lnTo>
                <a:lnTo>
                  <a:pt x="409" y="575"/>
                </a:lnTo>
                <a:lnTo>
                  <a:pt x="416" y="573"/>
                </a:lnTo>
                <a:lnTo>
                  <a:pt x="420" y="573"/>
                </a:lnTo>
                <a:lnTo>
                  <a:pt x="424" y="573"/>
                </a:lnTo>
                <a:lnTo>
                  <a:pt x="428" y="575"/>
                </a:lnTo>
                <a:lnTo>
                  <a:pt x="431" y="575"/>
                </a:lnTo>
                <a:lnTo>
                  <a:pt x="431" y="575"/>
                </a:lnTo>
                <a:lnTo>
                  <a:pt x="433" y="573"/>
                </a:lnTo>
                <a:lnTo>
                  <a:pt x="433" y="573"/>
                </a:lnTo>
                <a:lnTo>
                  <a:pt x="437" y="573"/>
                </a:lnTo>
                <a:lnTo>
                  <a:pt x="441" y="573"/>
                </a:lnTo>
                <a:lnTo>
                  <a:pt x="445" y="571"/>
                </a:lnTo>
                <a:lnTo>
                  <a:pt x="450" y="569"/>
                </a:lnTo>
                <a:lnTo>
                  <a:pt x="452" y="567"/>
                </a:lnTo>
                <a:lnTo>
                  <a:pt x="452" y="567"/>
                </a:lnTo>
                <a:lnTo>
                  <a:pt x="452" y="564"/>
                </a:lnTo>
                <a:lnTo>
                  <a:pt x="452" y="564"/>
                </a:lnTo>
                <a:lnTo>
                  <a:pt x="452" y="564"/>
                </a:lnTo>
                <a:lnTo>
                  <a:pt x="452" y="562"/>
                </a:lnTo>
                <a:lnTo>
                  <a:pt x="456" y="560"/>
                </a:lnTo>
                <a:lnTo>
                  <a:pt x="458" y="560"/>
                </a:lnTo>
                <a:lnTo>
                  <a:pt x="460" y="560"/>
                </a:lnTo>
                <a:lnTo>
                  <a:pt x="463" y="560"/>
                </a:lnTo>
                <a:lnTo>
                  <a:pt x="465" y="562"/>
                </a:lnTo>
                <a:lnTo>
                  <a:pt x="465" y="562"/>
                </a:lnTo>
                <a:lnTo>
                  <a:pt x="467" y="562"/>
                </a:lnTo>
                <a:lnTo>
                  <a:pt x="465" y="560"/>
                </a:lnTo>
                <a:lnTo>
                  <a:pt x="465" y="560"/>
                </a:lnTo>
                <a:lnTo>
                  <a:pt x="463" y="558"/>
                </a:lnTo>
                <a:lnTo>
                  <a:pt x="465" y="558"/>
                </a:lnTo>
                <a:lnTo>
                  <a:pt x="465" y="558"/>
                </a:lnTo>
                <a:lnTo>
                  <a:pt x="467" y="558"/>
                </a:lnTo>
                <a:lnTo>
                  <a:pt x="469" y="558"/>
                </a:lnTo>
                <a:lnTo>
                  <a:pt x="473" y="558"/>
                </a:lnTo>
                <a:lnTo>
                  <a:pt x="477" y="558"/>
                </a:lnTo>
                <a:lnTo>
                  <a:pt x="482" y="556"/>
                </a:lnTo>
                <a:lnTo>
                  <a:pt x="484" y="552"/>
                </a:lnTo>
                <a:lnTo>
                  <a:pt x="486" y="550"/>
                </a:lnTo>
                <a:lnTo>
                  <a:pt x="488" y="547"/>
                </a:lnTo>
                <a:lnTo>
                  <a:pt x="495" y="543"/>
                </a:lnTo>
                <a:lnTo>
                  <a:pt x="501" y="539"/>
                </a:lnTo>
                <a:lnTo>
                  <a:pt x="507" y="535"/>
                </a:lnTo>
                <a:lnTo>
                  <a:pt x="514" y="530"/>
                </a:lnTo>
                <a:lnTo>
                  <a:pt x="518" y="526"/>
                </a:lnTo>
                <a:lnTo>
                  <a:pt x="522" y="520"/>
                </a:lnTo>
                <a:lnTo>
                  <a:pt x="522" y="518"/>
                </a:lnTo>
                <a:lnTo>
                  <a:pt x="522" y="518"/>
                </a:lnTo>
                <a:lnTo>
                  <a:pt x="524" y="518"/>
                </a:lnTo>
                <a:lnTo>
                  <a:pt x="522" y="515"/>
                </a:lnTo>
                <a:lnTo>
                  <a:pt x="520" y="515"/>
                </a:lnTo>
                <a:lnTo>
                  <a:pt x="520" y="515"/>
                </a:lnTo>
                <a:lnTo>
                  <a:pt x="522" y="515"/>
                </a:lnTo>
                <a:lnTo>
                  <a:pt x="524" y="515"/>
                </a:lnTo>
                <a:lnTo>
                  <a:pt x="526" y="515"/>
                </a:lnTo>
                <a:lnTo>
                  <a:pt x="526" y="513"/>
                </a:lnTo>
                <a:lnTo>
                  <a:pt x="526" y="511"/>
                </a:lnTo>
                <a:lnTo>
                  <a:pt x="526" y="509"/>
                </a:lnTo>
                <a:lnTo>
                  <a:pt x="526" y="507"/>
                </a:lnTo>
                <a:lnTo>
                  <a:pt x="524" y="507"/>
                </a:lnTo>
                <a:lnTo>
                  <a:pt x="522" y="507"/>
                </a:lnTo>
                <a:lnTo>
                  <a:pt x="522" y="505"/>
                </a:lnTo>
                <a:lnTo>
                  <a:pt x="524" y="505"/>
                </a:lnTo>
                <a:lnTo>
                  <a:pt x="524" y="505"/>
                </a:lnTo>
                <a:lnTo>
                  <a:pt x="526" y="505"/>
                </a:lnTo>
                <a:lnTo>
                  <a:pt x="531" y="503"/>
                </a:lnTo>
                <a:lnTo>
                  <a:pt x="533" y="503"/>
                </a:lnTo>
                <a:lnTo>
                  <a:pt x="535" y="503"/>
                </a:lnTo>
                <a:lnTo>
                  <a:pt x="537" y="503"/>
                </a:lnTo>
                <a:lnTo>
                  <a:pt x="537" y="505"/>
                </a:lnTo>
                <a:lnTo>
                  <a:pt x="537" y="507"/>
                </a:lnTo>
                <a:lnTo>
                  <a:pt x="539" y="507"/>
                </a:lnTo>
                <a:lnTo>
                  <a:pt x="539" y="507"/>
                </a:lnTo>
                <a:lnTo>
                  <a:pt x="541" y="505"/>
                </a:lnTo>
                <a:lnTo>
                  <a:pt x="544" y="505"/>
                </a:lnTo>
                <a:lnTo>
                  <a:pt x="544" y="503"/>
                </a:lnTo>
                <a:lnTo>
                  <a:pt x="541" y="501"/>
                </a:lnTo>
                <a:lnTo>
                  <a:pt x="541" y="498"/>
                </a:lnTo>
                <a:lnTo>
                  <a:pt x="544" y="498"/>
                </a:lnTo>
                <a:lnTo>
                  <a:pt x="548" y="496"/>
                </a:lnTo>
                <a:lnTo>
                  <a:pt x="550" y="496"/>
                </a:lnTo>
                <a:lnTo>
                  <a:pt x="556" y="492"/>
                </a:lnTo>
                <a:lnTo>
                  <a:pt x="558" y="486"/>
                </a:lnTo>
                <a:lnTo>
                  <a:pt x="563" y="481"/>
                </a:lnTo>
                <a:lnTo>
                  <a:pt x="567" y="477"/>
                </a:lnTo>
                <a:lnTo>
                  <a:pt x="573" y="471"/>
                </a:lnTo>
                <a:lnTo>
                  <a:pt x="578" y="464"/>
                </a:lnTo>
                <a:lnTo>
                  <a:pt x="584" y="458"/>
                </a:lnTo>
                <a:lnTo>
                  <a:pt x="586" y="452"/>
                </a:lnTo>
                <a:lnTo>
                  <a:pt x="590" y="447"/>
                </a:lnTo>
                <a:lnTo>
                  <a:pt x="595" y="437"/>
                </a:lnTo>
                <a:lnTo>
                  <a:pt x="597" y="428"/>
                </a:lnTo>
                <a:lnTo>
                  <a:pt x="601" y="417"/>
                </a:lnTo>
                <a:lnTo>
                  <a:pt x="601" y="415"/>
                </a:lnTo>
                <a:lnTo>
                  <a:pt x="603" y="413"/>
                </a:lnTo>
                <a:lnTo>
                  <a:pt x="603" y="413"/>
                </a:lnTo>
                <a:lnTo>
                  <a:pt x="605" y="413"/>
                </a:lnTo>
                <a:lnTo>
                  <a:pt x="605" y="413"/>
                </a:lnTo>
                <a:lnTo>
                  <a:pt x="618" y="388"/>
                </a:lnTo>
                <a:lnTo>
                  <a:pt x="625" y="362"/>
                </a:lnTo>
                <a:lnTo>
                  <a:pt x="627" y="336"/>
                </a:lnTo>
                <a:lnTo>
                  <a:pt x="627" y="332"/>
                </a:lnTo>
                <a:lnTo>
                  <a:pt x="627" y="326"/>
                </a:lnTo>
                <a:lnTo>
                  <a:pt x="627" y="326"/>
                </a:lnTo>
                <a:lnTo>
                  <a:pt x="627" y="326"/>
                </a:lnTo>
                <a:lnTo>
                  <a:pt x="625" y="328"/>
                </a:lnTo>
                <a:lnTo>
                  <a:pt x="625" y="326"/>
                </a:lnTo>
                <a:lnTo>
                  <a:pt x="625" y="326"/>
                </a:lnTo>
                <a:lnTo>
                  <a:pt x="625" y="324"/>
                </a:lnTo>
                <a:lnTo>
                  <a:pt x="627" y="324"/>
                </a:lnTo>
                <a:lnTo>
                  <a:pt x="629" y="322"/>
                </a:lnTo>
                <a:lnTo>
                  <a:pt x="629" y="319"/>
                </a:lnTo>
                <a:lnTo>
                  <a:pt x="627" y="317"/>
                </a:lnTo>
                <a:lnTo>
                  <a:pt x="627" y="317"/>
                </a:lnTo>
                <a:lnTo>
                  <a:pt x="627" y="315"/>
                </a:lnTo>
                <a:lnTo>
                  <a:pt x="625" y="315"/>
                </a:lnTo>
                <a:lnTo>
                  <a:pt x="622" y="315"/>
                </a:lnTo>
                <a:lnTo>
                  <a:pt x="622" y="315"/>
                </a:lnTo>
                <a:lnTo>
                  <a:pt x="622" y="315"/>
                </a:lnTo>
                <a:lnTo>
                  <a:pt x="625" y="313"/>
                </a:lnTo>
                <a:lnTo>
                  <a:pt x="625" y="313"/>
                </a:lnTo>
                <a:lnTo>
                  <a:pt x="627" y="313"/>
                </a:lnTo>
                <a:lnTo>
                  <a:pt x="627" y="313"/>
                </a:lnTo>
                <a:lnTo>
                  <a:pt x="629" y="313"/>
                </a:lnTo>
                <a:lnTo>
                  <a:pt x="629" y="307"/>
                </a:lnTo>
                <a:lnTo>
                  <a:pt x="629" y="302"/>
                </a:lnTo>
                <a:lnTo>
                  <a:pt x="629" y="298"/>
                </a:lnTo>
                <a:lnTo>
                  <a:pt x="627" y="292"/>
                </a:lnTo>
                <a:lnTo>
                  <a:pt x="625" y="285"/>
                </a:lnTo>
                <a:lnTo>
                  <a:pt x="625" y="277"/>
                </a:lnTo>
                <a:lnTo>
                  <a:pt x="625" y="273"/>
                </a:lnTo>
                <a:lnTo>
                  <a:pt x="622" y="266"/>
                </a:lnTo>
                <a:lnTo>
                  <a:pt x="620" y="260"/>
                </a:lnTo>
                <a:lnTo>
                  <a:pt x="618" y="258"/>
                </a:lnTo>
                <a:lnTo>
                  <a:pt x="618" y="253"/>
                </a:lnTo>
                <a:lnTo>
                  <a:pt x="612" y="234"/>
                </a:lnTo>
                <a:lnTo>
                  <a:pt x="605" y="215"/>
                </a:lnTo>
                <a:lnTo>
                  <a:pt x="599" y="206"/>
                </a:lnTo>
                <a:lnTo>
                  <a:pt x="595" y="196"/>
                </a:lnTo>
                <a:lnTo>
                  <a:pt x="590" y="187"/>
                </a:lnTo>
                <a:lnTo>
                  <a:pt x="586" y="183"/>
                </a:lnTo>
                <a:lnTo>
                  <a:pt x="580" y="179"/>
                </a:lnTo>
                <a:lnTo>
                  <a:pt x="575" y="175"/>
                </a:lnTo>
                <a:lnTo>
                  <a:pt x="571" y="172"/>
                </a:lnTo>
                <a:lnTo>
                  <a:pt x="571" y="170"/>
                </a:lnTo>
                <a:lnTo>
                  <a:pt x="573" y="168"/>
                </a:lnTo>
                <a:lnTo>
                  <a:pt x="573" y="166"/>
                </a:lnTo>
                <a:lnTo>
                  <a:pt x="569" y="160"/>
                </a:lnTo>
                <a:lnTo>
                  <a:pt x="563" y="155"/>
                </a:lnTo>
                <a:lnTo>
                  <a:pt x="556" y="151"/>
                </a:lnTo>
                <a:lnTo>
                  <a:pt x="550" y="147"/>
                </a:lnTo>
                <a:lnTo>
                  <a:pt x="541" y="143"/>
                </a:lnTo>
                <a:lnTo>
                  <a:pt x="531" y="138"/>
                </a:lnTo>
                <a:lnTo>
                  <a:pt x="522" y="136"/>
                </a:lnTo>
                <a:lnTo>
                  <a:pt x="520" y="138"/>
                </a:lnTo>
                <a:lnTo>
                  <a:pt x="520" y="138"/>
                </a:lnTo>
                <a:lnTo>
                  <a:pt x="518" y="140"/>
                </a:lnTo>
                <a:lnTo>
                  <a:pt x="518" y="138"/>
                </a:lnTo>
                <a:lnTo>
                  <a:pt x="516" y="138"/>
                </a:lnTo>
                <a:lnTo>
                  <a:pt x="509" y="136"/>
                </a:lnTo>
                <a:lnTo>
                  <a:pt x="503" y="134"/>
                </a:lnTo>
                <a:lnTo>
                  <a:pt x="497" y="130"/>
                </a:lnTo>
                <a:lnTo>
                  <a:pt x="495" y="130"/>
                </a:lnTo>
                <a:lnTo>
                  <a:pt x="492" y="130"/>
                </a:lnTo>
                <a:lnTo>
                  <a:pt x="488" y="128"/>
                </a:lnTo>
                <a:lnTo>
                  <a:pt x="484" y="123"/>
                </a:lnTo>
                <a:lnTo>
                  <a:pt x="480" y="121"/>
                </a:lnTo>
                <a:lnTo>
                  <a:pt x="477" y="119"/>
                </a:lnTo>
                <a:lnTo>
                  <a:pt x="473" y="119"/>
                </a:lnTo>
                <a:lnTo>
                  <a:pt x="471" y="117"/>
                </a:lnTo>
                <a:lnTo>
                  <a:pt x="471" y="115"/>
                </a:lnTo>
                <a:lnTo>
                  <a:pt x="469" y="113"/>
                </a:lnTo>
                <a:lnTo>
                  <a:pt x="469" y="111"/>
                </a:lnTo>
                <a:lnTo>
                  <a:pt x="465" y="111"/>
                </a:lnTo>
                <a:lnTo>
                  <a:pt x="463" y="111"/>
                </a:lnTo>
                <a:lnTo>
                  <a:pt x="460" y="111"/>
                </a:lnTo>
                <a:lnTo>
                  <a:pt x="458" y="111"/>
                </a:lnTo>
                <a:lnTo>
                  <a:pt x="458" y="108"/>
                </a:lnTo>
                <a:lnTo>
                  <a:pt x="456" y="104"/>
                </a:lnTo>
                <a:lnTo>
                  <a:pt x="454" y="102"/>
                </a:lnTo>
                <a:lnTo>
                  <a:pt x="433" y="79"/>
                </a:lnTo>
                <a:lnTo>
                  <a:pt x="409" y="59"/>
                </a:lnTo>
                <a:lnTo>
                  <a:pt x="403" y="57"/>
                </a:lnTo>
                <a:lnTo>
                  <a:pt x="399" y="55"/>
                </a:lnTo>
                <a:lnTo>
                  <a:pt x="394" y="57"/>
                </a:lnTo>
                <a:lnTo>
                  <a:pt x="392" y="59"/>
                </a:lnTo>
                <a:lnTo>
                  <a:pt x="390" y="59"/>
                </a:lnTo>
                <a:lnTo>
                  <a:pt x="388" y="57"/>
                </a:lnTo>
                <a:lnTo>
                  <a:pt x="388" y="55"/>
                </a:lnTo>
                <a:lnTo>
                  <a:pt x="386" y="55"/>
                </a:lnTo>
                <a:lnTo>
                  <a:pt x="382" y="53"/>
                </a:lnTo>
                <a:lnTo>
                  <a:pt x="377" y="53"/>
                </a:lnTo>
                <a:lnTo>
                  <a:pt x="375" y="53"/>
                </a:lnTo>
                <a:lnTo>
                  <a:pt x="375" y="55"/>
                </a:lnTo>
                <a:lnTo>
                  <a:pt x="373" y="55"/>
                </a:lnTo>
                <a:lnTo>
                  <a:pt x="369" y="55"/>
                </a:lnTo>
                <a:lnTo>
                  <a:pt x="365" y="55"/>
                </a:lnTo>
                <a:lnTo>
                  <a:pt x="365" y="53"/>
                </a:lnTo>
                <a:lnTo>
                  <a:pt x="362" y="53"/>
                </a:lnTo>
                <a:lnTo>
                  <a:pt x="362" y="55"/>
                </a:lnTo>
                <a:lnTo>
                  <a:pt x="362" y="55"/>
                </a:lnTo>
                <a:lnTo>
                  <a:pt x="360" y="53"/>
                </a:lnTo>
                <a:lnTo>
                  <a:pt x="360" y="51"/>
                </a:lnTo>
                <a:lnTo>
                  <a:pt x="360" y="49"/>
                </a:lnTo>
                <a:lnTo>
                  <a:pt x="358" y="47"/>
                </a:lnTo>
                <a:lnTo>
                  <a:pt x="354" y="42"/>
                </a:lnTo>
                <a:lnTo>
                  <a:pt x="347" y="40"/>
                </a:lnTo>
                <a:lnTo>
                  <a:pt x="341" y="40"/>
                </a:lnTo>
                <a:lnTo>
                  <a:pt x="333" y="40"/>
                </a:lnTo>
                <a:lnTo>
                  <a:pt x="326" y="40"/>
                </a:lnTo>
                <a:lnTo>
                  <a:pt x="320" y="38"/>
                </a:lnTo>
                <a:lnTo>
                  <a:pt x="313" y="38"/>
                </a:lnTo>
                <a:lnTo>
                  <a:pt x="284" y="38"/>
                </a:lnTo>
                <a:lnTo>
                  <a:pt x="256" y="45"/>
                </a:lnTo>
                <a:lnTo>
                  <a:pt x="230" y="55"/>
                </a:lnTo>
                <a:lnTo>
                  <a:pt x="217" y="59"/>
                </a:lnTo>
                <a:lnTo>
                  <a:pt x="203" y="64"/>
                </a:lnTo>
                <a:lnTo>
                  <a:pt x="190" y="66"/>
                </a:lnTo>
                <a:lnTo>
                  <a:pt x="168" y="79"/>
                </a:lnTo>
                <a:lnTo>
                  <a:pt x="149" y="89"/>
                </a:lnTo>
                <a:lnTo>
                  <a:pt x="147" y="91"/>
                </a:lnTo>
                <a:lnTo>
                  <a:pt x="145" y="94"/>
                </a:lnTo>
                <a:lnTo>
                  <a:pt x="126" y="106"/>
                </a:lnTo>
                <a:lnTo>
                  <a:pt x="111" y="123"/>
                </a:lnTo>
                <a:lnTo>
                  <a:pt x="111" y="126"/>
                </a:lnTo>
                <a:lnTo>
                  <a:pt x="102" y="132"/>
                </a:lnTo>
                <a:lnTo>
                  <a:pt x="96" y="138"/>
                </a:lnTo>
                <a:lnTo>
                  <a:pt x="90" y="145"/>
                </a:lnTo>
                <a:lnTo>
                  <a:pt x="83" y="151"/>
                </a:lnTo>
                <a:lnTo>
                  <a:pt x="77" y="157"/>
                </a:lnTo>
                <a:lnTo>
                  <a:pt x="75" y="164"/>
                </a:lnTo>
                <a:lnTo>
                  <a:pt x="70" y="170"/>
                </a:lnTo>
                <a:lnTo>
                  <a:pt x="70" y="170"/>
                </a:lnTo>
                <a:lnTo>
                  <a:pt x="73" y="172"/>
                </a:lnTo>
                <a:lnTo>
                  <a:pt x="73" y="175"/>
                </a:lnTo>
                <a:lnTo>
                  <a:pt x="70" y="175"/>
                </a:lnTo>
                <a:lnTo>
                  <a:pt x="66" y="175"/>
                </a:lnTo>
                <a:lnTo>
                  <a:pt x="64" y="177"/>
                </a:lnTo>
                <a:lnTo>
                  <a:pt x="55" y="194"/>
                </a:lnTo>
                <a:lnTo>
                  <a:pt x="51" y="211"/>
                </a:lnTo>
                <a:lnTo>
                  <a:pt x="45" y="228"/>
                </a:lnTo>
                <a:lnTo>
                  <a:pt x="41" y="234"/>
                </a:lnTo>
                <a:lnTo>
                  <a:pt x="38" y="243"/>
                </a:lnTo>
                <a:lnTo>
                  <a:pt x="34" y="249"/>
                </a:lnTo>
                <a:lnTo>
                  <a:pt x="34" y="258"/>
                </a:lnTo>
                <a:lnTo>
                  <a:pt x="32" y="264"/>
                </a:lnTo>
                <a:lnTo>
                  <a:pt x="32" y="270"/>
                </a:lnTo>
                <a:lnTo>
                  <a:pt x="30" y="277"/>
                </a:lnTo>
                <a:lnTo>
                  <a:pt x="30" y="285"/>
                </a:lnTo>
                <a:lnTo>
                  <a:pt x="30" y="294"/>
                </a:lnTo>
                <a:lnTo>
                  <a:pt x="30" y="298"/>
                </a:lnTo>
                <a:lnTo>
                  <a:pt x="28" y="305"/>
                </a:lnTo>
                <a:lnTo>
                  <a:pt x="26" y="311"/>
                </a:lnTo>
                <a:lnTo>
                  <a:pt x="24" y="315"/>
                </a:lnTo>
                <a:lnTo>
                  <a:pt x="21" y="317"/>
                </a:lnTo>
                <a:lnTo>
                  <a:pt x="19" y="319"/>
                </a:lnTo>
                <a:lnTo>
                  <a:pt x="17" y="319"/>
                </a:lnTo>
                <a:lnTo>
                  <a:pt x="15" y="317"/>
                </a:lnTo>
                <a:lnTo>
                  <a:pt x="13" y="315"/>
                </a:lnTo>
                <a:lnTo>
                  <a:pt x="13" y="311"/>
                </a:lnTo>
                <a:lnTo>
                  <a:pt x="13" y="307"/>
                </a:lnTo>
                <a:lnTo>
                  <a:pt x="11" y="302"/>
                </a:lnTo>
                <a:lnTo>
                  <a:pt x="9" y="298"/>
                </a:lnTo>
                <a:lnTo>
                  <a:pt x="6" y="292"/>
                </a:lnTo>
                <a:lnTo>
                  <a:pt x="6" y="287"/>
                </a:lnTo>
                <a:lnTo>
                  <a:pt x="13" y="253"/>
                </a:lnTo>
                <a:lnTo>
                  <a:pt x="17" y="232"/>
                </a:lnTo>
                <a:lnTo>
                  <a:pt x="26" y="211"/>
                </a:lnTo>
                <a:lnTo>
                  <a:pt x="26" y="206"/>
                </a:lnTo>
                <a:lnTo>
                  <a:pt x="28" y="202"/>
                </a:lnTo>
                <a:lnTo>
                  <a:pt x="30" y="198"/>
                </a:lnTo>
                <a:lnTo>
                  <a:pt x="30" y="196"/>
                </a:lnTo>
                <a:lnTo>
                  <a:pt x="32" y="192"/>
                </a:lnTo>
                <a:lnTo>
                  <a:pt x="32" y="187"/>
                </a:lnTo>
                <a:lnTo>
                  <a:pt x="36" y="179"/>
                </a:lnTo>
                <a:lnTo>
                  <a:pt x="43" y="172"/>
                </a:lnTo>
                <a:lnTo>
                  <a:pt x="47" y="164"/>
                </a:lnTo>
                <a:lnTo>
                  <a:pt x="53" y="151"/>
                </a:lnTo>
                <a:lnTo>
                  <a:pt x="60" y="140"/>
                </a:lnTo>
                <a:lnTo>
                  <a:pt x="66" y="132"/>
                </a:lnTo>
                <a:lnTo>
                  <a:pt x="73" y="123"/>
                </a:lnTo>
                <a:lnTo>
                  <a:pt x="83" y="113"/>
                </a:lnTo>
                <a:lnTo>
                  <a:pt x="94" y="104"/>
                </a:lnTo>
                <a:lnTo>
                  <a:pt x="104" y="91"/>
                </a:lnTo>
                <a:lnTo>
                  <a:pt x="117" y="81"/>
                </a:lnTo>
                <a:lnTo>
                  <a:pt x="122" y="77"/>
                </a:lnTo>
                <a:lnTo>
                  <a:pt x="126" y="72"/>
                </a:lnTo>
                <a:lnTo>
                  <a:pt x="128" y="70"/>
                </a:lnTo>
                <a:lnTo>
                  <a:pt x="132" y="68"/>
                </a:lnTo>
                <a:lnTo>
                  <a:pt x="156" y="49"/>
                </a:lnTo>
                <a:lnTo>
                  <a:pt x="183" y="36"/>
                </a:lnTo>
                <a:lnTo>
                  <a:pt x="211" y="25"/>
                </a:lnTo>
                <a:lnTo>
                  <a:pt x="224" y="23"/>
                </a:lnTo>
                <a:lnTo>
                  <a:pt x="237" y="21"/>
                </a:lnTo>
                <a:lnTo>
                  <a:pt x="256" y="15"/>
                </a:lnTo>
                <a:lnTo>
                  <a:pt x="275" y="10"/>
                </a:lnTo>
                <a:lnTo>
                  <a:pt x="296" y="6"/>
                </a:lnTo>
                <a:lnTo>
                  <a:pt x="320" y="2"/>
                </a:lnTo>
                <a:lnTo>
                  <a:pt x="320" y="0"/>
                </a:lnTo>
                <a:lnTo>
                  <a:pt x="32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49000">
                <a:schemeClr val="bg2">
                  <a:lumMod val="50000"/>
                </a:schemeClr>
              </a:gs>
              <a:gs pos="9000">
                <a:schemeClr val="bg2">
                  <a:lumMod val="25000"/>
                  <a:alpha val="37000"/>
                </a:schemeClr>
              </a:gs>
              <a:gs pos="100000">
                <a:schemeClr val="bg2">
                  <a:lumMod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reeform 486"/>
          <p:cNvSpPr>
            <a:spLocks/>
          </p:cNvSpPr>
          <p:nvPr/>
        </p:nvSpPr>
        <p:spPr bwMode="auto">
          <a:xfrm>
            <a:off x="7317407" y="3031207"/>
            <a:ext cx="69850" cy="114300"/>
          </a:xfrm>
          <a:custGeom>
            <a:avLst/>
            <a:gdLst>
              <a:gd name="T0" fmla="*/ 4 w 44"/>
              <a:gd name="T1" fmla="*/ 0 h 72"/>
              <a:gd name="T2" fmla="*/ 8 w 44"/>
              <a:gd name="T3" fmla="*/ 4 h 72"/>
              <a:gd name="T4" fmla="*/ 17 w 44"/>
              <a:gd name="T5" fmla="*/ 13 h 72"/>
              <a:gd name="T6" fmla="*/ 25 w 44"/>
              <a:gd name="T7" fmla="*/ 26 h 72"/>
              <a:gd name="T8" fmla="*/ 32 w 44"/>
              <a:gd name="T9" fmla="*/ 38 h 72"/>
              <a:gd name="T10" fmla="*/ 38 w 44"/>
              <a:gd name="T11" fmla="*/ 49 h 72"/>
              <a:gd name="T12" fmla="*/ 38 w 44"/>
              <a:gd name="T13" fmla="*/ 53 h 72"/>
              <a:gd name="T14" fmla="*/ 40 w 44"/>
              <a:gd name="T15" fmla="*/ 58 h 72"/>
              <a:gd name="T16" fmla="*/ 42 w 44"/>
              <a:gd name="T17" fmla="*/ 62 h 72"/>
              <a:gd name="T18" fmla="*/ 42 w 44"/>
              <a:gd name="T19" fmla="*/ 66 h 72"/>
              <a:gd name="T20" fmla="*/ 44 w 44"/>
              <a:gd name="T21" fmla="*/ 70 h 72"/>
              <a:gd name="T22" fmla="*/ 42 w 44"/>
              <a:gd name="T23" fmla="*/ 72 h 72"/>
              <a:gd name="T24" fmla="*/ 40 w 44"/>
              <a:gd name="T25" fmla="*/ 72 h 72"/>
              <a:gd name="T26" fmla="*/ 27 w 44"/>
              <a:gd name="T27" fmla="*/ 64 h 72"/>
              <a:gd name="T28" fmla="*/ 19 w 44"/>
              <a:gd name="T29" fmla="*/ 51 h 72"/>
              <a:gd name="T30" fmla="*/ 15 w 44"/>
              <a:gd name="T31" fmla="*/ 34 h 72"/>
              <a:gd name="T32" fmla="*/ 12 w 44"/>
              <a:gd name="T33" fmla="*/ 15 h 72"/>
              <a:gd name="T34" fmla="*/ 10 w 44"/>
              <a:gd name="T35" fmla="*/ 13 h 72"/>
              <a:gd name="T36" fmla="*/ 8 w 44"/>
              <a:gd name="T37" fmla="*/ 11 h 72"/>
              <a:gd name="T38" fmla="*/ 6 w 44"/>
              <a:gd name="T39" fmla="*/ 11 h 72"/>
              <a:gd name="T40" fmla="*/ 2 w 44"/>
              <a:gd name="T41" fmla="*/ 9 h 72"/>
              <a:gd name="T42" fmla="*/ 0 w 44"/>
              <a:gd name="T43" fmla="*/ 9 h 72"/>
              <a:gd name="T44" fmla="*/ 0 w 44"/>
              <a:gd name="T45" fmla="*/ 6 h 72"/>
              <a:gd name="T46" fmla="*/ 4 w 44"/>
              <a:gd name="T4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72">
                <a:moveTo>
                  <a:pt x="4" y="0"/>
                </a:moveTo>
                <a:lnTo>
                  <a:pt x="8" y="4"/>
                </a:lnTo>
                <a:lnTo>
                  <a:pt x="17" y="13"/>
                </a:lnTo>
                <a:lnTo>
                  <a:pt x="25" y="26"/>
                </a:lnTo>
                <a:lnTo>
                  <a:pt x="32" y="38"/>
                </a:lnTo>
                <a:lnTo>
                  <a:pt x="38" y="49"/>
                </a:lnTo>
                <a:lnTo>
                  <a:pt x="38" y="53"/>
                </a:lnTo>
                <a:lnTo>
                  <a:pt x="40" y="58"/>
                </a:lnTo>
                <a:lnTo>
                  <a:pt x="42" y="62"/>
                </a:lnTo>
                <a:lnTo>
                  <a:pt x="42" y="66"/>
                </a:lnTo>
                <a:lnTo>
                  <a:pt x="44" y="70"/>
                </a:lnTo>
                <a:lnTo>
                  <a:pt x="42" y="72"/>
                </a:lnTo>
                <a:lnTo>
                  <a:pt x="40" y="72"/>
                </a:lnTo>
                <a:lnTo>
                  <a:pt x="27" y="64"/>
                </a:lnTo>
                <a:lnTo>
                  <a:pt x="19" y="51"/>
                </a:lnTo>
                <a:lnTo>
                  <a:pt x="15" y="34"/>
                </a:lnTo>
                <a:lnTo>
                  <a:pt x="12" y="15"/>
                </a:lnTo>
                <a:lnTo>
                  <a:pt x="10" y="13"/>
                </a:lnTo>
                <a:lnTo>
                  <a:pt x="8" y="11"/>
                </a:lnTo>
                <a:lnTo>
                  <a:pt x="6" y="11"/>
                </a:lnTo>
                <a:lnTo>
                  <a:pt x="2" y="9"/>
                </a:lnTo>
                <a:lnTo>
                  <a:pt x="0" y="9"/>
                </a:lnTo>
                <a:lnTo>
                  <a:pt x="0" y="6"/>
                </a:lnTo>
                <a:lnTo>
                  <a:pt x="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reeform 487"/>
          <p:cNvSpPr>
            <a:spLocks/>
          </p:cNvSpPr>
          <p:nvPr/>
        </p:nvSpPr>
        <p:spPr bwMode="auto">
          <a:xfrm>
            <a:off x="7236296" y="3212976"/>
            <a:ext cx="484188" cy="457200"/>
          </a:xfrm>
          <a:custGeom>
            <a:avLst/>
            <a:gdLst>
              <a:gd name="T0" fmla="*/ 147 w 305"/>
              <a:gd name="T1" fmla="*/ 5 h 288"/>
              <a:gd name="T2" fmla="*/ 158 w 305"/>
              <a:gd name="T3" fmla="*/ 17 h 288"/>
              <a:gd name="T4" fmla="*/ 179 w 305"/>
              <a:gd name="T5" fmla="*/ 19 h 288"/>
              <a:gd name="T6" fmla="*/ 209 w 305"/>
              <a:gd name="T7" fmla="*/ 11 h 288"/>
              <a:gd name="T8" fmla="*/ 213 w 305"/>
              <a:gd name="T9" fmla="*/ 22 h 288"/>
              <a:gd name="T10" fmla="*/ 217 w 305"/>
              <a:gd name="T11" fmla="*/ 26 h 288"/>
              <a:gd name="T12" fmla="*/ 228 w 305"/>
              <a:gd name="T13" fmla="*/ 13 h 288"/>
              <a:gd name="T14" fmla="*/ 236 w 305"/>
              <a:gd name="T15" fmla="*/ 5 h 288"/>
              <a:gd name="T16" fmla="*/ 245 w 305"/>
              <a:gd name="T17" fmla="*/ 32 h 288"/>
              <a:gd name="T18" fmla="*/ 245 w 305"/>
              <a:gd name="T19" fmla="*/ 88 h 288"/>
              <a:gd name="T20" fmla="*/ 262 w 305"/>
              <a:gd name="T21" fmla="*/ 120 h 288"/>
              <a:gd name="T22" fmla="*/ 271 w 305"/>
              <a:gd name="T23" fmla="*/ 132 h 288"/>
              <a:gd name="T24" fmla="*/ 281 w 305"/>
              <a:gd name="T25" fmla="*/ 141 h 288"/>
              <a:gd name="T26" fmla="*/ 281 w 305"/>
              <a:gd name="T27" fmla="*/ 149 h 288"/>
              <a:gd name="T28" fmla="*/ 273 w 305"/>
              <a:gd name="T29" fmla="*/ 152 h 288"/>
              <a:gd name="T30" fmla="*/ 266 w 305"/>
              <a:gd name="T31" fmla="*/ 156 h 288"/>
              <a:gd name="T32" fmla="*/ 294 w 305"/>
              <a:gd name="T33" fmla="*/ 173 h 288"/>
              <a:gd name="T34" fmla="*/ 294 w 305"/>
              <a:gd name="T35" fmla="*/ 196 h 288"/>
              <a:gd name="T36" fmla="*/ 251 w 305"/>
              <a:gd name="T37" fmla="*/ 201 h 288"/>
              <a:gd name="T38" fmla="*/ 228 w 305"/>
              <a:gd name="T39" fmla="*/ 213 h 288"/>
              <a:gd name="T40" fmla="*/ 215 w 305"/>
              <a:gd name="T41" fmla="*/ 224 h 288"/>
              <a:gd name="T42" fmla="*/ 222 w 305"/>
              <a:gd name="T43" fmla="*/ 252 h 288"/>
              <a:gd name="T44" fmla="*/ 213 w 305"/>
              <a:gd name="T45" fmla="*/ 267 h 288"/>
              <a:gd name="T46" fmla="*/ 190 w 305"/>
              <a:gd name="T47" fmla="*/ 243 h 288"/>
              <a:gd name="T48" fmla="*/ 187 w 305"/>
              <a:gd name="T49" fmla="*/ 267 h 288"/>
              <a:gd name="T50" fmla="*/ 190 w 305"/>
              <a:gd name="T51" fmla="*/ 288 h 288"/>
              <a:gd name="T52" fmla="*/ 177 w 305"/>
              <a:gd name="T53" fmla="*/ 279 h 288"/>
              <a:gd name="T54" fmla="*/ 168 w 305"/>
              <a:gd name="T55" fmla="*/ 267 h 288"/>
              <a:gd name="T56" fmla="*/ 153 w 305"/>
              <a:gd name="T57" fmla="*/ 258 h 288"/>
              <a:gd name="T58" fmla="*/ 134 w 305"/>
              <a:gd name="T59" fmla="*/ 265 h 288"/>
              <a:gd name="T60" fmla="*/ 121 w 305"/>
              <a:gd name="T61" fmla="*/ 269 h 288"/>
              <a:gd name="T62" fmla="*/ 115 w 305"/>
              <a:gd name="T63" fmla="*/ 279 h 288"/>
              <a:gd name="T64" fmla="*/ 109 w 305"/>
              <a:gd name="T65" fmla="*/ 271 h 288"/>
              <a:gd name="T66" fmla="*/ 104 w 305"/>
              <a:gd name="T67" fmla="*/ 256 h 288"/>
              <a:gd name="T68" fmla="*/ 87 w 305"/>
              <a:gd name="T69" fmla="*/ 252 h 288"/>
              <a:gd name="T70" fmla="*/ 62 w 305"/>
              <a:gd name="T71" fmla="*/ 265 h 288"/>
              <a:gd name="T72" fmla="*/ 55 w 305"/>
              <a:gd name="T73" fmla="*/ 243 h 288"/>
              <a:gd name="T74" fmla="*/ 49 w 305"/>
              <a:gd name="T75" fmla="*/ 220 h 288"/>
              <a:gd name="T76" fmla="*/ 36 w 305"/>
              <a:gd name="T77" fmla="*/ 211 h 288"/>
              <a:gd name="T78" fmla="*/ 30 w 305"/>
              <a:gd name="T79" fmla="*/ 198 h 288"/>
              <a:gd name="T80" fmla="*/ 30 w 305"/>
              <a:gd name="T81" fmla="*/ 181 h 288"/>
              <a:gd name="T82" fmla="*/ 21 w 305"/>
              <a:gd name="T83" fmla="*/ 173 h 288"/>
              <a:gd name="T84" fmla="*/ 6 w 305"/>
              <a:gd name="T85" fmla="*/ 171 h 288"/>
              <a:gd name="T86" fmla="*/ 0 w 305"/>
              <a:gd name="T87" fmla="*/ 167 h 288"/>
              <a:gd name="T88" fmla="*/ 25 w 305"/>
              <a:gd name="T89" fmla="*/ 145 h 288"/>
              <a:gd name="T90" fmla="*/ 34 w 305"/>
              <a:gd name="T91" fmla="*/ 109 h 288"/>
              <a:gd name="T92" fmla="*/ 25 w 305"/>
              <a:gd name="T93" fmla="*/ 77 h 288"/>
              <a:gd name="T94" fmla="*/ 36 w 305"/>
              <a:gd name="T95" fmla="*/ 75 h 288"/>
              <a:gd name="T96" fmla="*/ 47 w 305"/>
              <a:gd name="T97" fmla="*/ 73 h 288"/>
              <a:gd name="T98" fmla="*/ 70 w 305"/>
              <a:gd name="T99" fmla="*/ 49 h 288"/>
              <a:gd name="T100" fmla="*/ 72 w 305"/>
              <a:gd name="T101" fmla="*/ 37 h 288"/>
              <a:gd name="T102" fmla="*/ 70 w 305"/>
              <a:gd name="T103" fmla="*/ 24 h 288"/>
              <a:gd name="T104" fmla="*/ 79 w 305"/>
              <a:gd name="T105" fmla="*/ 22 h 288"/>
              <a:gd name="T106" fmla="*/ 89 w 305"/>
              <a:gd name="T107" fmla="*/ 28 h 288"/>
              <a:gd name="T108" fmla="*/ 109 w 305"/>
              <a:gd name="T109" fmla="*/ 24 h 288"/>
              <a:gd name="T110" fmla="*/ 138 w 305"/>
              <a:gd name="T11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5" h="288">
                <a:moveTo>
                  <a:pt x="138" y="0"/>
                </a:moveTo>
                <a:lnTo>
                  <a:pt x="145" y="2"/>
                </a:lnTo>
                <a:lnTo>
                  <a:pt x="147" y="5"/>
                </a:lnTo>
                <a:lnTo>
                  <a:pt x="151" y="9"/>
                </a:lnTo>
                <a:lnTo>
                  <a:pt x="155" y="15"/>
                </a:lnTo>
                <a:lnTo>
                  <a:pt x="158" y="17"/>
                </a:lnTo>
                <a:lnTo>
                  <a:pt x="162" y="22"/>
                </a:lnTo>
                <a:lnTo>
                  <a:pt x="166" y="22"/>
                </a:lnTo>
                <a:lnTo>
                  <a:pt x="179" y="19"/>
                </a:lnTo>
                <a:lnTo>
                  <a:pt x="190" y="13"/>
                </a:lnTo>
                <a:lnTo>
                  <a:pt x="200" y="9"/>
                </a:lnTo>
                <a:lnTo>
                  <a:pt x="209" y="11"/>
                </a:lnTo>
                <a:lnTo>
                  <a:pt x="211" y="15"/>
                </a:lnTo>
                <a:lnTo>
                  <a:pt x="211" y="17"/>
                </a:lnTo>
                <a:lnTo>
                  <a:pt x="213" y="22"/>
                </a:lnTo>
                <a:lnTo>
                  <a:pt x="213" y="24"/>
                </a:lnTo>
                <a:lnTo>
                  <a:pt x="215" y="26"/>
                </a:lnTo>
                <a:lnTo>
                  <a:pt x="217" y="26"/>
                </a:lnTo>
                <a:lnTo>
                  <a:pt x="222" y="22"/>
                </a:lnTo>
                <a:lnTo>
                  <a:pt x="224" y="19"/>
                </a:lnTo>
                <a:lnTo>
                  <a:pt x="228" y="13"/>
                </a:lnTo>
                <a:lnTo>
                  <a:pt x="230" y="9"/>
                </a:lnTo>
                <a:lnTo>
                  <a:pt x="234" y="7"/>
                </a:lnTo>
                <a:lnTo>
                  <a:pt x="236" y="5"/>
                </a:lnTo>
                <a:lnTo>
                  <a:pt x="239" y="7"/>
                </a:lnTo>
                <a:lnTo>
                  <a:pt x="245" y="17"/>
                </a:lnTo>
                <a:lnTo>
                  <a:pt x="245" y="32"/>
                </a:lnTo>
                <a:lnTo>
                  <a:pt x="243" y="49"/>
                </a:lnTo>
                <a:lnTo>
                  <a:pt x="241" y="66"/>
                </a:lnTo>
                <a:lnTo>
                  <a:pt x="245" y="88"/>
                </a:lnTo>
                <a:lnTo>
                  <a:pt x="256" y="107"/>
                </a:lnTo>
                <a:lnTo>
                  <a:pt x="260" y="113"/>
                </a:lnTo>
                <a:lnTo>
                  <a:pt x="262" y="120"/>
                </a:lnTo>
                <a:lnTo>
                  <a:pt x="266" y="126"/>
                </a:lnTo>
                <a:lnTo>
                  <a:pt x="268" y="130"/>
                </a:lnTo>
                <a:lnTo>
                  <a:pt x="271" y="132"/>
                </a:lnTo>
                <a:lnTo>
                  <a:pt x="275" y="135"/>
                </a:lnTo>
                <a:lnTo>
                  <a:pt x="277" y="139"/>
                </a:lnTo>
                <a:lnTo>
                  <a:pt x="281" y="141"/>
                </a:lnTo>
                <a:lnTo>
                  <a:pt x="283" y="145"/>
                </a:lnTo>
                <a:lnTo>
                  <a:pt x="283" y="147"/>
                </a:lnTo>
                <a:lnTo>
                  <a:pt x="281" y="149"/>
                </a:lnTo>
                <a:lnTo>
                  <a:pt x="279" y="152"/>
                </a:lnTo>
                <a:lnTo>
                  <a:pt x="277" y="152"/>
                </a:lnTo>
                <a:lnTo>
                  <a:pt x="273" y="152"/>
                </a:lnTo>
                <a:lnTo>
                  <a:pt x="271" y="152"/>
                </a:lnTo>
                <a:lnTo>
                  <a:pt x="266" y="154"/>
                </a:lnTo>
                <a:lnTo>
                  <a:pt x="266" y="156"/>
                </a:lnTo>
                <a:lnTo>
                  <a:pt x="271" y="164"/>
                </a:lnTo>
                <a:lnTo>
                  <a:pt x="281" y="169"/>
                </a:lnTo>
                <a:lnTo>
                  <a:pt x="294" y="173"/>
                </a:lnTo>
                <a:lnTo>
                  <a:pt x="303" y="179"/>
                </a:lnTo>
                <a:lnTo>
                  <a:pt x="305" y="188"/>
                </a:lnTo>
                <a:lnTo>
                  <a:pt x="294" y="196"/>
                </a:lnTo>
                <a:lnTo>
                  <a:pt x="281" y="198"/>
                </a:lnTo>
                <a:lnTo>
                  <a:pt x="266" y="198"/>
                </a:lnTo>
                <a:lnTo>
                  <a:pt x="251" y="201"/>
                </a:lnTo>
                <a:lnTo>
                  <a:pt x="239" y="207"/>
                </a:lnTo>
                <a:lnTo>
                  <a:pt x="234" y="211"/>
                </a:lnTo>
                <a:lnTo>
                  <a:pt x="228" y="213"/>
                </a:lnTo>
                <a:lnTo>
                  <a:pt x="224" y="218"/>
                </a:lnTo>
                <a:lnTo>
                  <a:pt x="219" y="220"/>
                </a:lnTo>
                <a:lnTo>
                  <a:pt x="215" y="224"/>
                </a:lnTo>
                <a:lnTo>
                  <a:pt x="215" y="230"/>
                </a:lnTo>
                <a:lnTo>
                  <a:pt x="217" y="241"/>
                </a:lnTo>
                <a:lnTo>
                  <a:pt x="222" y="252"/>
                </a:lnTo>
                <a:lnTo>
                  <a:pt x="226" y="262"/>
                </a:lnTo>
                <a:lnTo>
                  <a:pt x="222" y="267"/>
                </a:lnTo>
                <a:lnTo>
                  <a:pt x="213" y="267"/>
                </a:lnTo>
                <a:lnTo>
                  <a:pt x="205" y="258"/>
                </a:lnTo>
                <a:lnTo>
                  <a:pt x="196" y="250"/>
                </a:lnTo>
                <a:lnTo>
                  <a:pt x="190" y="243"/>
                </a:lnTo>
                <a:lnTo>
                  <a:pt x="183" y="245"/>
                </a:lnTo>
                <a:lnTo>
                  <a:pt x="183" y="256"/>
                </a:lnTo>
                <a:lnTo>
                  <a:pt x="187" y="267"/>
                </a:lnTo>
                <a:lnTo>
                  <a:pt x="192" y="277"/>
                </a:lnTo>
                <a:lnTo>
                  <a:pt x="194" y="284"/>
                </a:lnTo>
                <a:lnTo>
                  <a:pt x="190" y="288"/>
                </a:lnTo>
                <a:lnTo>
                  <a:pt x="183" y="286"/>
                </a:lnTo>
                <a:lnTo>
                  <a:pt x="179" y="284"/>
                </a:lnTo>
                <a:lnTo>
                  <a:pt x="177" y="279"/>
                </a:lnTo>
                <a:lnTo>
                  <a:pt x="173" y="275"/>
                </a:lnTo>
                <a:lnTo>
                  <a:pt x="170" y="271"/>
                </a:lnTo>
                <a:lnTo>
                  <a:pt x="168" y="267"/>
                </a:lnTo>
                <a:lnTo>
                  <a:pt x="164" y="262"/>
                </a:lnTo>
                <a:lnTo>
                  <a:pt x="160" y="260"/>
                </a:lnTo>
                <a:lnTo>
                  <a:pt x="153" y="258"/>
                </a:lnTo>
                <a:lnTo>
                  <a:pt x="147" y="260"/>
                </a:lnTo>
                <a:lnTo>
                  <a:pt x="141" y="262"/>
                </a:lnTo>
                <a:lnTo>
                  <a:pt x="134" y="265"/>
                </a:lnTo>
                <a:lnTo>
                  <a:pt x="128" y="265"/>
                </a:lnTo>
                <a:lnTo>
                  <a:pt x="126" y="267"/>
                </a:lnTo>
                <a:lnTo>
                  <a:pt x="121" y="269"/>
                </a:lnTo>
                <a:lnTo>
                  <a:pt x="119" y="273"/>
                </a:lnTo>
                <a:lnTo>
                  <a:pt x="117" y="277"/>
                </a:lnTo>
                <a:lnTo>
                  <a:pt x="115" y="279"/>
                </a:lnTo>
                <a:lnTo>
                  <a:pt x="113" y="279"/>
                </a:lnTo>
                <a:lnTo>
                  <a:pt x="111" y="275"/>
                </a:lnTo>
                <a:lnTo>
                  <a:pt x="109" y="271"/>
                </a:lnTo>
                <a:lnTo>
                  <a:pt x="106" y="265"/>
                </a:lnTo>
                <a:lnTo>
                  <a:pt x="106" y="260"/>
                </a:lnTo>
                <a:lnTo>
                  <a:pt x="104" y="256"/>
                </a:lnTo>
                <a:lnTo>
                  <a:pt x="100" y="254"/>
                </a:lnTo>
                <a:lnTo>
                  <a:pt x="98" y="252"/>
                </a:lnTo>
                <a:lnTo>
                  <a:pt x="87" y="252"/>
                </a:lnTo>
                <a:lnTo>
                  <a:pt x="79" y="258"/>
                </a:lnTo>
                <a:lnTo>
                  <a:pt x="70" y="262"/>
                </a:lnTo>
                <a:lnTo>
                  <a:pt x="62" y="265"/>
                </a:lnTo>
                <a:lnTo>
                  <a:pt x="55" y="262"/>
                </a:lnTo>
                <a:lnTo>
                  <a:pt x="53" y="254"/>
                </a:lnTo>
                <a:lnTo>
                  <a:pt x="55" y="243"/>
                </a:lnTo>
                <a:lnTo>
                  <a:pt x="57" y="233"/>
                </a:lnTo>
                <a:lnTo>
                  <a:pt x="53" y="222"/>
                </a:lnTo>
                <a:lnTo>
                  <a:pt x="49" y="220"/>
                </a:lnTo>
                <a:lnTo>
                  <a:pt x="45" y="218"/>
                </a:lnTo>
                <a:lnTo>
                  <a:pt x="40" y="216"/>
                </a:lnTo>
                <a:lnTo>
                  <a:pt x="36" y="211"/>
                </a:lnTo>
                <a:lnTo>
                  <a:pt x="32" y="207"/>
                </a:lnTo>
                <a:lnTo>
                  <a:pt x="30" y="203"/>
                </a:lnTo>
                <a:lnTo>
                  <a:pt x="30" y="198"/>
                </a:lnTo>
                <a:lnTo>
                  <a:pt x="30" y="192"/>
                </a:lnTo>
                <a:lnTo>
                  <a:pt x="30" y="188"/>
                </a:lnTo>
                <a:lnTo>
                  <a:pt x="30" y="181"/>
                </a:lnTo>
                <a:lnTo>
                  <a:pt x="28" y="177"/>
                </a:lnTo>
                <a:lnTo>
                  <a:pt x="23" y="175"/>
                </a:lnTo>
                <a:lnTo>
                  <a:pt x="21" y="173"/>
                </a:lnTo>
                <a:lnTo>
                  <a:pt x="17" y="173"/>
                </a:lnTo>
                <a:lnTo>
                  <a:pt x="11" y="171"/>
                </a:lnTo>
                <a:lnTo>
                  <a:pt x="6" y="171"/>
                </a:lnTo>
                <a:lnTo>
                  <a:pt x="4" y="169"/>
                </a:lnTo>
                <a:lnTo>
                  <a:pt x="0" y="169"/>
                </a:lnTo>
                <a:lnTo>
                  <a:pt x="0" y="167"/>
                </a:lnTo>
                <a:lnTo>
                  <a:pt x="0" y="164"/>
                </a:lnTo>
                <a:lnTo>
                  <a:pt x="13" y="154"/>
                </a:lnTo>
                <a:lnTo>
                  <a:pt x="25" y="145"/>
                </a:lnTo>
                <a:lnTo>
                  <a:pt x="36" y="135"/>
                </a:lnTo>
                <a:lnTo>
                  <a:pt x="38" y="122"/>
                </a:lnTo>
                <a:lnTo>
                  <a:pt x="34" y="109"/>
                </a:lnTo>
                <a:lnTo>
                  <a:pt x="28" y="98"/>
                </a:lnTo>
                <a:lnTo>
                  <a:pt x="23" y="88"/>
                </a:lnTo>
                <a:lnTo>
                  <a:pt x="25" y="77"/>
                </a:lnTo>
                <a:lnTo>
                  <a:pt x="28" y="75"/>
                </a:lnTo>
                <a:lnTo>
                  <a:pt x="32" y="75"/>
                </a:lnTo>
                <a:lnTo>
                  <a:pt x="36" y="75"/>
                </a:lnTo>
                <a:lnTo>
                  <a:pt x="40" y="75"/>
                </a:lnTo>
                <a:lnTo>
                  <a:pt x="43" y="75"/>
                </a:lnTo>
                <a:lnTo>
                  <a:pt x="47" y="73"/>
                </a:lnTo>
                <a:lnTo>
                  <a:pt x="53" y="64"/>
                </a:lnTo>
                <a:lnTo>
                  <a:pt x="62" y="56"/>
                </a:lnTo>
                <a:lnTo>
                  <a:pt x="70" y="49"/>
                </a:lnTo>
                <a:lnTo>
                  <a:pt x="72" y="45"/>
                </a:lnTo>
                <a:lnTo>
                  <a:pt x="72" y="41"/>
                </a:lnTo>
                <a:lnTo>
                  <a:pt x="72" y="37"/>
                </a:lnTo>
                <a:lnTo>
                  <a:pt x="72" y="32"/>
                </a:lnTo>
                <a:lnTo>
                  <a:pt x="70" y="28"/>
                </a:lnTo>
                <a:lnTo>
                  <a:pt x="70" y="24"/>
                </a:lnTo>
                <a:lnTo>
                  <a:pt x="72" y="22"/>
                </a:lnTo>
                <a:lnTo>
                  <a:pt x="75" y="19"/>
                </a:lnTo>
                <a:lnTo>
                  <a:pt x="79" y="22"/>
                </a:lnTo>
                <a:lnTo>
                  <a:pt x="83" y="24"/>
                </a:lnTo>
                <a:lnTo>
                  <a:pt x="85" y="26"/>
                </a:lnTo>
                <a:lnTo>
                  <a:pt x="89" y="28"/>
                </a:lnTo>
                <a:lnTo>
                  <a:pt x="94" y="30"/>
                </a:lnTo>
                <a:lnTo>
                  <a:pt x="98" y="30"/>
                </a:lnTo>
                <a:lnTo>
                  <a:pt x="109" y="24"/>
                </a:lnTo>
                <a:lnTo>
                  <a:pt x="119" y="13"/>
                </a:lnTo>
                <a:lnTo>
                  <a:pt x="128" y="2"/>
                </a:lnTo>
                <a:lnTo>
                  <a:pt x="13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Freeform 488"/>
          <p:cNvSpPr>
            <a:spLocks/>
          </p:cNvSpPr>
          <p:nvPr/>
        </p:nvSpPr>
        <p:spPr bwMode="auto">
          <a:xfrm>
            <a:off x="7249144" y="3647157"/>
            <a:ext cx="23813" cy="44450"/>
          </a:xfrm>
          <a:custGeom>
            <a:avLst/>
            <a:gdLst>
              <a:gd name="T0" fmla="*/ 9 w 15"/>
              <a:gd name="T1" fmla="*/ 0 h 28"/>
              <a:gd name="T2" fmla="*/ 11 w 15"/>
              <a:gd name="T3" fmla="*/ 2 h 28"/>
              <a:gd name="T4" fmla="*/ 13 w 15"/>
              <a:gd name="T5" fmla="*/ 4 h 28"/>
              <a:gd name="T6" fmla="*/ 15 w 15"/>
              <a:gd name="T7" fmla="*/ 10 h 28"/>
              <a:gd name="T8" fmla="*/ 15 w 15"/>
              <a:gd name="T9" fmla="*/ 15 h 28"/>
              <a:gd name="T10" fmla="*/ 15 w 15"/>
              <a:gd name="T11" fmla="*/ 19 h 28"/>
              <a:gd name="T12" fmla="*/ 15 w 15"/>
              <a:gd name="T13" fmla="*/ 23 h 28"/>
              <a:gd name="T14" fmla="*/ 11 w 15"/>
              <a:gd name="T15" fmla="*/ 28 h 28"/>
              <a:gd name="T16" fmla="*/ 9 w 15"/>
              <a:gd name="T17" fmla="*/ 28 h 28"/>
              <a:gd name="T18" fmla="*/ 6 w 15"/>
              <a:gd name="T19" fmla="*/ 25 h 28"/>
              <a:gd name="T20" fmla="*/ 4 w 15"/>
              <a:gd name="T21" fmla="*/ 21 h 28"/>
              <a:gd name="T22" fmla="*/ 2 w 15"/>
              <a:gd name="T23" fmla="*/ 17 h 28"/>
              <a:gd name="T24" fmla="*/ 0 w 15"/>
              <a:gd name="T25" fmla="*/ 10 h 28"/>
              <a:gd name="T26" fmla="*/ 2 w 15"/>
              <a:gd name="T27" fmla="*/ 6 h 28"/>
              <a:gd name="T28" fmla="*/ 2 w 15"/>
              <a:gd name="T29" fmla="*/ 2 h 28"/>
              <a:gd name="T30" fmla="*/ 4 w 15"/>
              <a:gd name="T31" fmla="*/ 0 h 28"/>
              <a:gd name="T32" fmla="*/ 9 w 15"/>
              <a:gd name="T3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28">
                <a:moveTo>
                  <a:pt x="9" y="0"/>
                </a:moveTo>
                <a:lnTo>
                  <a:pt x="11" y="2"/>
                </a:lnTo>
                <a:lnTo>
                  <a:pt x="13" y="4"/>
                </a:lnTo>
                <a:lnTo>
                  <a:pt x="15" y="10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8"/>
                </a:lnTo>
                <a:lnTo>
                  <a:pt x="9" y="28"/>
                </a:lnTo>
                <a:lnTo>
                  <a:pt x="6" y="25"/>
                </a:lnTo>
                <a:lnTo>
                  <a:pt x="4" y="21"/>
                </a:lnTo>
                <a:lnTo>
                  <a:pt x="2" y="17"/>
                </a:lnTo>
                <a:lnTo>
                  <a:pt x="0" y="10"/>
                </a:lnTo>
                <a:lnTo>
                  <a:pt x="2" y="6"/>
                </a:lnTo>
                <a:lnTo>
                  <a:pt x="2" y="2"/>
                </a:lnTo>
                <a:lnTo>
                  <a:pt x="4" y="0"/>
                </a:lnTo>
                <a:lnTo>
                  <a:pt x="9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8" name="Freeform 489"/>
          <p:cNvSpPr>
            <a:spLocks/>
          </p:cNvSpPr>
          <p:nvPr/>
        </p:nvSpPr>
        <p:spPr bwMode="auto">
          <a:xfrm>
            <a:off x="7620619" y="3031207"/>
            <a:ext cx="101600" cy="158750"/>
          </a:xfrm>
          <a:custGeom>
            <a:avLst/>
            <a:gdLst>
              <a:gd name="T0" fmla="*/ 45 w 64"/>
              <a:gd name="T1" fmla="*/ 0 h 100"/>
              <a:gd name="T2" fmla="*/ 56 w 64"/>
              <a:gd name="T3" fmla="*/ 0 h 100"/>
              <a:gd name="T4" fmla="*/ 62 w 64"/>
              <a:gd name="T5" fmla="*/ 6 h 100"/>
              <a:gd name="T6" fmla="*/ 64 w 64"/>
              <a:gd name="T7" fmla="*/ 13 h 100"/>
              <a:gd name="T8" fmla="*/ 64 w 64"/>
              <a:gd name="T9" fmla="*/ 21 h 100"/>
              <a:gd name="T10" fmla="*/ 64 w 64"/>
              <a:gd name="T11" fmla="*/ 28 h 100"/>
              <a:gd name="T12" fmla="*/ 64 w 64"/>
              <a:gd name="T13" fmla="*/ 36 h 100"/>
              <a:gd name="T14" fmla="*/ 64 w 64"/>
              <a:gd name="T15" fmla="*/ 53 h 100"/>
              <a:gd name="T16" fmla="*/ 62 w 64"/>
              <a:gd name="T17" fmla="*/ 70 h 100"/>
              <a:gd name="T18" fmla="*/ 56 w 64"/>
              <a:gd name="T19" fmla="*/ 87 h 100"/>
              <a:gd name="T20" fmla="*/ 45 w 64"/>
              <a:gd name="T21" fmla="*/ 98 h 100"/>
              <a:gd name="T22" fmla="*/ 32 w 64"/>
              <a:gd name="T23" fmla="*/ 100 h 100"/>
              <a:gd name="T24" fmla="*/ 20 w 64"/>
              <a:gd name="T25" fmla="*/ 98 h 100"/>
              <a:gd name="T26" fmla="*/ 7 w 64"/>
              <a:gd name="T27" fmla="*/ 92 h 100"/>
              <a:gd name="T28" fmla="*/ 0 w 64"/>
              <a:gd name="T29" fmla="*/ 83 h 100"/>
              <a:gd name="T30" fmla="*/ 0 w 64"/>
              <a:gd name="T31" fmla="*/ 55 h 100"/>
              <a:gd name="T32" fmla="*/ 9 w 64"/>
              <a:gd name="T33" fmla="*/ 30 h 100"/>
              <a:gd name="T34" fmla="*/ 24 w 64"/>
              <a:gd name="T35" fmla="*/ 9 h 100"/>
              <a:gd name="T36" fmla="*/ 35 w 64"/>
              <a:gd name="T37" fmla="*/ 2 h 100"/>
              <a:gd name="T38" fmla="*/ 45 w 64"/>
              <a:gd name="T3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" h="100">
                <a:moveTo>
                  <a:pt x="45" y="0"/>
                </a:moveTo>
                <a:lnTo>
                  <a:pt x="56" y="0"/>
                </a:lnTo>
                <a:lnTo>
                  <a:pt x="62" y="6"/>
                </a:lnTo>
                <a:lnTo>
                  <a:pt x="64" y="13"/>
                </a:lnTo>
                <a:lnTo>
                  <a:pt x="64" y="21"/>
                </a:lnTo>
                <a:lnTo>
                  <a:pt x="64" y="28"/>
                </a:lnTo>
                <a:lnTo>
                  <a:pt x="64" y="36"/>
                </a:lnTo>
                <a:lnTo>
                  <a:pt x="64" y="53"/>
                </a:lnTo>
                <a:lnTo>
                  <a:pt x="62" y="70"/>
                </a:lnTo>
                <a:lnTo>
                  <a:pt x="56" y="87"/>
                </a:lnTo>
                <a:lnTo>
                  <a:pt x="45" y="98"/>
                </a:lnTo>
                <a:lnTo>
                  <a:pt x="32" y="100"/>
                </a:lnTo>
                <a:lnTo>
                  <a:pt x="20" y="98"/>
                </a:lnTo>
                <a:lnTo>
                  <a:pt x="7" y="92"/>
                </a:lnTo>
                <a:lnTo>
                  <a:pt x="0" y="83"/>
                </a:lnTo>
                <a:lnTo>
                  <a:pt x="0" y="55"/>
                </a:lnTo>
                <a:lnTo>
                  <a:pt x="9" y="30"/>
                </a:lnTo>
                <a:lnTo>
                  <a:pt x="24" y="9"/>
                </a:lnTo>
                <a:lnTo>
                  <a:pt x="35" y="2"/>
                </a:lnTo>
                <a:lnTo>
                  <a:pt x="4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9" name="Freeform 490"/>
          <p:cNvSpPr>
            <a:spLocks/>
          </p:cNvSpPr>
          <p:nvPr/>
        </p:nvSpPr>
        <p:spPr bwMode="auto">
          <a:xfrm>
            <a:off x="7449169" y="3686845"/>
            <a:ext cx="50800" cy="47625"/>
          </a:xfrm>
          <a:custGeom>
            <a:avLst/>
            <a:gdLst>
              <a:gd name="T0" fmla="*/ 6 w 32"/>
              <a:gd name="T1" fmla="*/ 0 h 30"/>
              <a:gd name="T2" fmla="*/ 10 w 32"/>
              <a:gd name="T3" fmla="*/ 0 h 30"/>
              <a:gd name="T4" fmla="*/ 17 w 32"/>
              <a:gd name="T5" fmla="*/ 3 h 30"/>
              <a:gd name="T6" fmla="*/ 21 w 32"/>
              <a:gd name="T7" fmla="*/ 5 h 30"/>
              <a:gd name="T8" fmla="*/ 25 w 32"/>
              <a:gd name="T9" fmla="*/ 9 h 30"/>
              <a:gd name="T10" fmla="*/ 27 w 32"/>
              <a:gd name="T11" fmla="*/ 13 h 30"/>
              <a:gd name="T12" fmla="*/ 30 w 32"/>
              <a:gd name="T13" fmla="*/ 20 h 30"/>
              <a:gd name="T14" fmla="*/ 32 w 32"/>
              <a:gd name="T15" fmla="*/ 24 h 30"/>
              <a:gd name="T16" fmla="*/ 30 w 32"/>
              <a:gd name="T17" fmla="*/ 28 h 30"/>
              <a:gd name="T18" fmla="*/ 25 w 32"/>
              <a:gd name="T19" fmla="*/ 30 h 30"/>
              <a:gd name="T20" fmla="*/ 21 w 32"/>
              <a:gd name="T21" fmla="*/ 30 h 30"/>
              <a:gd name="T22" fmla="*/ 17 w 32"/>
              <a:gd name="T23" fmla="*/ 28 h 30"/>
              <a:gd name="T24" fmla="*/ 13 w 32"/>
              <a:gd name="T25" fmla="*/ 26 h 30"/>
              <a:gd name="T26" fmla="*/ 8 w 32"/>
              <a:gd name="T27" fmla="*/ 24 h 30"/>
              <a:gd name="T28" fmla="*/ 4 w 32"/>
              <a:gd name="T29" fmla="*/ 20 h 30"/>
              <a:gd name="T30" fmla="*/ 2 w 32"/>
              <a:gd name="T31" fmla="*/ 13 h 30"/>
              <a:gd name="T32" fmla="*/ 0 w 32"/>
              <a:gd name="T33" fmla="*/ 9 h 30"/>
              <a:gd name="T34" fmla="*/ 2 w 32"/>
              <a:gd name="T35" fmla="*/ 5 h 30"/>
              <a:gd name="T36" fmla="*/ 2 w 32"/>
              <a:gd name="T37" fmla="*/ 3 h 30"/>
              <a:gd name="T38" fmla="*/ 4 w 32"/>
              <a:gd name="T39" fmla="*/ 0 h 30"/>
              <a:gd name="T40" fmla="*/ 6 w 32"/>
              <a:gd name="T4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" h="30">
                <a:moveTo>
                  <a:pt x="6" y="0"/>
                </a:moveTo>
                <a:lnTo>
                  <a:pt x="10" y="0"/>
                </a:lnTo>
                <a:lnTo>
                  <a:pt x="17" y="3"/>
                </a:lnTo>
                <a:lnTo>
                  <a:pt x="21" y="5"/>
                </a:lnTo>
                <a:lnTo>
                  <a:pt x="25" y="9"/>
                </a:lnTo>
                <a:lnTo>
                  <a:pt x="27" y="13"/>
                </a:lnTo>
                <a:lnTo>
                  <a:pt x="30" y="20"/>
                </a:lnTo>
                <a:lnTo>
                  <a:pt x="32" y="24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7" y="28"/>
                </a:lnTo>
                <a:lnTo>
                  <a:pt x="13" y="26"/>
                </a:lnTo>
                <a:lnTo>
                  <a:pt x="8" y="24"/>
                </a:lnTo>
                <a:lnTo>
                  <a:pt x="4" y="20"/>
                </a:lnTo>
                <a:lnTo>
                  <a:pt x="2" y="13"/>
                </a:lnTo>
                <a:lnTo>
                  <a:pt x="0" y="9"/>
                </a:lnTo>
                <a:lnTo>
                  <a:pt x="2" y="5"/>
                </a:lnTo>
                <a:lnTo>
                  <a:pt x="2" y="3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10" name="Freeform 491"/>
          <p:cNvSpPr>
            <a:spLocks/>
          </p:cNvSpPr>
          <p:nvPr/>
        </p:nvSpPr>
        <p:spPr bwMode="auto">
          <a:xfrm>
            <a:off x="7715869" y="3629695"/>
            <a:ext cx="392113" cy="287338"/>
          </a:xfrm>
          <a:custGeom>
            <a:avLst/>
            <a:gdLst>
              <a:gd name="T0" fmla="*/ 58 w 247"/>
              <a:gd name="T1" fmla="*/ 0 h 181"/>
              <a:gd name="T2" fmla="*/ 73 w 247"/>
              <a:gd name="T3" fmla="*/ 9 h 181"/>
              <a:gd name="T4" fmla="*/ 85 w 247"/>
              <a:gd name="T5" fmla="*/ 19 h 181"/>
              <a:gd name="T6" fmla="*/ 96 w 247"/>
              <a:gd name="T7" fmla="*/ 32 h 181"/>
              <a:gd name="T8" fmla="*/ 109 w 247"/>
              <a:gd name="T9" fmla="*/ 43 h 181"/>
              <a:gd name="T10" fmla="*/ 143 w 247"/>
              <a:gd name="T11" fmla="*/ 62 h 181"/>
              <a:gd name="T12" fmla="*/ 179 w 247"/>
              <a:gd name="T13" fmla="*/ 75 h 181"/>
              <a:gd name="T14" fmla="*/ 213 w 247"/>
              <a:gd name="T15" fmla="*/ 90 h 181"/>
              <a:gd name="T16" fmla="*/ 230 w 247"/>
              <a:gd name="T17" fmla="*/ 100 h 181"/>
              <a:gd name="T18" fmla="*/ 243 w 247"/>
              <a:gd name="T19" fmla="*/ 113 h 181"/>
              <a:gd name="T20" fmla="*/ 247 w 247"/>
              <a:gd name="T21" fmla="*/ 130 h 181"/>
              <a:gd name="T22" fmla="*/ 245 w 247"/>
              <a:gd name="T23" fmla="*/ 147 h 181"/>
              <a:gd name="T24" fmla="*/ 232 w 247"/>
              <a:gd name="T25" fmla="*/ 164 h 181"/>
              <a:gd name="T26" fmla="*/ 215 w 247"/>
              <a:gd name="T27" fmla="*/ 175 h 181"/>
              <a:gd name="T28" fmla="*/ 196 w 247"/>
              <a:gd name="T29" fmla="*/ 181 h 181"/>
              <a:gd name="T30" fmla="*/ 175 w 247"/>
              <a:gd name="T31" fmla="*/ 181 h 181"/>
              <a:gd name="T32" fmla="*/ 156 w 247"/>
              <a:gd name="T33" fmla="*/ 173 h 181"/>
              <a:gd name="T34" fmla="*/ 137 w 247"/>
              <a:gd name="T35" fmla="*/ 162 h 181"/>
              <a:gd name="T36" fmla="*/ 119 w 247"/>
              <a:gd name="T37" fmla="*/ 149 h 181"/>
              <a:gd name="T38" fmla="*/ 100 w 247"/>
              <a:gd name="T39" fmla="*/ 137 h 181"/>
              <a:gd name="T40" fmla="*/ 73 w 247"/>
              <a:gd name="T41" fmla="*/ 122 h 181"/>
              <a:gd name="T42" fmla="*/ 47 w 247"/>
              <a:gd name="T43" fmla="*/ 102 h 181"/>
              <a:gd name="T44" fmla="*/ 26 w 247"/>
              <a:gd name="T45" fmla="*/ 81 h 181"/>
              <a:gd name="T46" fmla="*/ 9 w 247"/>
              <a:gd name="T47" fmla="*/ 53 h 181"/>
              <a:gd name="T48" fmla="*/ 0 w 247"/>
              <a:gd name="T49" fmla="*/ 24 h 181"/>
              <a:gd name="T50" fmla="*/ 0 w 247"/>
              <a:gd name="T51" fmla="*/ 17 h 181"/>
              <a:gd name="T52" fmla="*/ 0 w 247"/>
              <a:gd name="T53" fmla="*/ 13 h 181"/>
              <a:gd name="T54" fmla="*/ 4 w 247"/>
              <a:gd name="T55" fmla="*/ 7 h 181"/>
              <a:gd name="T56" fmla="*/ 11 w 247"/>
              <a:gd name="T57" fmla="*/ 2 h 181"/>
              <a:gd name="T58" fmla="*/ 19 w 247"/>
              <a:gd name="T59" fmla="*/ 4 h 181"/>
              <a:gd name="T60" fmla="*/ 30 w 247"/>
              <a:gd name="T61" fmla="*/ 9 h 181"/>
              <a:gd name="T62" fmla="*/ 39 w 247"/>
              <a:gd name="T63" fmla="*/ 13 h 181"/>
              <a:gd name="T64" fmla="*/ 43 w 247"/>
              <a:gd name="T65" fmla="*/ 11 h 181"/>
              <a:gd name="T66" fmla="*/ 45 w 247"/>
              <a:gd name="T67" fmla="*/ 9 h 181"/>
              <a:gd name="T68" fmla="*/ 49 w 247"/>
              <a:gd name="T69" fmla="*/ 7 h 181"/>
              <a:gd name="T70" fmla="*/ 51 w 247"/>
              <a:gd name="T71" fmla="*/ 4 h 181"/>
              <a:gd name="T72" fmla="*/ 53 w 247"/>
              <a:gd name="T73" fmla="*/ 2 h 181"/>
              <a:gd name="T74" fmla="*/ 58 w 247"/>
              <a:gd name="T75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7" h="181">
                <a:moveTo>
                  <a:pt x="58" y="0"/>
                </a:moveTo>
                <a:lnTo>
                  <a:pt x="73" y="9"/>
                </a:lnTo>
                <a:lnTo>
                  <a:pt x="85" y="19"/>
                </a:lnTo>
                <a:lnTo>
                  <a:pt x="96" y="32"/>
                </a:lnTo>
                <a:lnTo>
                  <a:pt x="109" y="43"/>
                </a:lnTo>
                <a:lnTo>
                  <a:pt x="143" y="62"/>
                </a:lnTo>
                <a:lnTo>
                  <a:pt x="179" y="75"/>
                </a:lnTo>
                <a:lnTo>
                  <a:pt x="213" y="90"/>
                </a:lnTo>
                <a:lnTo>
                  <a:pt x="230" y="100"/>
                </a:lnTo>
                <a:lnTo>
                  <a:pt x="243" y="113"/>
                </a:lnTo>
                <a:lnTo>
                  <a:pt x="247" y="130"/>
                </a:lnTo>
                <a:lnTo>
                  <a:pt x="245" y="147"/>
                </a:lnTo>
                <a:lnTo>
                  <a:pt x="232" y="164"/>
                </a:lnTo>
                <a:lnTo>
                  <a:pt x="215" y="175"/>
                </a:lnTo>
                <a:lnTo>
                  <a:pt x="196" y="181"/>
                </a:lnTo>
                <a:lnTo>
                  <a:pt x="175" y="181"/>
                </a:lnTo>
                <a:lnTo>
                  <a:pt x="156" y="173"/>
                </a:lnTo>
                <a:lnTo>
                  <a:pt x="137" y="162"/>
                </a:lnTo>
                <a:lnTo>
                  <a:pt x="119" y="149"/>
                </a:lnTo>
                <a:lnTo>
                  <a:pt x="100" y="137"/>
                </a:lnTo>
                <a:lnTo>
                  <a:pt x="73" y="122"/>
                </a:lnTo>
                <a:lnTo>
                  <a:pt x="47" y="102"/>
                </a:lnTo>
                <a:lnTo>
                  <a:pt x="26" y="81"/>
                </a:lnTo>
                <a:lnTo>
                  <a:pt x="9" y="53"/>
                </a:lnTo>
                <a:lnTo>
                  <a:pt x="0" y="24"/>
                </a:lnTo>
                <a:lnTo>
                  <a:pt x="0" y="17"/>
                </a:lnTo>
                <a:lnTo>
                  <a:pt x="0" y="13"/>
                </a:lnTo>
                <a:lnTo>
                  <a:pt x="4" y="7"/>
                </a:lnTo>
                <a:lnTo>
                  <a:pt x="11" y="2"/>
                </a:lnTo>
                <a:lnTo>
                  <a:pt x="19" y="4"/>
                </a:lnTo>
                <a:lnTo>
                  <a:pt x="30" y="9"/>
                </a:lnTo>
                <a:lnTo>
                  <a:pt x="39" y="13"/>
                </a:lnTo>
                <a:lnTo>
                  <a:pt x="43" y="11"/>
                </a:lnTo>
                <a:lnTo>
                  <a:pt x="45" y="9"/>
                </a:lnTo>
                <a:lnTo>
                  <a:pt x="49" y="7"/>
                </a:lnTo>
                <a:lnTo>
                  <a:pt x="51" y="4"/>
                </a:lnTo>
                <a:lnTo>
                  <a:pt x="53" y="2"/>
                </a:lnTo>
                <a:lnTo>
                  <a:pt x="5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11" name="Freeform 492"/>
          <p:cNvSpPr>
            <a:spLocks/>
          </p:cNvSpPr>
          <p:nvPr/>
        </p:nvSpPr>
        <p:spPr bwMode="auto">
          <a:xfrm>
            <a:off x="7204694" y="3528095"/>
            <a:ext cx="34925" cy="41275"/>
          </a:xfrm>
          <a:custGeom>
            <a:avLst/>
            <a:gdLst>
              <a:gd name="T0" fmla="*/ 5 w 22"/>
              <a:gd name="T1" fmla="*/ 0 h 26"/>
              <a:gd name="T2" fmla="*/ 9 w 22"/>
              <a:gd name="T3" fmla="*/ 0 h 26"/>
              <a:gd name="T4" fmla="*/ 13 w 22"/>
              <a:gd name="T5" fmla="*/ 5 h 26"/>
              <a:gd name="T6" fmla="*/ 15 w 22"/>
              <a:gd name="T7" fmla="*/ 7 h 26"/>
              <a:gd name="T8" fmla="*/ 20 w 22"/>
              <a:gd name="T9" fmla="*/ 11 h 26"/>
              <a:gd name="T10" fmla="*/ 22 w 22"/>
              <a:gd name="T11" fmla="*/ 17 h 26"/>
              <a:gd name="T12" fmla="*/ 22 w 22"/>
              <a:gd name="T13" fmla="*/ 22 h 26"/>
              <a:gd name="T14" fmla="*/ 20 w 22"/>
              <a:gd name="T15" fmla="*/ 24 h 26"/>
              <a:gd name="T16" fmla="*/ 15 w 22"/>
              <a:gd name="T17" fmla="*/ 26 h 26"/>
              <a:gd name="T18" fmla="*/ 13 w 22"/>
              <a:gd name="T19" fmla="*/ 26 h 26"/>
              <a:gd name="T20" fmla="*/ 9 w 22"/>
              <a:gd name="T21" fmla="*/ 22 h 26"/>
              <a:gd name="T22" fmla="*/ 5 w 22"/>
              <a:gd name="T23" fmla="*/ 19 h 26"/>
              <a:gd name="T24" fmla="*/ 2 w 22"/>
              <a:gd name="T25" fmla="*/ 13 h 26"/>
              <a:gd name="T26" fmla="*/ 0 w 22"/>
              <a:gd name="T27" fmla="*/ 9 h 26"/>
              <a:gd name="T28" fmla="*/ 0 w 22"/>
              <a:gd name="T29" fmla="*/ 5 h 26"/>
              <a:gd name="T30" fmla="*/ 2 w 22"/>
              <a:gd name="T31" fmla="*/ 2 h 26"/>
              <a:gd name="T32" fmla="*/ 5 w 22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26">
                <a:moveTo>
                  <a:pt x="5" y="0"/>
                </a:moveTo>
                <a:lnTo>
                  <a:pt x="9" y="0"/>
                </a:lnTo>
                <a:lnTo>
                  <a:pt x="13" y="5"/>
                </a:lnTo>
                <a:lnTo>
                  <a:pt x="15" y="7"/>
                </a:lnTo>
                <a:lnTo>
                  <a:pt x="20" y="11"/>
                </a:lnTo>
                <a:lnTo>
                  <a:pt x="22" y="17"/>
                </a:lnTo>
                <a:lnTo>
                  <a:pt x="22" y="22"/>
                </a:lnTo>
                <a:lnTo>
                  <a:pt x="20" y="24"/>
                </a:lnTo>
                <a:lnTo>
                  <a:pt x="15" y="26"/>
                </a:lnTo>
                <a:lnTo>
                  <a:pt x="13" y="26"/>
                </a:lnTo>
                <a:lnTo>
                  <a:pt x="9" y="22"/>
                </a:lnTo>
                <a:lnTo>
                  <a:pt x="5" y="19"/>
                </a:lnTo>
                <a:lnTo>
                  <a:pt x="2" y="13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12" name="Freeform 497"/>
          <p:cNvSpPr>
            <a:spLocks/>
          </p:cNvSpPr>
          <p:nvPr/>
        </p:nvSpPr>
        <p:spPr bwMode="auto">
          <a:xfrm>
            <a:off x="6482060" y="1600573"/>
            <a:ext cx="469900" cy="520700"/>
          </a:xfrm>
          <a:custGeom>
            <a:avLst/>
            <a:gdLst>
              <a:gd name="T0" fmla="*/ 130 w 296"/>
              <a:gd name="T1" fmla="*/ 10 h 328"/>
              <a:gd name="T2" fmla="*/ 175 w 296"/>
              <a:gd name="T3" fmla="*/ 36 h 328"/>
              <a:gd name="T4" fmla="*/ 190 w 296"/>
              <a:gd name="T5" fmla="*/ 53 h 328"/>
              <a:gd name="T6" fmla="*/ 194 w 296"/>
              <a:gd name="T7" fmla="*/ 104 h 328"/>
              <a:gd name="T8" fmla="*/ 222 w 296"/>
              <a:gd name="T9" fmla="*/ 121 h 328"/>
              <a:gd name="T10" fmla="*/ 239 w 296"/>
              <a:gd name="T11" fmla="*/ 130 h 328"/>
              <a:gd name="T12" fmla="*/ 258 w 296"/>
              <a:gd name="T13" fmla="*/ 123 h 328"/>
              <a:gd name="T14" fmla="*/ 271 w 296"/>
              <a:gd name="T15" fmla="*/ 123 h 328"/>
              <a:gd name="T16" fmla="*/ 266 w 296"/>
              <a:gd name="T17" fmla="*/ 140 h 328"/>
              <a:gd name="T18" fmla="*/ 254 w 296"/>
              <a:gd name="T19" fmla="*/ 147 h 328"/>
              <a:gd name="T20" fmla="*/ 266 w 296"/>
              <a:gd name="T21" fmla="*/ 153 h 328"/>
              <a:gd name="T22" fmla="*/ 279 w 296"/>
              <a:gd name="T23" fmla="*/ 164 h 328"/>
              <a:gd name="T24" fmla="*/ 288 w 296"/>
              <a:gd name="T25" fmla="*/ 172 h 328"/>
              <a:gd name="T26" fmla="*/ 285 w 296"/>
              <a:gd name="T27" fmla="*/ 187 h 328"/>
              <a:gd name="T28" fmla="*/ 294 w 296"/>
              <a:gd name="T29" fmla="*/ 202 h 328"/>
              <a:gd name="T30" fmla="*/ 292 w 296"/>
              <a:gd name="T31" fmla="*/ 221 h 328"/>
              <a:gd name="T32" fmla="*/ 285 w 296"/>
              <a:gd name="T33" fmla="*/ 240 h 328"/>
              <a:gd name="T34" fmla="*/ 279 w 296"/>
              <a:gd name="T35" fmla="*/ 257 h 328"/>
              <a:gd name="T36" fmla="*/ 277 w 296"/>
              <a:gd name="T37" fmla="*/ 277 h 328"/>
              <a:gd name="T38" fmla="*/ 258 w 296"/>
              <a:gd name="T39" fmla="*/ 279 h 328"/>
              <a:gd name="T40" fmla="*/ 258 w 296"/>
              <a:gd name="T41" fmla="*/ 291 h 328"/>
              <a:gd name="T42" fmla="*/ 256 w 296"/>
              <a:gd name="T43" fmla="*/ 300 h 328"/>
              <a:gd name="T44" fmla="*/ 243 w 296"/>
              <a:gd name="T45" fmla="*/ 289 h 328"/>
              <a:gd name="T46" fmla="*/ 230 w 296"/>
              <a:gd name="T47" fmla="*/ 313 h 328"/>
              <a:gd name="T48" fmla="*/ 194 w 296"/>
              <a:gd name="T49" fmla="*/ 313 h 328"/>
              <a:gd name="T50" fmla="*/ 187 w 296"/>
              <a:gd name="T51" fmla="*/ 326 h 328"/>
              <a:gd name="T52" fmla="*/ 179 w 296"/>
              <a:gd name="T53" fmla="*/ 319 h 328"/>
              <a:gd name="T54" fmla="*/ 168 w 296"/>
              <a:gd name="T55" fmla="*/ 302 h 328"/>
              <a:gd name="T56" fmla="*/ 149 w 296"/>
              <a:gd name="T57" fmla="*/ 300 h 328"/>
              <a:gd name="T58" fmla="*/ 134 w 296"/>
              <a:gd name="T59" fmla="*/ 302 h 328"/>
              <a:gd name="T60" fmla="*/ 126 w 296"/>
              <a:gd name="T61" fmla="*/ 302 h 328"/>
              <a:gd name="T62" fmla="*/ 130 w 296"/>
              <a:gd name="T63" fmla="*/ 285 h 328"/>
              <a:gd name="T64" fmla="*/ 106 w 296"/>
              <a:gd name="T65" fmla="*/ 291 h 328"/>
              <a:gd name="T66" fmla="*/ 106 w 296"/>
              <a:gd name="T67" fmla="*/ 277 h 328"/>
              <a:gd name="T68" fmla="*/ 113 w 296"/>
              <a:gd name="T69" fmla="*/ 260 h 328"/>
              <a:gd name="T70" fmla="*/ 100 w 296"/>
              <a:gd name="T71" fmla="*/ 253 h 328"/>
              <a:gd name="T72" fmla="*/ 83 w 296"/>
              <a:gd name="T73" fmla="*/ 249 h 328"/>
              <a:gd name="T74" fmla="*/ 98 w 296"/>
              <a:gd name="T75" fmla="*/ 225 h 328"/>
              <a:gd name="T76" fmla="*/ 79 w 296"/>
              <a:gd name="T77" fmla="*/ 181 h 328"/>
              <a:gd name="T78" fmla="*/ 53 w 296"/>
              <a:gd name="T79" fmla="*/ 172 h 328"/>
              <a:gd name="T80" fmla="*/ 40 w 296"/>
              <a:gd name="T81" fmla="*/ 164 h 328"/>
              <a:gd name="T82" fmla="*/ 23 w 296"/>
              <a:gd name="T83" fmla="*/ 159 h 328"/>
              <a:gd name="T84" fmla="*/ 28 w 296"/>
              <a:gd name="T85" fmla="*/ 136 h 328"/>
              <a:gd name="T86" fmla="*/ 6 w 296"/>
              <a:gd name="T87" fmla="*/ 130 h 328"/>
              <a:gd name="T88" fmla="*/ 4 w 296"/>
              <a:gd name="T89" fmla="*/ 119 h 328"/>
              <a:gd name="T90" fmla="*/ 15 w 296"/>
              <a:gd name="T91" fmla="*/ 104 h 328"/>
              <a:gd name="T92" fmla="*/ 6 w 296"/>
              <a:gd name="T93" fmla="*/ 89 h 328"/>
              <a:gd name="T94" fmla="*/ 15 w 296"/>
              <a:gd name="T95" fmla="*/ 68 h 328"/>
              <a:gd name="T96" fmla="*/ 25 w 296"/>
              <a:gd name="T97" fmla="*/ 51 h 328"/>
              <a:gd name="T98" fmla="*/ 28 w 296"/>
              <a:gd name="T99" fmla="*/ 34 h 328"/>
              <a:gd name="T100" fmla="*/ 49 w 296"/>
              <a:gd name="T101" fmla="*/ 29 h 328"/>
              <a:gd name="T102" fmla="*/ 98 w 296"/>
              <a:gd name="T103" fmla="*/ 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28">
                <a:moveTo>
                  <a:pt x="113" y="0"/>
                </a:moveTo>
                <a:lnTo>
                  <a:pt x="117" y="2"/>
                </a:lnTo>
                <a:lnTo>
                  <a:pt x="121" y="4"/>
                </a:lnTo>
                <a:lnTo>
                  <a:pt x="126" y="8"/>
                </a:lnTo>
                <a:lnTo>
                  <a:pt x="130" y="10"/>
                </a:lnTo>
                <a:lnTo>
                  <a:pt x="149" y="14"/>
                </a:lnTo>
                <a:lnTo>
                  <a:pt x="166" y="21"/>
                </a:lnTo>
                <a:lnTo>
                  <a:pt x="170" y="25"/>
                </a:lnTo>
                <a:lnTo>
                  <a:pt x="173" y="29"/>
                </a:lnTo>
                <a:lnTo>
                  <a:pt x="175" y="36"/>
                </a:lnTo>
                <a:lnTo>
                  <a:pt x="177" y="40"/>
                </a:lnTo>
                <a:lnTo>
                  <a:pt x="179" y="44"/>
                </a:lnTo>
                <a:lnTo>
                  <a:pt x="181" y="49"/>
                </a:lnTo>
                <a:lnTo>
                  <a:pt x="185" y="51"/>
                </a:lnTo>
                <a:lnTo>
                  <a:pt x="190" y="53"/>
                </a:lnTo>
                <a:lnTo>
                  <a:pt x="192" y="55"/>
                </a:lnTo>
                <a:lnTo>
                  <a:pt x="194" y="59"/>
                </a:lnTo>
                <a:lnTo>
                  <a:pt x="194" y="74"/>
                </a:lnTo>
                <a:lnTo>
                  <a:pt x="192" y="91"/>
                </a:lnTo>
                <a:lnTo>
                  <a:pt x="194" y="104"/>
                </a:lnTo>
                <a:lnTo>
                  <a:pt x="200" y="110"/>
                </a:lnTo>
                <a:lnTo>
                  <a:pt x="207" y="117"/>
                </a:lnTo>
                <a:lnTo>
                  <a:pt x="213" y="121"/>
                </a:lnTo>
                <a:lnTo>
                  <a:pt x="217" y="123"/>
                </a:lnTo>
                <a:lnTo>
                  <a:pt x="222" y="121"/>
                </a:lnTo>
                <a:lnTo>
                  <a:pt x="228" y="121"/>
                </a:lnTo>
                <a:lnTo>
                  <a:pt x="232" y="121"/>
                </a:lnTo>
                <a:lnTo>
                  <a:pt x="234" y="121"/>
                </a:lnTo>
                <a:lnTo>
                  <a:pt x="236" y="125"/>
                </a:lnTo>
                <a:lnTo>
                  <a:pt x="239" y="130"/>
                </a:lnTo>
                <a:lnTo>
                  <a:pt x="243" y="132"/>
                </a:lnTo>
                <a:lnTo>
                  <a:pt x="245" y="132"/>
                </a:lnTo>
                <a:lnTo>
                  <a:pt x="249" y="130"/>
                </a:lnTo>
                <a:lnTo>
                  <a:pt x="254" y="127"/>
                </a:lnTo>
                <a:lnTo>
                  <a:pt x="258" y="123"/>
                </a:lnTo>
                <a:lnTo>
                  <a:pt x="262" y="121"/>
                </a:lnTo>
                <a:lnTo>
                  <a:pt x="264" y="119"/>
                </a:lnTo>
                <a:lnTo>
                  <a:pt x="268" y="117"/>
                </a:lnTo>
                <a:lnTo>
                  <a:pt x="271" y="119"/>
                </a:lnTo>
                <a:lnTo>
                  <a:pt x="271" y="123"/>
                </a:lnTo>
                <a:lnTo>
                  <a:pt x="268" y="127"/>
                </a:lnTo>
                <a:lnTo>
                  <a:pt x="266" y="132"/>
                </a:lnTo>
                <a:lnTo>
                  <a:pt x="266" y="136"/>
                </a:lnTo>
                <a:lnTo>
                  <a:pt x="266" y="138"/>
                </a:lnTo>
                <a:lnTo>
                  <a:pt x="266" y="140"/>
                </a:lnTo>
                <a:lnTo>
                  <a:pt x="266" y="142"/>
                </a:lnTo>
                <a:lnTo>
                  <a:pt x="262" y="142"/>
                </a:lnTo>
                <a:lnTo>
                  <a:pt x="260" y="144"/>
                </a:lnTo>
                <a:lnTo>
                  <a:pt x="256" y="144"/>
                </a:lnTo>
                <a:lnTo>
                  <a:pt x="254" y="147"/>
                </a:lnTo>
                <a:lnTo>
                  <a:pt x="254" y="149"/>
                </a:lnTo>
                <a:lnTo>
                  <a:pt x="256" y="151"/>
                </a:lnTo>
                <a:lnTo>
                  <a:pt x="258" y="153"/>
                </a:lnTo>
                <a:lnTo>
                  <a:pt x="262" y="153"/>
                </a:lnTo>
                <a:lnTo>
                  <a:pt x="266" y="153"/>
                </a:lnTo>
                <a:lnTo>
                  <a:pt x="271" y="155"/>
                </a:lnTo>
                <a:lnTo>
                  <a:pt x="275" y="155"/>
                </a:lnTo>
                <a:lnTo>
                  <a:pt x="277" y="157"/>
                </a:lnTo>
                <a:lnTo>
                  <a:pt x="279" y="161"/>
                </a:lnTo>
                <a:lnTo>
                  <a:pt x="279" y="164"/>
                </a:lnTo>
                <a:lnTo>
                  <a:pt x="279" y="168"/>
                </a:lnTo>
                <a:lnTo>
                  <a:pt x="279" y="172"/>
                </a:lnTo>
                <a:lnTo>
                  <a:pt x="281" y="172"/>
                </a:lnTo>
                <a:lnTo>
                  <a:pt x="283" y="172"/>
                </a:lnTo>
                <a:lnTo>
                  <a:pt x="288" y="172"/>
                </a:lnTo>
                <a:lnTo>
                  <a:pt x="290" y="172"/>
                </a:lnTo>
                <a:lnTo>
                  <a:pt x="292" y="174"/>
                </a:lnTo>
                <a:lnTo>
                  <a:pt x="292" y="179"/>
                </a:lnTo>
                <a:lnTo>
                  <a:pt x="290" y="183"/>
                </a:lnTo>
                <a:lnTo>
                  <a:pt x="285" y="187"/>
                </a:lnTo>
                <a:lnTo>
                  <a:pt x="285" y="191"/>
                </a:lnTo>
                <a:lnTo>
                  <a:pt x="285" y="196"/>
                </a:lnTo>
                <a:lnTo>
                  <a:pt x="288" y="198"/>
                </a:lnTo>
                <a:lnTo>
                  <a:pt x="292" y="200"/>
                </a:lnTo>
                <a:lnTo>
                  <a:pt x="294" y="202"/>
                </a:lnTo>
                <a:lnTo>
                  <a:pt x="296" y="204"/>
                </a:lnTo>
                <a:lnTo>
                  <a:pt x="296" y="208"/>
                </a:lnTo>
                <a:lnTo>
                  <a:pt x="294" y="211"/>
                </a:lnTo>
                <a:lnTo>
                  <a:pt x="292" y="215"/>
                </a:lnTo>
                <a:lnTo>
                  <a:pt x="292" y="221"/>
                </a:lnTo>
                <a:lnTo>
                  <a:pt x="294" y="228"/>
                </a:lnTo>
                <a:lnTo>
                  <a:pt x="294" y="234"/>
                </a:lnTo>
                <a:lnTo>
                  <a:pt x="292" y="236"/>
                </a:lnTo>
                <a:lnTo>
                  <a:pt x="288" y="238"/>
                </a:lnTo>
                <a:lnTo>
                  <a:pt x="285" y="240"/>
                </a:lnTo>
                <a:lnTo>
                  <a:pt x="281" y="240"/>
                </a:lnTo>
                <a:lnTo>
                  <a:pt x="279" y="245"/>
                </a:lnTo>
                <a:lnTo>
                  <a:pt x="279" y="249"/>
                </a:lnTo>
                <a:lnTo>
                  <a:pt x="279" y="253"/>
                </a:lnTo>
                <a:lnTo>
                  <a:pt x="279" y="257"/>
                </a:lnTo>
                <a:lnTo>
                  <a:pt x="281" y="262"/>
                </a:lnTo>
                <a:lnTo>
                  <a:pt x="281" y="268"/>
                </a:lnTo>
                <a:lnTo>
                  <a:pt x="281" y="272"/>
                </a:lnTo>
                <a:lnTo>
                  <a:pt x="281" y="274"/>
                </a:lnTo>
                <a:lnTo>
                  <a:pt x="277" y="277"/>
                </a:lnTo>
                <a:lnTo>
                  <a:pt x="273" y="279"/>
                </a:lnTo>
                <a:lnTo>
                  <a:pt x="271" y="279"/>
                </a:lnTo>
                <a:lnTo>
                  <a:pt x="264" y="279"/>
                </a:lnTo>
                <a:lnTo>
                  <a:pt x="262" y="279"/>
                </a:lnTo>
                <a:lnTo>
                  <a:pt x="258" y="279"/>
                </a:lnTo>
                <a:lnTo>
                  <a:pt x="256" y="281"/>
                </a:lnTo>
                <a:lnTo>
                  <a:pt x="254" y="283"/>
                </a:lnTo>
                <a:lnTo>
                  <a:pt x="254" y="285"/>
                </a:lnTo>
                <a:lnTo>
                  <a:pt x="256" y="289"/>
                </a:lnTo>
                <a:lnTo>
                  <a:pt x="258" y="291"/>
                </a:lnTo>
                <a:lnTo>
                  <a:pt x="260" y="296"/>
                </a:lnTo>
                <a:lnTo>
                  <a:pt x="262" y="298"/>
                </a:lnTo>
                <a:lnTo>
                  <a:pt x="262" y="300"/>
                </a:lnTo>
                <a:lnTo>
                  <a:pt x="260" y="302"/>
                </a:lnTo>
                <a:lnTo>
                  <a:pt x="256" y="300"/>
                </a:lnTo>
                <a:lnTo>
                  <a:pt x="254" y="298"/>
                </a:lnTo>
                <a:lnTo>
                  <a:pt x="251" y="296"/>
                </a:lnTo>
                <a:lnTo>
                  <a:pt x="249" y="291"/>
                </a:lnTo>
                <a:lnTo>
                  <a:pt x="245" y="289"/>
                </a:lnTo>
                <a:lnTo>
                  <a:pt x="243" y="289"/>
                </a:lnTo>
                <a:lnTo>
                  <a:pt x="239" y="294"/>
                </a:lnTo>
                <a:lnTo>
                  <a:pt x="236" y="298"/>
                </a:lnTo>
                <a:lnTo>
                  <a:pt x="234" y="302"/>
                </a:lnTo>
                <a:lnTo>
                  <a:pt x="232" y="306"/>
                </a:lnTo>
                <a:lnTo>
                  <a:pt x="230" y="313"/>
                </a:lnTo>
                <a:lnTo>
                  <a:pt x="228" y="315"/>
                </a:lnTo>
                <a:lnTo>
                  <a:pt x="224" y="317"/>
                </a:lnTo>
                <a:lnTo>
                  <a:pt x="213" y="317"/>
                </a:lnTo>
                <a:lnTo>
                  <a:pt x="205" y="315"/>
                </a:lnTo>
                <a:lnTo>
                  <a:pt x="194" y="313"/>
                </a:lnTo>
                <a:lnTo>
                  <a:pt x="192" y="313"/>
                </a:lnTo>
                <a:lnTo>
                  <a:pt x="190" y="315"/>
                </a:lnTo>
                <a:lnTo>
                  <a:pt x="190" y="319"/>
                </a:lnTo>
                <a:lnTo>
                  <a:pt x="190" y="321"/>
                </a:lnTo>
                <a:lnTo>
                  <a:pt x="187" y="326"/>
                </a:lnTo>
                <a:lnTo>
                  <a:pt x="187" y="328"/>
                </a:lnTo>
                <a:lnTo>
                  <a:pt x="185" y="328"/>
                </a:lnTo>
                <a:lnTo>
                  <a:pt x="183" y="326"/>
                </a:lnTo>
                <a:lnTo>
                  <a:pt x="181" y="323"/>
                </a:lnTo>
                <a:lnTo>
                  <a:pt x="179" y="319"/>
                </a:lnTo>
                <a:lnTo>
                  <a:pt x="179" y="315"/>
                </a:lnTo>
                <a:lnTo>
                  <a:pt x="179" y="311"/>
                </a:lnTo>
                <a:lnTo>
                  <a:pt x="177" y="306"/>
                </a:lnTo>
                <a:lnTo>
                  <a:pt x="175" y="304"/>
                </a:lnTo>
                <a:lnTo>
                  <a:pt x="168" y="302"/>
                </a:lnTo>
                <a:lnTo>
                  <a:pt x="164" y="302"/>
                </a:lnTo>
                <a:lnTo>
                  <a:pt x="160" y="304"/>
                </a:lnTo>
                <a:lnTo>
                  <a:pt x="155" y="304"/>
                </a:lnTo>
                <a:lnTo>
                  <a:pt x="151" y="302"/>
                </a:lnTo>
                <a:lnTo>
                  <a:pt x="149" y="300"/>
                </a:lnTo>
                <a:lnTo>
                  <a:pt x="145" y="298"/>
                </a:lnTo>
                <a:lnTo>
                  <a:pt x="143" y="298"/>
                </a:lnTo>
                <a:lnTo>
                  <a:pt x="138" y="298"/>
                </a:lnTo>
                <a:lnTo>
                  <a:pt x="136" y="300"/>
                </a:lnTo>
                <a:lnTo>
                  <a:pt x="134" y="302"/>
                </a:lnTo>
                <a:lnTo>
                  <a:pt x="132" y="304"/>
                </a:lnTo>
                <a:lnTo>
                  <a:pt x="128" y="306"/>
                </a:lnTo>
                <a:lnTo>
                  <a:pt x="128" y="306"/>
                </a:lnTo>
                <a:lnTo>
                  <a:pt x="126" y="304"/>
                </a:lnTo>
                <a:lnTo>
                  <a:pt x="126" y="302"/>
                </a:lnTo>
                <a:lnTo>
                  <a:pt x="128" y="298"/>
                </a:lnTo>
                <a:lnTo>
                  <a:pt x="130" y="294"/>
                </a:lnTo>
                <a:lnTo>
                  <a:pt x="130" y="291"/>
                </a:lnTo>
                <a:lnTo>
                  <a:pt x="132" y="287"/>
                </a:lnTo>
                <a:lnTo>
                  <a:pt x="130" y="285"/>
                </a:lnTo>
                <a:lnTo>
                  <a:pt x="126" y="285"/>
                </a:lnTo>
                <a:lnTo>
                  <a:pt x="119" y="287"/>
                </a:lnTo>
                <a:lnTo>
                  <a:pt x="115" y="287"/>
                </a:lnTo>
                <a:lnTo>
                  <a:pt x="111" y="289"/>
                </a:lnTo>
                <a:lnTo>
                  <a:pt x="106" y="291"/>
                </a:lnTo>
                <a:lnTo>
                  <a:pt x="102" y="289"/>
                </a:lnTo>
                <a:lnTo>
                  <a:pt x="102" y="285"/>
                </a:lnTo>
                <a:lnTo>
                  <a:pt x="102" y="283"/>
                </a:lnTo>
                <a:lnTo>
                  <a:pt x="104" y="279"/>
                </a:lnTo>
                <a:lnTo>
                  <a:pt x="106" y="277"/>
                </a:lnTo>
                <a:lnTo>
                  <a:pt x="111" y="272"/>
                </a:lnTo>
                <a:lnTo>
                  <a:pt x="113" y="268"/>
                </a:lnTo>
                <a:lnTo>
                  <a:pt x="115" y="266"/>
                </a:lnTo>
                <a:lnTo>
                  <a:pt x="113" y="262"/>
                </a:lnTo>
                <a:lnTo>
                  <a:pt x="113" y="260"/>
                </a:lnTo>
                <a:lnTo>
                  <a:pt x="111" y="257"/>
                </a:lnTo>
                <a:lnTo>
                  <a:pt x="111" y="255"/>
                </a:lnTo>
                <a:lnTo>
                  <a:pt x="109" y="253"/>
                </a:lnTo>
                <a:lnTo>
                  <a:pt x="104" y="253"/>
                </a:lnTo>
                <a:lnTo>
                  <a:pt x="100" y="253"/>
                </a:lnTo>
                <a:lnTo>
                  <a:pt x="96" y="253"/>
                </a:lnTo>
                <a:lnTo>
                  <a:pt x="92" y="253"/>
                </a:lnTo>
                <a:lnTo>
                  <a:pt x="87" y="253"/>
                </a:lnTo>
                <a:lnTo>
                  <a:pt x="85" y="251"/>
                </a:lnTo>
                <a:lnTo>
                  <a:pt x="83" y="249"/>
                </a:lnTo>
                <a:lnTo>
                  <a:pt x="85" y="242"/>
                </a:lnTo>
                <a:lnTo>
                  <a:pt x="87" y="238"/>
                </a:lnTo>
                <a:lnTo>
                  <a:pt x="92" y="234"/>
                </a:lnTo>
                <a:lnTo>
                  <a:pt x="96" y="230"/>
                </a:lnTo>
                <a:lnTo>
                  <a:pt x="98" y="225"/>
                </a:lnTo>
                <a:lnTo>
                  <a:pt x="100" y="219"/>
                </a:lnTo>
                <a:lnTo>
                  <a:pt x="100" y="202"/>
                </a:lnTo>
                <a:lnTo>
                  <a:pt x="96" y="183"/>
                </a:lnTo>
                <a:lnTo>
                  <a:pt x="89" y="181"/>
                </a:lnTo>
                <a:lnTo>
                  <a:pt x="79" y="181"/>
                </a:lnTo>
                <a:lnTo>
                  <a:pt x="68" y="183"/>
                </a:lnTo>
                <a:lnTo>
                  <a:pt x="60" y="183"/>
                </a:lnTo>
                <a:lnTo>
                  <a:pt x="57" y="181"/>
                </a:lnTo>
                <a:lnTo>
                  <a:pt x="55" y="176"/>
                </a:lnTo>
                <a:lnTo>
                  <a:pt x="53" y="172"/>
                </a:lnTo>
                <a:lnTo>
                  <a:pt x="53" y="168"/>
                </a:lnTo>
                <a:lnTo>
                  <a:pt x="51" y="166"/>
                </a:lnTo>
                <a:lnTo>
                  <a:pt x="49" y="164"/>
                </a:lnTo>
                <a:lnTo>
                  <a:pt x="45" y="164"/>
                </a:lnTo>
                <a:lnTo>
                  <a:pt x="40" y="164"/>
                </a:lnTo>
                <a:lnTo>
                  <a:pt x="36" y="164"/>
                </a:lnTo>
                <a:lnTo>
                  <a:pt x="32" y="164"/>
                </a:lnTo>
                <a:lnTo>
                  <a:pt x="28" y="164"/>
                </a:lnTo>
                <a:lnTo>
                  <a:pt x="25" y="161"/>
                </a:lnTo>
                <a:lnTo>
                  <a:pt x="23" y="159"/>
                </a:lnTo>
                <a:lnTo>
                  <a:pt x="23" y="155"/>
                </a:lnTo>
                <a:lnTo>
                  <a:pt x="25" y="149"/>
                </a:lnTo>
                <a:lnTo>
                  <a:pt x="28" y="144"/>
                </a:lnTo>
                <a:lnTo>
                  <a:pt x="28" y="140"/>
                </a:lnTo>
                <a:lnTo>
                  <a:pt x="28" y="136"/>
                </a:lnTo>
                <a:lnTo>
                  <a:pt x="23" y="134"/>
                </a:lnTo>
                <a:lnTo>
                  <a:pt x="19" y="132"/>
                </a:lnTo>
                <a:lnTo>
                  <a:pt x="15" y="132"/>
                </a:lnTo>
                <a:lnTo>
                  <a:pt x="11" y="130"/>
                </a:lnTo>
                <a:lnTo>
                  <a:pt x="6" y="130"/>
                </a:lnTo>
                <a:lnTo>
                  <a:pt x="2" y="130"/>
                </a:lnTo>
                <a:lnTo>
                  <a:pt x="0" y="127"/>
                </a:lnTo>
                <a:lnTo>
                  <a:pt x="0" y="123"/>
                </a:lnTo>
                <a:lnTo>
                  <a:pt x="2" y="121"/>
                </a:lnTo>
                <a:lnTo>
                  <a:pt x="4" y="119"/>
                </a:lnTo>
                <a:lnTo>
                  <a:pt x="8" y="115"/>
                </a:lnTo>
                <a:lnTo>
                  <a:pt x="11" y="112"/>
                </a:lnTo>
                <a:lnTo>
                  <a:pt x="15" y="110"/>
                </a:lnTo>
                <a:lnTo>
                  <a:pt x="15" y="106"/>
                </a:lnTo>
                <a:lnTo>
                  <a:pt x="15" y="104"/>
                </a:lnTo>
                <a:lnTo>
                  <a:pt x="13" y="102"/>
                </a:lnTo>
                <a:lnTo>
                  <a:pt x="11" y="100"/>
                </a:lnTo>
                <a:lnTo>
                  <a:pt x="8" y="98"/>
                </a:lnTo>
                <a:lnTo>
                  <a:pt x="6" y="95"/>
                </a:lnTo>
                <a:lnTo>
                  <a:pt x="6" y="89"/>
                </a:lnTo>
                <a:lnTo>
                  <a:pt x="6" y="85"/>
                </a:lnTo>
                <a:lnTo>
                  <a:pt x="6" y="78"/>
                </a:lnTo>
                <a:lnTo>
                  <a:pt x="8" y="74"/>
                </a:lnTo>
                <a:lnTo>
                  <a:pt x="11" y="70"/>
                </a:lnTo>
                <a:lnTo>
                  <a:pt x="15" y="68"/>
                </a:lnTo>
                <a:lnTo>
                  <a:pt x="19" y="66"/>
                </a:lnTo>
                <a:lnTo>
                  <a:pt x="23" y="63"/>
                </a:lnTo>
                <a:lnTo>
                  <a:pt x="25" y="59"/>
                </a:lnTo>
                <a:lnTo>
                  <a:pt x="25" y="55"/>
                </a:lnTo>
                <a:lnTo>
                  <a:pt x="25" y="51"/>
                </a:lnTo>
                <a:lnTo>
                  <a:pt x="23" y="46"/>
                </a:lnTo>
                <a:lnTo>
                  <a:pt x="23" y="42"/>
                </a:lnTo>
                <a:lnTo>
                  <a:pt x="23" y="38"/>
                </a:lnTo>
                <a:lnTo>
                  <a:pt x="23" y="36"/>
                </a:lnTo>
                <a:lnTo>
                  <a:pt x="28" y="34"/>
                </a:lnTo>
                <a:lnTo>
                  <a:pt x="32" y="34"/>
                </a:lnTo>
                <a:lnTo>
                  <a:pt x="36" y="34"/>
                </a:lnTo>
                <a:lnTo>
                  <a:pt x="43" y="34"/>
                </a:lnTo>
                <a:lnTo>
                  <a:pt x="45" y="32"/>
                </a:lnTo>
                <a:lnTo>
                  <a:pt x="49" y="29"/>
                </a:lnTo>
                <a:lnTo>
                  <a:pt x="51" y="25"/>
                </a:lnTo>
                <a:lnTo>
                  <a:pt x="55" y="21"/>
                </a:lnTo>
                <a:lnTo>
                  <a:pt x="60" y="17"/>
                </a:lnTo>
                <a:lnTo>
                  <a:pt x="79" y="8"/>
                </a:lnTo>
                <a:lnTo>
                  <a:pt x="98" y="4"/>
                </a:lnTo>
                <a:lnTo>
                  <a:pt x="102" y="4"/>
                </a:lnTo>
                <a:lnTo>
                  <a:pt x="106" y="2"/>
                </a:lnTo>
                <a:lnTo>
                  <a:pt x="109" y="0"/>
                </a:lnTo>
                <a:lnTo>
                  <a:pt x="11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557808"/>
            <a:ext cx="8219256" cy="1143000"/>
          </a:xfrm>
        </p:spPr>
        <p:txBody>
          <a:bodyPr/>
          <a:lstStyle/>
          <a:p>
            <a:pPr algn="l"/>
            <a:r>
              <a:rPr lang="en-US" b="1" dirty="0" smtClean="0"/>
              <a:t>Fonts</a:t>
            </a:r>
            <a:r>
              <a:rPr lang="en-US" dirty="0" smtClean="0"/>
              <a:t> Typefaces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641482" y="1988840"/>
            <a:ext cx="6840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Minimum size 12pt</a:t>
            </a:r>
          </a:p>
          <a:p>
            <a:r>
              <a:rPr lang="en-US" sz="4400" dirty="0" smtClean="0"/>
              <a:t>Large Print 18pt</a:t>
            </a:r>
          </a:p>
          <a:p>
            <a:r>
              <a:rPr lang="en-US" sz="4400" dirty="0" smtClean="0"/>
              <a:t>PowerPoint 32pt</a:t>
            </a:r>
          </a:p>
          <a:p>
            <a:r>
              <a:rPr lang="en-US" sz="4400" dirty="0" smtClean="0"/>
              <a:t>Line Spacing 1.2 font size</a:t>
            </a:r>
          </a:p>
          <a:p>
            <a:endParaRPr lang="en-US" sz="4400" dirty="0"/>
          </a:p>
          <a:p>
            <a:r>
              <a:rPr lang="en-US" sz="4400" dirty="0" smtClean="0"/>
              <a:t>(72pt = 1 Inch printed)</a:t>
            </a:r>
          </a:p>
        </p:txBody>
      </p:sp>
    </p:spTree>
    <p:extLst>
      <p:ext uri="{BB962C8B-B14F-4D97-AF65-F5344CB8AC3E}">
        <p14:creationId xmlns:p14="http://schemas.microsoft.com/office/powerpoint/2010/main" val="11594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Fonts</a:t>
            </a:r>
            <a:r>
              <a:rPr lang="en-US" dirty="0" smtClean="0"/>
              <a:t> Typefaces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3528112" y="2958722"/>
            <a:ext cx="198022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/>
              <a:t>S</a:t>
            </a:r>
            <a:r>
              <a:rPr lang="en-NZ" sz="2400" b="1" dirty="0" smtClean="0"/>
              <a:t>ans </a:t>
            </a:r>
            <a:r>
              <a:rPr lang="en-NZ" sz="2400" b="1" dirty="0"/>
              <a:t>S</a:t>
            </a:r>
            <a:r>
              <a:rPr lang="en-NZ" sz="2400" b="1" dirty="0" smtClean="0"/>
              <a:t>erif </a:t>
            </a:r>
          </a:p>
          <a:p>
            <a:r>
              <a:rPr lang="en-US" sz="2400" dirty="0" smtClean="0">
                <a:latin typeface="Helvetica" pitchFamily="2" charset="0"/>
              </a:rPr>
              <a:t>Helvetica</a:t>
            </a:r>
            <a:endParaRPr lang="en-NZ" sz="2400" dirty="0" smtClean="0">
              <a:latin typeface="Helvetica" pitchFamily="2" charset="0"/>
            </a:endParaRPr>
          </a:p>
          <a:p>
            <a:r>
              <a:rPr lang="en-NZ" sz="2400" dirty="0" smtClean="0">
                <a:latin typeface="Arial" pitchFamily="34" charset="0"/>
                <a:cs typeface="Arial" pitchFamily="34" charset="0"/>
              </a:rPr>
              <a:t>Arial </a:t>
            </a:r>
          </a:p>
          <a:p>
            <a:r>
              <a:rPr lang="en-NZ" sz="2400" dirty="0" smtClean="0">
                <a:latin typeface="Gill Sans MT" pitchFamily="34" charset="0"/>
              </a:rPr>
              <a:t>Gill Sans</a:t>
            </a:r>
            <a:endParaRPr lang="en-NZ" sz="2400" dirty="0">
              <a:latin typeface="Gill Sans MT" pitchFamily="34" charset="0"/>
            </a:endParaRPr>
          </a:p>
          <a:p>
            <a:r>
              <a:rPr lang="en-NZ" sz="2400" dirty="0">
                <a:latin typeface="Century Gothic" pitchFamily="34" charset="0"/>
              </a:rPr>
              <a:t>Century Gothic </a:t>
            </a:r>
            <a:endParaRPr lang="en-NZ" sz="2400" dirty="0" smtClean="0">
              <a:latin typeface="Century Gothic" pitchFamily="34" charset="0"/>
            </a:endParaRPr>
          </a:p>
          <a:p>
            <a:r>
              <a:rPr lang="en-N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Tahoma</a:t>
            </a:r>
            <a:endParaRPr lang="en-N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NZ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444208" y="2958722"/>
            <a:ext cx="2160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O</a:t>
            </a:r>
            <a:r>
              <a:rPr lang="en-US" sz="2400" b="1" dirty="0" smtClean="0">
                <a:latin typeface="+mj-lt"/>
              </a:rPr>
              <a:t>rnate</a:t>
            </a:r>
            <a:endParaRPr lang="en-NZ" sz="2400" b="1" dirty="0" smtClean="0">
              <a:latin typeface="+mj-lt"/>
            </a:endParaRPr>
          </a:p>
          <a:p>
            <a:r>
              <a:rPr lang="en-NZ" sz="2400" dirty="0" smtClean="0">
                <a:latin typeface="Gigi" pitchFamily="82" charset="0"/>
              </a:rPr>
              <a:t>Gigi </a:t>
            </a:r>
          </a:p>
          <a:p>
            <a:r>
              <a:rPr lang="en-NZ" sz="2400" i="1" dirty="0" smtClean="0">
                <a:latin typeface="Brush Script MT" pitchFamily="66" charset="0"/>
              </a:rPr>
              <a:t>Brush </a:t>
            </a:r>
            <a:r>
              <a:rPr lang="en-NZ" sz="2400" i="1" dirty="0">
                <a:latin typeface="Brush Script MT" pitchFamily="66" charset="0"/>
              </a:rPr>
              <a:t>Script</a:t>
            </a:r>
          </a:p>
          <a:p>
            <a:r>
              <a:rPr lang="en-NZ" sz="2400" dirty="0">
                <a:latin typeface="Curlz MT" pitchFamily="82" charset="0"/>
              </a:rPr>
              <a:t>Curlz MT </a:t>
            </a:r>
            <a:endParaRPr lang="en-NZ" sz="2400" dirty="0" smtClean="0">
              <a:latin typeface="Curlz MT" pitchFamily="82" charset="0"/>
            </a:endParaRPr>
          </a:p>
          <a:p>
            <a:r>
              <a:rPr lang="en-NZ" sz="2400" dirty="0" smtClean="0">
                <a:latin typeface="Stencil" pitchFamily="82" charset="0"/>
              </a:rPr>
              <a:t>Stencil</a:t>
            </a:r>
            <a:r>
              <a:rPr lang="en-NZ" sz="2400" dirty="0" smtClean="0"/>
              <a:t> </a:t>
            </a:r>
          </a:p>
          <a:p>
            <a:r>
              <a:rPr lang="en-NZ" sz="2400" dirty="0" smtClean="0">
                <a:latin typeface="Papyrus" pitchFamily="66" charset="0"/>
              </a:rPr>
              <a:t>Papyrus </a:t>
            </a:r>
            <a:r>
              <a:rPr lang="en-NZ" sz="2400" dirty="0" smtClean="0"/>
              <a:t> </a:t>
            </a:r>
          </a:p>
          <a:p>
            <a:r>
              <a:rPr lang="en-US" sz="2400" dirty="0" smtClean="0">
                <a:latin typeface="Jokerman" pitchFamily="82" charset="0"/>
              </a:rPr>
              <a:t>Jokerman</a:t>
            </a:r>
            <a:endParaRPr lang="en-NZ" sz="2400" dirty="0" smtClean="0">
              <a:latin typeface="Jokerman" pitchFamily="82" charset="0"/>
            </a:endParaRPr>
          </a:p>
          <a:p>
            <a:r>
              <a:rPr lang="en-NZ" sz="2400" dirty="0" smtClean="0">
                <a:latin typeface="Chiller" pitchFamily="82" charset="0"/>
              </a:rPr>
              <a:t>Chiller</a:t>
            </a:r>
            <a:endParaRPr lang="en-NZ" sz="2400" dirty="0"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2958722"/>
            <a:ext cx="1692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/>
              <a:t>Serif </a:t>
            </a:r>
          </a:p>
          <a:p>
            <a:r>
              <a:rPr lang="en-NZ" sz="2400" dirty="0">
                <a:latin typeface="Garamond" pitchFamily="18" charset="0"/>
              </a:rPr>
              <a:t>Garamond</a:t>
            </a:r>
          </a:p>
          <a:p>
            <a:r>
              <a:rPr lang="en-NZ" sz="2400" dirty="0">
                <a:latin typeface="Bookman" pitchFamily="18" charset="0"/>
              </a:rPr>
              <a:t>Bookman</a:t>
            </a:r>
          </a:p>
          <a:p>
            <a:r>
              <a:rPr lang="en-NZ" sz="2400" dirty="0">
                <a:latin typeface="Palatino" pitchFamily="18" charset="0"/>
              </a:rPr>
              <a:t>Palatino</a:t>
            </a:r>
            <a:r>
              <a:rPr lang="en-NZ" sz="2400" dirty="0"/>
              <a:t> </a:t>
            </a:r>
          </a:p>
          <a:p>
            <a:r>
              <a:rPr lang="en-NZ" sz="2400" dirty="0">
                <a:latin typeface="Times New Roman" pitchFamily="18" charset="0"/>
                <a:cs typeface="Times New Roman" pitchFamily="18" charset="0"/>
              </a:rPr>
              <a:t>Times New Roman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2153181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Good</a:t>
            </a:r>
            <a:endParaRPr lang="en-NZ" sz="4000" b="1" dirty="0" smtClean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112" y="2153181"/>
            <a:ext cx="169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Good</a:t>
            </a:r>
            <a:endParaRPr lang="en-NZ" sz="4000" b="1" dirty="0" smtClean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153181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Bad</a:t>
            </a:r>
            <a:endParaRPr lang="en-NZ" sz="4000" b="1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07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557808"/>
            <a:ext cx="8219256" cy="1143000"/>
          </a:xfrm>
        </p:spPr>
        <p:txBody>
          <a:bodyPr/>
          <a:lstStyle/>
          <a:p>
            <a:pPr algn="l"/>
            <a:r>
              <a:rPr lang="en-US" b="1" dirty="0" smtClean="0"/>
              <a:t>Fonts </a:t>
            </a:r>
            <a:r>
              <a:rPr lang="en-US" dirty="0" smtClean="0"/>
              <a:t>what to avoid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641482" y="1988840"/>
            <a:ext cx="6840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Avoid italics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Avoid underlining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Avoid block text (all caps)</a:t>
            </a:r>
          </a:p>
        </p:txBody>
      </p:sp>
    </p:spTree>
    <p:extLst>
      <p:ext uri="{BB962C8B-B14F-4D97-AF65-F5344CB8AC3E}">
        <p14:creationId xmlns:p14="http://schemas.microsoft.com/office/powerpoint/2010/main" val="25378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Fonts</a:t>
            </a:r>
            <a:r>
              <a:rPr lang="en-US" dirty="0" smtClean="0">
                <a:latin typeface="+mj-lt"/>
              </a:rPr>
              <a:t> Use Bold</a:t>
            </a:r>
            <a:endParaRPr lang="en-NZ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611" y="2996952"/>
            <a:ext cx="8290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/>
              <a:t>Use </a:t>
            </a:r>
            <a:r>
              <a:rPr lang="en-NZ" sz="4400" b="1" dirty="0" smtClean="0"/>
              <a:t>bold text </a:t>
            </a:r>
            <a:r>
              <a:rPr lang="en-NZ" sz="4400" dirty="0" smtClean="0"/>
              <a:t>to emphasise text without reducing readability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40952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78" y="557808"/>
            <a:ext cx="8219256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Images</a:t>
            </a:r>
            <a:r>
              <a:rPr lang="en-US" dirty="0" smtClean="0">
                <a:latin typeface="+mj-lt"/>
              </a:rPr>
              <a:t> Alternate</a:t>
            </a:r>
            <a:r>
              <a:rPr lang="en-US" baseline="0" dirty="0" smtClean="0">
                <a:latin typeface="+mj-lt"/>
              </a:rPr>
              <a:t> Text</a:t>
            </a:r>
            <a:endParaRPr lang="en-NZ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01" y="206084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/>
              <a:t>Alternate text (alt text) provides </a:t>
            </a:r>
            <a:r>
              <a:rPr lang="en-NZ" sz="4000" dirty="0"/>
              <a:t>a textual alternative </a:t>
            </a:r>
            <a:r>
              <a:rPr lang="en-NZ" sz="4000" dirty="0" smtClean="0"/>
              <a:t>to describe the images, diagrams or charts</a:t>
            </a:r>
          </a:p>
        </p:txBody>
      </p:sp>
    </p:spTree>
    <p:extLst>
      <p:ext uri="{BB962C8B-B14F-4D97-AF65-F5344CB8AC3E}">
        <p14:creationId xmlns:p14="http://schemas.microsoft.com/office/powerpoint/2010/main" val="42746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78" y="557808"/>
            <a:ext cx="8219256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Images </a:t>
            </a:r>
            <a:endParaRPr lang="en-NZ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98830"/>
            <a:ext cx="7934672" cy="49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0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dirty="0" smtClean="0"/>
              <a:t>Today’s 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NZ" altLang="en-US" dirty="0" smtClean="0"/>
              <a:t>Document </a:t>
            </a:r>
            <a:r>
              <a:rPr lang="en-NZ" altLang="en-US" dirty="0" smtClean="0"/>
              <a:t>accessibility</a:t>
            </a:r>
          </a:p>
          <a:p>
            <a:pPr>
              <a:lnSpc>
                <a:spcPct val="150000"/>
              </a:lnSpc>
            </a:pPr>
            <a:r>
              <a:rPr lang="en-NZ" altLang="en-US" dirty="0"/>
              <a:t>W</a:t>
            </a:r>
            <a:r>
              <a:rPr lang="en-NZ" altLang="en-US" dirty="0" smtClean="0"/>
              <a:t>eb accessibility basics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en-NZ" altLang="en-US" dirty="0" smtClean="0"/>
              <a:t>The 8 areas you need to get right!</a:t>
            </a:r>
          </a:p>
        </p:txBody>
      </p:sp>
    </p:spTree>
    <p:extLst>
      <p:ext uri="{BB962C8B-B14F-4D97-AF65-F5344CB8AC3E}">
        <p14:creationId xmlns:p14="http://schemas.microsoft.com/office/powerpoint/2010/main" val="36885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/>
          <a:stretch/>
        </p:blipFill>
        <p:spPr>
          <a:xfrm>
            <a:off x="1619672" y="632420"/>
            <a:ext cx="5938189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Layout</a:t>
            </a:r>
            <a:r>
              <a:rPr lang="en-US" dirty="0" smtClean="0"/>
              <a:t> Alignment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611560" y="1700808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/>
              <a:t>Sour Cream Lemon Cake</a:t>
            </a:r>
          </a:p>
          <a:p>
            <a:endParaRPr lang="en-NZ" sz="1600" b="1" dirty="0" smtClean="0"/>
          </a:p>
          <a:p>
            <a:r>
              <a:rPr lang="en-NZ" sz="1600" b="1" dirty="0" smtClean="0"/>
              <a:t> </a:t>
            </a:r>
            <a:r>
              <a:rPr lang="en-NZ" sz="1600" b="1" dirty="0"/>
              <a:t>Ingredients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250g butter.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 cups sugar.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6 eggs.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2tsp lemon rind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250g sour cream.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 cups standard flour.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 tsp baking powder.</a:t>
            </a:r>
          </a:p>
          <a:p>
            <a:endParaRPr lang="en-NZ" sz="1600" b="1" dirty="0" smtClean="0"/>
          </a:p>
          <a:p>
            <a:r>
              <a:rPr lang="en-NZ" sz="1600" b="1" dirty="0" smtClean="0"/>
              <a:t>Method</a:t>
            </a:r>
            <a:endParaRPr lang="en-NZ" sz="1600" b="1" dirty="0"/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Cream 250g butter and 2 cups sugar.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Add 6 eggs, 2tsp lemon rind and 250g Sour Cream. 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Blend well, gently fold in 2 cups flour and 2 tsp baking powder. 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Place in a 25cm cake tin. 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Bake at 180 deg C for 50 - 60 mins. 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Pour juice of 1 lemon combined with 3 tsp sugar onto the hot cake. 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Cover with a few clean tea towel and leave to cool.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6504" y="1879379"/>
            <a:ext cx="0" cy="453650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</a:t>
            </a:r>
            <a:r>
              <a:rPr lang="en-US" b="1" dirty="0" smtClean="0"/>
              <a:t>ayout </a:t>
            </a:r>
            <a:r>
              <a:rPr lang="en-US" dirty="0" smtClean="0"/>
              <a:t>Align Left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/>
              <a:t>Sour Cream Lemon Cake</a:t>
            </a:r>
          </a:p>
          <a:p>
            <a:endParaRPr lang="en-NZ" sz="1600" b="1" dirty="0" smtClean="0"/>
          </a:p>
          <a:p>
            <a:pPr algn="ctr"/>
            <a:r>
              <a:rPr lang="en-NZ" sz="1600" b="1" dirty="0" smtClean="0"/>
              <a:t> </a:t>
            </a:r>
            <a:r>
              <a:rPr lang="en-NZ" sz="1600" b="1" dirty="0"/>
              <a:t>Ingredients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250g butter.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 cups sugar.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6 eggs.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2tsp lemon rind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250g sour cream.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 cups standard flour.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NZ" sz="1600" dirty="0"/>
              <a:t>2 tsp baking powder.</a:t>
            </a:r>
          </a:p>
          <a:p>
            <a:endParaRPr lang="en-NZ" sz="1600" b="1" dirty="0" smtClean="0"/>
          </a:p>
          <a:p>
            <a:pPr algn="ctr"/>
            <a:r>
              <a:rPr lang="en-NZ" sz="1600" b="1" dirty="0" smtClean="0"/>
              <a:t>Method</a:t>
            </a:r>
            <a:endParaRPr lang="en-NZ" sz="1600" b="1" dirty="0"/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Cream 250g butter and 2 cups sugar.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Add 6 eggs, 2tsp lemon rind and 250g Sour Cream. 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Blend well, gently fold in 2 cups flour and 2 tsp baking powder. 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Place in a 25cm cake tin. 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Bake at 180 deg C for 50 - 60 mins. 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Pour juice of 1 lemon combined with 3 tsp sugar onto the hot cake. </a:t>
            </a:r>
          </a:p>
          <a:p>
            <a:pPr marL="266700" indent="-266700">
              <a:buFont typeface="+mj-lt"/>
              <a:buAutoNum type="arabicPeriod"/>
            </a:pPr>
            <a:r>
              <a:rPr lang="en-NZ" sz="1600" dirty="0"/>
              <a:t>Cover with a few clean tea towel and leave to cool.</a:t>
            </a:r>
          </a:p>
        </p:txBody>
      </p:sp>
    </p:spTree>
    <p:extLst>
      <p:ext uri="{BB962C8B-B14F-4D97-AF65-F5344CB8AC3E}">
        <p14:creationId xmlns:p14="http://schemas.microsoft.com/office/powerpoint/2010/main" val="40712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</a:t>
            </a:r>
            <a:r>
              <a:rPr lang="en-US" b="1" dirty="0" smtClean="0"/>
              <a:t>ayout</a:t>
            </a:r>
            <a:r>
              <a:rPr lang="en-US" dirty="0" smtClean="0"/>
              <a:t> Align Left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2" b="46654"/>
          <a:stretch/>
        </p:blipFill>
        <p:spPr bwMode="auto">
          <a:xfrm>
            <a:off x="323528" y="1556791"/>
            <a:ext cx="8820472" cy="530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9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Tables</a:t>
            </a:r>
            <a:r>
              <a:rPr lang="en-US" dirty="0" smtClean="0"/>
              <a:t> Advice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en-NZ" sz="3600" dirty="0"/>
              <a:t>Avoid using merged cells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NZ" sz="3600" dirty="0" smtClean="0"/>
              <a:t>Use table headings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NZ" sz="3600" dirty="0" smtClean="0"/>
              <a:t>Each piece of information should have its own cell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NZ" sz="3600" dirty="0" smtClean="0"/>
              <a:t>Consider </a:t>
            </a:r>
            <a:r>
              <a:rPr lang="en-NZ" sz="3600" dirty="0"/>
              <a:t>reading order of </a:t>
            </a:r>
            <a:r>
              <a:rPr lang="en-NZ" sz="3600" dirty="0" smtClean="0"/>
              <a:t>tables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4236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Tables</a:t>
            </a:r>
            <a:r>
              <a:rPr lang="en-US" dirty="0" smtClean="0"/>
              <a:t> Example</a:t>
            </a:r>
            <a:endParaRPr lang="en-NZ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22832"/>
              </p:ext>
            </p:extLst>
          </p:nvPr>
        </p:nvGraphicFramePr>
        <p:xfrm>
          <a:off x="539552" y="2372897"/>
          <a:ext cx="7992888" cy="19983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5875"/>
                <a:gridCol w="1691477"/>
                <a:gridCol w="4435536"/>
              </a:tblGrid>
              <a:tr h="824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b="1" kern="100">
                          <a:effectLst/>
                        </a:rPr>
                        <a:t>Class</a:t>
                      </a:r>
                      <a:endParaRPr lang="en-NZ" sz="2400" b="1" kern="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b="1" kern="100">
                          <a:effectLst/>
                        </a:rPr>
                        <a:t>Day</a:t>
                      </a:r>
                      <a:endParaRPr lang="en-NZ" sz="2400" b="1" kern="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b="1" kern="100" dirty="0">
                          <a:effectLst/>
                        </a:rPr>
                        <a:t>Time</a:t>
                      </a:r>
                      <a:endParaRPr lang="en-NZ" sz="2400" b="1" kern="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kern="100">
                          <a:effectLst/>
                        </a:rPr>
                        <a:t>Maths</a:t>
                      </a:r>
                      <a:endParaRPr lang="en-NZ" sz="2400" kern="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kern="100">
                          <a:effectLst/>
                        </a:rPr>
                        <a:t>Tuesday</a:t>
                      </a:r>
                      <a:endParaRPr lang="en-NZ" sz="2400" kern="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kern="100">
                          <a:effectLst/>
                        </a:rPr>
                        <a:t>10:00</a:t>
                      </a:r>
                      <a:endParaRPr lang="en-NZ" sz="2400" kern="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6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kern="100">
                          <a:effectLst/>
                        </a:rPr>
                        <a:t>English</a:t>
                      </a:r>
                      <a:endParaRPr lang="en-NZ" sz="2400" kern="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kern="100">
                          <a:effectLst/>
                        </a:rPr>
                        <a:t>Monday</a:t>
                      </a:r>
                      <a:endParaRPr lang="en-NZ" sz="2400" kern="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kern="100">
                          <a:effectLst/>
                        </a:rPr>
                        <a:t>12:00</a:t>
                      </a:r>
                      <a:endParaRPr lang="en-NZ" sz="2400" kern="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kern="100">
                          <a:effectLst/>
                        </a:rPr>
                        <a:t>Physics</a:t>
                      </a:r>
                      <a:endParaRPr lang="en-NZ" sz="2400" kern="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kern="100">
                          <a:effectLst/>
                        </a:rPr>
                        <a:t>Friday</a:t>
                      </a:r>
                      <a:endParaRPr lang="en-NZ" sz="2400" kern="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2400" kern="100" dirty="0">
                          <a:effectLst/>
                        </a:rPr>
                        <a:t>10:30</a:t>
                      </a:r>
                      <a:endParaRPr lang="en-NZ" sz="2400" kern="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0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Headings</a:t>
            </a:r>
            <a:r>
              <a:rPr lang="en-US" dirty="0" smtClean="0"/>
              <a:t> 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708920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</a:t>
            </a:r>
            <a:r>
              <a:rPr lang="en-US" sz="4400" dirty="0" smtClean="0"/>
              <a:t>eading </a:t>
            </a:r>
            <a:r>
              <a:rPr lang="en-US" sz="4400" dirty="0"/>
              <a:t>structure is probably the </a:t>
            </a:r>
            <a:r>
              <a:rPr lang="en-US" sz="4400" b="1" dirty="0"/>
              <a:t>most important </a:t>
            </a:r>
            <a:r>
              <a:rPr lang="en-US" sz="4400" dirty="0"/>
              <a:t>accessibility </a:t>
            </a:r>
            <a:r>
              <a:rPr lang="en-US" sz="4400" dirty="0" smtClean="0"/>
              <a:t>consideration in a Word document</a:t>
            </a:r>
          </a:p>
        </p:txBody>
      </p:sp>
    </p:spTree>
    <p:extLst>
      <p:ext uri="{BB962C8B-B14F-4D97-AF65-F5344CB8AC3E}">
        <p14:creationId xmlns:p14="http://schemas.microsoft.com/office/powerpoint/2010/main" val="11128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Headings</a:t>
            </a:r>
            <a:r>
              <a:rPr lang="en-US" dirty="0" smtClean="0"/>
              <a:t> Styles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511222" y="3861048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Using </a:t>
            </a:r>
            <a:r>
              <a:rPr lang="en-US" sz="4400" b="1" dirty="0" smtClean="0"/>
              <a:t>Styles</a:t>
            </a:r>
            <a:r>
              <a:rPr lang="en-US" sz="4400" dirty="0" smtClean="0"/>
              <a:t> is how you’re meant to format documents in Word</a:t>
            </a:r>
          </a:p>
        </p:txBody>
      </p:sp>
      <p:pic>
        <p:nvPicPr>
          <p:cNvPr id="4" name="Picture 2" descr="https://accessibility.iu.edu/images/word/word-heading-stru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2" y="2060848"/>
            <a:ext cx="8100900" cy="1424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dirty="0" smtClean="0"/>
              <a:t>Accessible Word &amp; PDF</a:t>
            </a:r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13173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457200" y="414338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/>
            <a:r>
              <a:rPr lang="en-US" sz="4000" dirty="0" smtClean="0">
                <a:latin typeface="Arial" pitchFamily="34" charset="0"/>
              </a:rPr>
              <a:t>Accessible Formats</a:t>
            </a:r>
            <a:endParaRPr lang="en-NZ" sz="4000" dirty="0"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96" y="1700808"/>
            <a:ext cx="482780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</a:t>
            </a:r>
            <a:r>
              <a:rPr lang="en-US" dirty="0" smtClean="0"/>
              <a:t> Accessibility Checker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" r="67495" b="46652"/>
          <a:stretch/>
        </p:blipFill>
        <p:spPr bwMode="auto">
          <a:xfrm>
            <a:off x="3561581" y="1778123"/>
            <a:ext cx="5201419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5957454" y="3409393"/>
            <a:ext cx="404665" cy="519640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/>
          <p:cNvSpPr/>
          <p:nvPr/>
        </p:nvSpPr>
        <p:spPr>
          <a:xfrm rot="10800000">
            <a:off x="8353323" y="1778123"/>
            <a:ext cx="404665" cy="442912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/>
          <p:cNvSpPr/>
          <p:nvPr/>
        </p:nvSpPr>
        <p:spPr>
          <a:xfrm rot="5400000">
            <a:off x="5958444" y="-618740"/>
            <a:ext cx="407692" cy="520141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519213" y="1700808"/>
            <a:ext cx="3332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en-US" sz="2400" dirty="0" smtClean="0"/>
              <a:t>File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400" dirty="0" smtClean="0"/>
              <a:t>Info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400" dirty="0" smtClean="0"/>
              <a:t>Check For issues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2400" dirty="0" smtClean="0"/>
              <a:t>Check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3323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PDF Accessibility Checker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Tools &gt; Accessibility &gt; Quick or Full Check 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611560" y="2276872"/>
            <a:ext cx="2566624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85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Just remember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51038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F</a:t>
            </a:r>
            <a:r>
              <a:rPr lang="en-US" sz="5400" dirty="0" smtClean="0"/>
              <a:t>onts</a:t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C00000"/>
                </a:solidFill>
              </a:rPr>
              <a:t>I</a:t>
            </a:r>
            <a:r>
              <a:rPr lang="en-US" sz="5400" dirty="0" smtClean="0"/>
              <a:t>mages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b="1" dirty="0" smtClean="0">
                <a:solidFill>
                  <a:srgbClr val="C00000"/>
                </a:solidFill>
              </a:rPr>
              <a:t>L</a:t>
            </a:r>
            <a:r>
              <a:rPr lang="en-US" sz="5400" dirty="0" smtClean="0"/>
              <a:t>ayout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b="1" dirty="0" smtClean="0">
                <a:solidFill>
                  <a:srgbClr val="C00000"/>
                </a:solidFill>
              </a:rPr>
              <a:t>T</a:t>
            </a:r>
            <a:r>
              <a:rPr lang="en-US" sz="5400" dirty="0" smtClean="0"/>
              <a:t>ables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b="1" dirty="0" smtClean="0">
                <a:solidFill>
                  <a:srgbClr val="C00000"/>
                </a:solidFill>
              </a:rPr>
              <a:t>H</a:t>
            </a:r>
            <a:r>
              <a:rPr lang="en-US" sz="5400" dirty="0" smtClean="0"/>
              <a:t>eadings</a:t>
            </a:r>
          </a:p>
        </p:txBody>
      </p:sp>
      <p:sp>
        <p:nvSpPr>
          <p:cNvPr id="4" name="Freeform 483"/>
          <p:cNvSpPr>
            <a:spLocks noEditPoints="1"/>
          </p:cNvSpPr>
          <p:nvPr/>
        </p:nvSpPr>
        <p:spPr bwMode="auto">
          <a:xfrm>
            <a:off x="6717010" y="609673"/>
            <a:ext cx="2065313" cy="2535834"/>
          </a:xfrm>
          <a:custGeom>
            <a:avLst/>
            <a:gdLst>
              <a:gd name="T0" fmla="*/ 605 w 674"/>
              <a:gd name="T1" fmla="*/ 771 h 839"/>
              <a:gd name="T2" fmla="*/ 128 w 674"/>
              <a:gd name="T3" fmla="*/ 675 h 839"/>
              <a:gd name="T4" fmla="*/ 136 w 674"/>
              <a:gd name="T5" fmla="*/ 613 h 839"/>
              <a:gd name="T6" fmla="*/ 158 w 674"/>
              <a:gd name="T7" fmla="*/ 515 h 839"/>
              <a:gd name="T8" fmla="*/ 128 w 674"/>
              <a:gd name="T9" fmla="*/ 488 h 839"/>
              <a:gd name="T10" fmla="*/ 324 w 674"/>
              <a:gd name="T11" fmla="*/ 2 h 839"/>
              <a:gd name="T12" fmla="*/ 531 w 674"/>
              <a:gd name="T13" fmla="*/ 68 h 839"/>
              <a:gd name="T14" fmla="*/ 569 w 674"/>
              <a:gd name="T15" fmla="*/ 87 h 839"/>
              <a:gd name="T16" fmla="*/ 584 w 674"/>
              <a:gd name="T17" fmla="*/ 98 h 839"/>
              <a:gd name="T18" fmla="*/ 595 w 674"/>
              <a:gd name="T19" fmla="*/ 126 h 839"/>
              <a:gd name="T20" fmla="*/ 629 w 674"/>
              <a:gd name="T21" fmla="*/ 179 h 839"/>
              <a:gd name="T22" fmla="*/ 656 w 674"/>
              <a:gd name="T23" fmla="*/ 247 h 839"/>
              <a:gd name="T24" fmla="*/ 671 w 674"/>
              <a:gd name="T25" fmla="*/ 302 h 839"/>
              <a:gd name="T26" fmla="*/ 644 w 674"/>
              <a:gd name="T27" fmla="*/ 417 h 839"/>
              <a:gd name="T28" fmla="*/ 635 w 674"/>
              <a:gd name="T29" fmla="*/ 454 h 839"/>
              <a:gd name="T30" fmla="*/ 605 w 674"/>
              <a:gd name="T31" fmla="*/ 496 h 839"/>
              <a:gd name="T32" fmla="*/ 590 w 674"/>
              <a:gd name="T33" fmla="*/ 513 h 839"/>
              <a:gd name="T34" fmla="*/ 541 w 674"/>
              <a:gd name="T35" fmla="*/ 554 h 839"/>
              <a:gd name="T36" fmla="*/ 522 w 674"/>
              <a:gd name="T37" fmla="*/ 575 h 839"/>
              <a:gd name="T38" fmla="*/ 522 w 674"/>
              <a:gd name="T39" fmla="*/ 571 h 839"/>
              <a:gd name="T40" fmla="*/ 445 w 674"/>
              <a:gd name="T41" fmla="*/ 607 h 839"/>
              <a:gd name="T42" fmla="*/ 392 w 674"/>
              <a:gd name="T43" fmla="*/ 616 h 839"/>
              <a:gd name="T44" fmla="*/ 371 w 674"/>
              <a:gd name="T45" fmla="*/ 639 h 839"/>
              <a:gd name="T46" fmla="*/ 371 w 674"/>
              <a:gd name="T47" fmla="*/ 660 h 839"/>
              <a:gd name="T48" fmla="*/ 369 w 674"/>
              <a:gd name="T49" fmla="*/ 680 h 839"/>
              <a:gd name="T50" fmla="*/ 373 w 674"/>
              <a:gd name="T51" fmla="*/ 703 h 839"/>
              <a:gd name="T52" fmla="*/ 373 w 674"/>
              <a:gd name="T53" fmla="*/ 724 h 839"/>
              <a:gd name="T54" fmla="*/ 369 w 674"/>
              <a:gd name="T55" fmla="*/ 748 h 839"/>
              <a:gd name="T56" fmla="*/ 392 w 674"/>
              <a:gd name="T57" fmla="*/ 769 h 839"/>
              <a:gd name="T58" fmla="*/ 360 w 674"/>
              <a:gd name="T59" fmla="*/ 780 h 839"/>
              <a:gd name="T60" fmla="*/ 345 w 674"/>
              <a:gd name="T61" fmla="*/ 788 h 839"/>
              <a:gd name="T62" fmla="*/ 318 w 674"/>
              <a:gd name="T63" fmla="*/ 820 h 839"/>
              <a:gd name="T64" fmla="*/ 288 w 674"/>
              <a:gd name="T65" fmla="*/ 839 h 839"/>
              <a:gd name="T66" fmla="*/ 258 w 674"/>
              <a:gd name="T67" fmla="*/ 839 h 839"/>
              <a:gd name="T68" fmla="*/ 211 w 674"/>
              <a:gd name="T69" fmla="*/ 824 h 839"/>
              <a:gd name="T70" fmla="*/ 185 w 674"/>
              <a:gd name="T71" fmla="*/ 801 h 839"/>
              <a:gd name="T72" fmla="*/ 168 w 674"/>
              <a:gd name="T73" fmla="*/ 773 h 839"/>
              <a:gd name="T74" fmla="*/ 164 w 674"/>
              <a:gd name="T75" fmla="*/ 748 h 839"/>
              <a:gd name="T76" fmla="*/ 136 w 674"/>
              <a:gd name="T77" fmla="*/ 712 h 839"/>
              <a:gd name="T78" fmla="*/ 151 w 674"/>
              <a:gd name="T79" fmla="*/ 686 h 839"/>
              <a:gd name="T80" fmla="*/ 166 w 674"/>
              <a:gd name="T81" fmla="*/ 671 h 839"/>
              <a:gd name="T82" fmla="*/ 151 w 674"/>
              <a:gd name="T83" fmla="*/ 641 h 839"/>
              <a:gd name="T84" fmla="*/ 183 w 674"/>
              <a:gd name="T85" fmla="*/ 635 h 839"/>
              <a:gd name="T86" fmla="*/ 207 w 674"/>
              <a:gd name="T87" fmla="*/ 618 h 839"/>
              <a:gd name="T88" fmla="*/ 271 w 674"/>
              <a:gd name="T89" fmla="*/ 582 h 839"/>
              <a:gd name="T90" fmla="*/ 365 w 674"/>
              <a:gd name="T91" fmla="*/ 590 h 839"/>
              <a:gd name="T92" fmla="*/ 420 w 674"/>
              <a:gd name="T93" fmla="*/ 573 h 839"/>
              <a:gd name="T94" fmla="*/ 460 w 674"/>
              <a:gd name="T95" fmla="*/ 560 h 839"/>
              <a:gd name="T96" fmla="*/ 501 w 674"/>
              <a:gd name="T97" fmla="*/ 539 h 839"/>
              <a:gd name="T98" fmla="*/ 522 w 674"/>
              <a:gd name="T99" fmla="*/ 507 h 839"/>
              <a:gd name="T100" fmla="*/ 548 w 674"/>
              <a:gd name="T101" fmla="*/ 496 h 839"/>
              <a:gd name="T102" fmla="*/ 618 w 674"/>
              <a:gd name="T103" fmla="*/ 388 h 839"/>
              <a:gd name="T104" fmla="*/ 622 w 674"/>
              <a:gd name="T105" fmla="*/ 315 h 839"/>
              <a:gd name="T106" fmla="*/ 605 w 674"/>
              <a:gd name="T107" fmla="*/ 215 h 839"/>
              <a:gd name="T108" fmla="*/ 520 w 674"/>
              <a:gd name="T109" fmla="*/ 138 h 839"/>
              <a:gd name="T110" fmla="*/ 463 w 674"/>
              <a:gd name="T111" fmla="*/ 111 h 839"/>
              <a:gd name="T112" fmla="*/ 375 w 674"/>
              <a:gd name="T113" fmla="*/ 55 h 839"/>
              <a:gd name="T114" fmla="*/ 284 w 674"/>
              <a:gd name="T115" fmla="*/ 38 h 839"/>
              <a:gd name="T116" fmla="*/ 70 w 674"/>
              <a:gd name="T117" fmla="*/ 170 h 839"/>
              <a:gd name="T118" fmla="*/ 30 w 674"/>
              <a:gd name="T119" fmla="*/ 298 h 839"/>
              <a:gd name="T120" fmla="*/ 28 w 674"/>
              <a:gd name="T121" fmla="*/ 202 h 839"/>
              <a:gd name="T122" fmla="*/ 132 w 674"/>
              <a:gd name="T123" fmla="*/ 68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4" h="839">
                <a:moveTo>
                  <a:pt x="607" y="769"/>
                </a:moveTo>
                <a:lnTo>
                  <a:pt x="610" y="769"/>
                </a:lnTo>
                <a:lnTo>
                  <a:pt x="614" y="771"/>
                </a:lnTo>
                <a:lnTo>
                  <a:pt x="616" y="771"/>
                </a:lnTo>
                <a:lnTo>
                  <a:pt x="620" y="771"/>
                </a:lnTo>
                <a:lnTo>
                  <a:pt x="627" y="771"/>
                </a:lnTo>
                <a:lnTo>
                  <a:pt x="631" y="773"/>
                </a:lnTo>
                <a:lnTo>
                  <a:pt x="635" y="775"/>
                </a:lnTo>
                <a:lnTo>
                  <a:pt x="635" y="778"/>
                </a:lnTo>
                <a:lnTo>
                  <a:pt x="635" y="778"/>
                </a:lnTo>
                <a:lnTo>
                  <a:pt x="633" y="780"/>
                </a:lnTo>
                <a:lnTo>
                  <a:pt x="629" y="780"/>
                </a:lnTo>
                <a:lnTo>
                  <a:pt x="625" y="778"/>
                </a:lnTo>
                <a:lnTo>
                  <a:pt x="620" y="775"/>
                </a:lnTo>
                <a:lnTo>
                  <a:pt x="614" y="775"/>
                </a:lnTo>
                <a:lnTo>
                  <a:pt x="612" y="773"/>
                </a:lnTo>
                <a:lnTo>
                  <a:pt x="610" y="773"/>
                </a:lnTo>
                <a:lnTo>
                  <a:pt x="607" y="773"/>
                </a:lnTo>
                <a:lnTo>
                  <a:pt x="605" y="771"/>
                </a:lnTo>
                <a:lnTo>
                  <a:pt x="603" y="771"/>
                </a:lnTo>
                <a:lnTo>
                  <a:pt x="605" y="769"/>
                </a:lnTo>
                <a:lnTo>
                  <a:pt x="607" y="769"/>
                </a:lnTo>
                <a:close/>
                <a:moveTo>
                  <a:pt x="132" y="673"/>
                </a:moveTo>
                <a:lnTo>
                  <a:pt x="134" y="673"/>
                </a:lnTo>
                <a:lnTo>
                  <a:pt x="139" y="675"/>
                </a:lnTo>
                <a:lnTo>
                  <a:pt x="141" y="675"/>
                </a:lnTo>
                <a:lnTo>
                  <a:pt x="143" y="677"/>
                </a:lnTo>
                <a:lnTo>
                  <a:pt x="145" y="680"/>
                </a:lnTo>
                <a:lnTo>
                  <a:pt x="147" y="680"/>
                </a:lnTo>
                <a:lnTo>
                  <a:pt x="149" y="682"/>
                </a:lnTo>
                <a:lnTo>
                  <a:pt x="149" y="684"/>
                </a:lnTo>
                <a:lnTo>
                  <a:pt x="145" y="684"/>
                </a:lnTo>
                <a:lnTo>
                  <a:pt x="141" y="682"/>
                </a:lnTo>
                <a:lnTo>
                  <a:pt x="139" y="680"/>
                </a:lnTo>
                <a:lnTo>
                  <a:pt x="134" y="677"/>
                </a:lnTo>
                <a:lnTo>
                  <a:pt x="132" y="677"/>
                </a:lnTo>
                <a:lnTo>
                  <a:pt x="130" y="677"/>
                </a:lnTo>
                <a:lnTo>
                  <a:pt x="128" y="675"/>
                </a:lnTo>
                <a:lnTo>
                  <a:pt x="128" y="673"/>
                </a:lnTo>
                <a:lnTo>
                  <a:pt x="132" y="673"/>
                </a:lnTo>
                <a:close/>
                <a:moveTo>
                  <a:pt x="134" y="605"/>
                </a:moveTo>
                <a:lnTo>
                  <a:pt x="139" y="605"/>
                </a:lnTo>
                <a:lnTo>
                  <a:pt x="141" y="607"/>
                </a:lnTo>
                <a:lnTo>
                  <a:pt x="143" y="609"/>
                </a:lnTo>
                <a:lnTo>
                  <a:pt x="145" y="611"/>
                </a:lnTo>
                <a:lnTo>
                  <a:pt x="145" y="611"/>
                </a:lnTo>
                <a:lnTo>
                  <a:pt x="149" y="616"/>
                </a:lnTo>
                <a:lnTo>
                  <a:pt x="151" y="618"/>
                </a:lnTo>
                <a:lnTo>
                  <a:pt x="156" y="620"/>
                </a:lnTo>
                <a:lnTo>
                  <a:pt x="158" y="622"/>
                </a:lnTo>
                <a:lnTo>
                  <a:pt x="158" y="624"/>
                </a:lnTo>
                <a:lnTo>
                  <a:pt x="156" y="626"/>
                </a:lnTo>
                <a:lnTo>
                  <a:pt x="151" y="626"/>
                </a:lnTo>
                <a:lnTo>
                  <a:pt x="149" y="624"/>
                </a:lnTo>
                <a:lnTo>
                  <a:pt x="145" y="620"/>
                </a:lnTo>
                <a:lnTo>
                  <a:pt x="141" y="616"/>
                </a:lnTo>
                <a:lnTo>
                  <a:pt x="136" y="613"/>
                </a:lnTo>
                <a:lnTo>
                  <a:pt x="134" y="613"/>
                </a:lnTo>
                <a:lnTo>
                  <a:pt x="132" y="613"/>
                </a:lnTo>
                <a:lnTo>
                  <a:pt x="130" y="611"/>
                </a:lnTo>
                <a:lnTo>
                  <a:pt x="128" y="611"/>
                </a:lnTo>
                <a:lnTo>
                  <a:pt x="128" y="609"/>
                </a:lnTo>
                <a:lnTo>
                  <a:pt x="128" y="607"/>
                </a:lnTo>
                <a:lnTo>
                  <a:pt x="132" y="605"/>
                </a:lnTo>
                <a:lnTo>
                  <a:pt x="134" y="605"/>
                </a:lnTo>
                <a:close/>
                <a:moveTo>
                  <a:pt x="160" y="515"/>
                </a:moveTo>
                <a:lnTo>
                  <a:pt x="162" y="518"/>
                </a:lnTo>
                <a:lnTo>
                  <a:pt x="164" y="520"/>
                </a:lnTo>
                <a:lnTo>
                  <a:pt x="164" y="522"/>
                </a:lnTo>
                <a:lnTo>
                  <a:pt x="164" y="526"/>
                </a:lnTo>
                <a:lnTo>
                  <a:pt x="164" y="526"/>
                </a:lnTo>
                <a:lnTo>
                  <a:pt x="162" y="526"/>
                </a:lnTo>
                <a:lnTo>
                  <a:pt x="160" y="524"/>
                </a:lnTo>
                <a:lnTo>
                  <a:pt x="158" y="522"/>
                </a:lnTo>
                <a:lnTo>
                  <a:pt x="158" y="520"/>
                </a:lnTo>
                <a:lnTo>
                  <a:pt x="158" y="515"/>
                </a:lnTo>
                <a:lnTo>
                  <a:pt x="160" y="515"/>
                </a:lnTo>
                <a:close/>
                <a:moveTo>
                  <a:pt x="126" y="477"/>
                </a:moveTo>
                <a:lnTo>
                  <a:pt x="128" y="477"/>
                </a:lnTo>
                <a:lnTo>
                  <a:pt x="132" y="479"/>
                </a:lnTo>
                <a:lnTo>
                  <a:pt x="134" y="484"/>
                </a:lnTo>
                <a:lnTo>
                  <a:pt x="136" y="486"/>
                </a:lnTo>
                <a:lnTo>
                  <a:pt x="139" y="490"/>
                </a:lnTo>
                <a:lnTo>
                  <a:pt x="141" y="496"/>
                </a:lnTo>
                <a:lnTo>
                  <a:pt x="143" y="503"/>
                </a:lnTo>
                <a:lnTo>
                  <a:pt x="143" y="505"/>
                </a:lnTo>
                <a:lnTo>
                  <a:pt x="145" y="507"/>
                </a:lnTo>
                <a:lnTo>
                  <a:pt x="145" y="509"/>
                </a:lnTo>
                <a:lnTo>
                  <a:pt x="145" y="509"/>
                </a:lnTo>
                <a:lnTo>
                  <a:pt x="143" y="511"/>
                </a:lnTo>
                <a:lnTo>
                  <a:pt x="141" y="509"/>
                </a:lnTo>
                <a:lnTo>
                  <a:pt x="139" y="507"/>
                </a:lnTo>
                <a:lnTo>
                  <a:pt x="136" y="503"/>
                </a:lnTo>
                <a:lnTo>
                  <a:pt x="132" y="496"/>
                </a:lnTo>
                <a:lnTo>
                  <a:pt x="128" y="488"/>
                </a:lnTo>
                <a:lnTo>
                  <a:pt x="126" y="484"/>
                </a:lnTo>
                <a:lnTo>
                  <a:pt x="126" y="479"/>
                </a:lnTo>
                <a:lnTo>
                  <a:pt x="126" y="479"/>
                </a:lnTo>
                <a:lnTo>
                  <a:pt x="124" y="477"/>
                </a:lnTo>
                <a:lnTo>
                  <a:pt x="126" y="477"/>
                </a:lnTo>
                <a:close/>
                <a:moveTo>
                  <a:pt x="2" y="422"/>
                </a:moveTo>
                <a:lnTo>
                  <a:pt x="6" y="424"/>
                </a:lnTo>
                <a:lnTo>
                  <a:pt x="6" y="426"/>
                </a:lnTo>
                <a:lnTo>
                  <a:pt x="6" y="428"/>
                </a:lnTo>
                <a:lnTo>
                  <a:pt x="4" y="428"/>
                </a:lnTo>
                <a:lnTo>
                  <a:pt x="2" y="428"/>
                </a:lnTo>
                <a:lnTo>
                  <a:pt x="2" y="428"/>
                </a:lnTo>
                <a:lnTo>
                  <a:pt x="0" y="426"/>
                </a:lnTo>
                <a:lnTo>
                  <a:pt x="2" y="424"/>
                </a:lnTo>
                <a:lnTo>
                  <a:pt x="2" y="422"/>
                </a:lnTo>
                <a:close/>
                <a:moveTo>
                  <a:pt x="320" y="0"/>
                </a:moveTo>
                <a:lnTo>
                  <a:pt x="322" y="0"/>
                </a:lnTo>
                <a:lnTo>
                  <a:pt x="324" y="2"/>
                </a:lnTo>
                <a:lnTo>
                  <a:pt x="324" y="2"/>
                </a:lnTo>
                <a:lnTo>
                  <a:pt x="347" y="4"/>
                </a:lnTo>
                <a:lnTo>
                  <a:pt x="371" y="4"/>
                </a:lnTo>
                <a:lnTo>
                  <a:pt x="375" y="6"/>
                </a:lnTo>
                <a:lnTo>
                  <a:pt x="377" y="6"/>
                </a:lnTo>
                <a:lnTo>
                  <a:pt x="382" y="6"/>
                </a:lnTo>
                <a:lnTo>
                  <a:pt x="388" y="6"/>
                </a:lnTo>
                <a:lnTo>
                  <a:pt x="392" y="6"/>
                </a:lnTo>
                <a:lnTo>
                  <a:pt x="396" y="10"/>
                </a:lnTo>
                <a:lnTo>
                  <a:pt x="420" y="17"/>
                </a:lnTo>
                <a:lnTo>
                  <a:pt x="445" y="25"/>
                </a:lnTo>
                <a:lnTo>
                  <a:pt x="480" y="40"/>
                </a:lnTo>
                <a:lnTo>
                  <a:pt x="514" y="55"/>
                </a:lnTo>
                <a:lnTo>
                  <a:pt x="516" y="57"/>
                </a:lnTo>
                <a:lnTo>
                  <a:pt x="518" y="57"/>
                </a:lnTo>
                <a:lnTo>
                  <a:pt x="520" y="59"/>
                </a:lnTo>
                <a:lnTo>
                  <a:pt x="520" y="59"/>
                </a:lnTo>
                <a:lnTo>
                  <a:pt x="524" y="64"/>
                </a:lnTo>
                <a:lnTo>
                  <a:pt x="529" y="66"/>
                </a:lnTo>
                <a:lnTo>
                  <a:pt x="531" y="68"/>
                </a:lnTo>
                <a:lnTo>
                  <a:pt x="531" y="70"/>
                </a:lnTo>
                <a:lnTo>
                  <a:pt x="531" y="70"/>
                </a:lnTo>
                <a:lnTo>
                  <a:pt x="539" y="77"/>
                </a:lnTo>
                <a:lnTo>
                  <a:pt x="546" y="81"/>
                </a:lnTo>
                <a:lnTo>
                  <a:pt x="552" y="85"/>
                </a:lnTo>
                <a:lnTo>
                  <a:pt x="554" y="85"/>
                </a:lnTo>
                <a:lnTo>
                  <a:pt x="554" y="85"/>
                </a:lnTo>
                <a:lnTo>
                  <a:pt x="556" y="85"/>
                </a:lnTo>
                <a:lnTo>
                  <a:pt x="554" y="87"/>
                </a:lnTo>
                <a:lnTo>
                  <a:pt x="554" y="87"/>
                </a:lnTo>
                <a:lnTo>
                  <a:pt x="554" y="89"/>
                </a:lnTo>
                <a:lnTo>
                  <a:pt x="556" y="89"/>
                </a:lnTo>
                <a:lnTo>
                  <a:pt x="556" y="87"/>
                </a:lnTo>
                <a:lnTo>
                  <a:pt x="558" y="87"/>
                </a:lnTo>
                <a:lnTo>
                  <a:pt x="561" y="87"/>
                </a:lnTo>
                <a:lnTo>
                  <a:pt x="563" y="87"/>
                </a:lnTo>
                <a:lnTo>
                  <a:pt x="565" y="87"/>
                </a:lnTo>
                <a:lnTo>
                  <a:pt x="567" y="87"/>
                </a:lnTo>
                <a:lnTo>
                  <a:pt x="569" y="87"/>
                </a:lnTo>
                <a:lnTo>
                  <a:pt x="571" y="89"/>
                </a:lnTo>
                <a:lnTo>
                  <a:pt x="571" y="89"/>
                </a:lnTo>
                <a:lnTo>
                  <a:pt x="571" y="91"/>
                </a:lnTo>
                <a:lnTo>
                  <a:pt x="569" y="94"/>
                </a:lnTo>
                <a:lnTo>
                  <a:pt x="567" y="96"/>
                </a:lnTo>
                <a:lnTo>
                  <a:pt x="567" y="98"/>
                </a:lnTo>
                <a:lnTo>
                  <a:pt x="567" y="98"/>
                </a:lnTo>
                <a:lnTo>
                  <a:pt x="569" y="98"/>
                </a:lnTo>
                <a:lnTo>
                  <a:pt x="573" y="98"/>
                </a:lnTo>
                <a:lnTo>
                  <a:pt x="575" y="96"/>
                </a:lnTo>
                <a:lnTo>
                  <a:pt x="578" y="96"/>
                </a:lnTo>
                <a:lnTo>
                  <a:pt x="580" y="96"/>
                </a:lnTo>
                <a:lnTo>
                  <a:pt x="580" y="98"/>
                </a:lnTo>
                <a:lnTo>
                  <a:pt x="580" y="98"/>
                </a:lnTo>
                <a:lnTo>
                  <a:pt x="578" y="100"/>
                </a:lnTo>
                <a:lnTo>
                  <a:pt x="580" y="100"/>
                </a:lnTo>
                <a:lnTo>
                  <a:pt x="582" y="100"/>
                </a:lnTo>
                <a:lnTo>
                  <a:pt x="582" y="98"/>
                </a:lnTo>
                <a:lnTo>
                  <a:pt x="584" y="98"/>
                </a:lnTo>
                <a:lnTo>
                  <a:pt x="586" y="96"/>
                </a:lnTo>
                <a:lnTo>
                  <a:pt x="586" y="98"/>
                </a:lnTo>
                <a:lnTo>
                  <a:pt x="588" y="98"/>
                </a:lnTo>
                <a:lnTo>
                  <a:pt x="588" y="100"/>
                </a:lnTo>
                <a:lnTo>
                  <a:pt x="586" y="102"/>
                </a:lnTo>
                <a:lnTo>
                  <a:pt x="584" y="106"/>
                </a:lnTo>
                <a:lnTo>
                  <a:pt x="582" y="108"/>
                </a:lnTo>
                <a:lnTo>
                  <a:pt x="580" y="111"/>
                </a:lnTo>
                <a:lnTo>
                  <a:pt x="580" y="113"/>
                </a:lnTo>
                <a:lnTo>
                  <a:pt x="582" y="115"/>
                </a:lnTo>
                <a:lnTo>
                  <a:pt x="584" y="117"/>
                </a:lnTo>
                <a:lnTo>
                  <a:pt x="586" y="119"/>
                </a:lnTo>
                <a:lnTo>
                  <a:pt x="588" y="119"/>
                </a:lnTo>
                <a:lnTo>
                  <a:pt x="590" y="119"/>
                </a:lnTo>
                <a:lnTo>
                  <a:pt x="593" y="119"/>
                </a:lnTo>
                <a:lnTo>
                  <a:pt x="595" y="119"/>
                </a:lnTo>
                <a:lnTo>
                  <a:pt x="595" y="121"/>
                </a:lnTo>
                <a:lnTo>
                  <a:pt x="595" y="123"/>
                </a:lnTo>
                <a:lnTo>
                  <a:pt x="595" y="126"/>
                </a:lnTo>
                <a:lnTo>
                  <a:pt x="595" y="126"/>
                </a:lnTo>
                <a:lnTo>
                  <a:pt x="597" y="126"/>
                </a:lnTo>
                <a:lnTo>
                  <a:pt x="601" y="123"/>
                </a:lnTo>
                <a:lnTo>
                  <a:pt x="603" y="123"/>
                </a:lnTo>
                <a:lnTo>
                  <a:pt x="610" y="126"/>
                </a:lnTo>
                <a:lnTo>
                  <a:pt x="614" y="128"/>
                </a:lnTo>
                <a:lnTo>
                  <a:pt x="616" y="130"/>
                </a:lnTo>
                <a:lnTo>
                  <a:pt x="618" y="132"/>
                </a:lnTo>
                <a:lnTo>
                  <a:pt x="618" y="136"/>
                </a:lnTo>
                <a:lnTo>
                  <a:pt x="616" y="138"/>
                </a:lnTo>
                <a:lnTo>
                  <a:pt x="614" y="140"/>
                </a:lnTo>
                <a:lnTo>
                  <a:pt x="610" y="143"/>
                </a:lnTo>
                <a:lnTo>
                  <a:pt x="607" y="145"/>
                </a:lnTo>
                <a:lnTo>
                  <a:pt x="607" y="147"/>
                </a:lnTo>
                <a:lnTo>
                  <a:pt x="610" y="151"/>
                </a:lnTo>
                <a:lnTo>
                  <a:pt x="614" y="155"/>
                </a:lnTo>
                <a:lnTo>
                  <a:pt x="618" y="160"/>
                </a:lnTo>
                <a:lnTo>
                  <a:pt x="622" y="170"/>
                </a:lnTo>
                <a:lnTo>
                  <a:pt x="629" y="179"/>
                </a:lnTo>
                <a:lnTo>
                  <a:pt x="633" y="185"/>
                </a:lnTo>
                <a:lnTo>
                  <a:pt x="637" y="192"/>
                </a:lnTo>
                <a:lnTo>
                  <a:pt x="637" y="194"/>
                </a:lnTo>
                <a:lnTo>
                  <a:pt x="637" y="196"/>
                </a:lnTo>
                <a:lnTo>
                  <a:pt x="639" y="198"/>
                </a:lnTo>
                <a:lnTo>
                  <a:pt x="639" y="198"/>
                </a:lnTo>
                <a:lnTo>
                  <a:pt x="642" y="198"/>
                </a:lnTo>
                <a:lnTo>
                  <a:pt x="644" y="198"/>
                </a:lnTo>
                <a:lnTo>
                  <a:pt x="646" y="202"/>
                </a:lnTo>
                <a:lnTo>
                  <a:pt x="646" y="206"/>
                </a:lnTo>
                <a:lnTo>
                  <a:pt x="644" y="213"/>
                </a:lnTo>
                <a:lnTo>
                  <a:pt x="646" y="217"/>
                </a:lnTo>
                <a:lnTo>
                  <a:pt x="646" y="219"/>
                </a:lnTo>
                <a:lnTo>
                  <a:pt x="648" y="221"/>
                </a:lnTo>
                <a:lnTo>
                  <a:pt x="648" y="221"/>
                </a:lnTo>
                <a:lnTo>
                  <a:pt x="652" y="230"/>
                </a:lnTo>
                <a:lnTo>
                  <a:pt x="656" y="241"/>
                </a:lnTo>
                <a:lnTo>
                  <a:pt x="656" y="245"/>
                </a:lnTo>
                <a:lnTo>
                  <a:pt x="656" y="247"/>
                </a:lnTo>
                <a:lnTo>
                  <a:pt x="656" y="249"/>
                </a:lnTo>
                <a:lnTo>
                  <a:pt x="656" y="251"/>
                </a:lnTo>
                <a:lnTo>
                  <a:pt x="659" y="251"/>
                </a:lnTo>
                <a:lnTo>
                  <a:pt x="659" y="258"/>
                </a:lnTo>
                <a:lnTo>
                  <a:pt x="659" y="262"/>
                </a:lnTo>
                <a:lnTo>
                  <a:pt x="659" y="273"/>
                </a:lnTo>
                <a:lnTo>
                  <a:pt x="659" y="281"/>
                </a:lnTo>
                <a:lnTo>
                  <a:pt x="661" y="292"/>
                </a:lnTo>
                <a:lnTo>
                  <a:pt x="663" y="294"/>
                </a:lnTo>
                <a:lnTo>
                  <a:pt x="663" y="296"/>
                </a:lnTo>
                <a:lnTo>
                  <a:pt x="665" y="298"/>
                </a:lnTo>
                <a:lnTo>
                  <a:pt x="665" y="298"/>
                </a:lnTo>
                <a:lnTo>
                  <a:pt x="667" y="296"/>
                </a:lnTo>
                <a:lnTo>
                  <a:pt x="667" y="296"/>
                </a:lnTo>
                <a:lnTo>
                  <a:pt x="669" y="298"/>
                </a:lnTo>
                <a:lnTo>
                  <a:pt x="671" y="300"/>
                </a:lnTo>
                <a:lnTo>
                  <a:pt x="674" y="300"/>
                </a:lnTo>
                <a:lnTo>
                  <a:pt x="674" y="302"/>
                </a:lnTo>
                <a:lnTo>
                  <a:pt x="671" y="302"/>
                </a:lnTo>
                <a:lnTo>
                  <a:pt x="667" y="300"/>
                </a:lnTo>
                <a:lnTo>
                  <a:pt x="665" y="300"/>
                </a:lnTo>
                <a:lnTo>
                  <a:pt x="663" y="300"/>
                </a:lnTo>
                <a:lnTo>
                  <a:pt x="661" y="305"/>
                </a:lnTo>
                <a:lnTo>
                  <a:pt x="661" y="309"/>
                </a:lnTo>
                <a:lnTo>
                  <a:pt x="661" y="313"/>
                </a:lnTo>
                <a:lnTo>
                  <a:pt x="661" y="317"/>
                </a:lnTo>
                <a:lnTo>
                  <a:pt x="661" y="322"/>
                </a:lnTo>
                <a:lnTo>
                  <a:pt x="661" y="326"/>
                </a:lnTo>
                <a:lnTo>
                  <a:pt x="663" y="328"/>
                </a:lnTo>
                <a:lnTo>
                  <a:pt x="663" y="330"/>
                </a:lnTo>
                <a:lnTo>
                  <a:pt x="663" y="330"/>
                </a:lnTo>
                <a:lnTo>
                  <a:pt x="661" y="332"/>
                </a:lnTo>
                <a:lnTo>
                  <a:pt x="661" y="332"/>
                </a:lnTo>
                <a:lnTo>
                  <a:pt x="659" y="360"/>
                </a:lnTo>
                <a:lnTo>
                  <a:pt x="654" y="385"/>
                </a:lnTo>
                <a:lnTo>
                  <a:pt x="650" y="400"/>
                </a:lnTo>
                <a:lnTo>
                  <a:pt x="646" y="413"/>
                </a:lnTo>
                <a:lnTo>
                  <a:pt x="644" y="417"/>
                </a:lnTo>
                <a:lnTo>
                  <a:pt x="642" y="422"/>
                </a:lnTo>
                <a:lnTo>
                  <a:pt x="639" y="426"/>
                </a:lnTo>
                <a:lnTo>
                  <a:pt x="637" y="430"/>
                </a:lnTo>
                <a:lnTo>
                  <a:pt x="637" y="435"/>
                </a:lnTo>
                <a:lnTo>
                  <a:pt x="639" y="439"/>
                </a:lnTo>
                <a:lnTo>
                  <a:pt x="642" y="439"/>
                </a:lnTo>
                <a:lnTo>
                  <a:pt x="644" y="441"/>
                </a:lnTo>
                <a:lnTo>
                  <a:pt x="644" y="443"/>
                </a:lnTo>
                <a:lnTo>
                  <a:pt x="644" y="443"/>
                </a:lnTo>
                <a:lnTo>
                  <a:pt x="642" y="445"/>
                </a:lnTo>
                <a:lnTo>
                  <a:pt x="642" y="447"/>
                </a:lnTo>
                <a:lnTo>
                  <a:pt x="642" y="449"/>
                </a:lnTo>
                <a:lnTo>
                  <a:pt x="642" y="449"/>
                </a:lnTo>
                <a:lnTo>
                  <a:pt x="642" y="452"/>
                </a:lnTo>
                <a:lnTo>
                  <a:pt x="639" y="452"/>
                </a:lnTo>
                <a:lnTo>
                  <a:pt x="637" y="452"/>
                </a:lnTo>
                <a:lnTo>
                  <a:pt x="635" y="452"/>
                </a:lnTo>
                <a:lnTo>
                  <a:pt x="635" y="452"/>
                </a:lnTo>
                <a:lnTo>
                  <a:pt x="635" y="454"/>
                </a:lnTo>
                <a:lnTo>
                  <a:pt x="635" y="456"/>
                </a:lnTo>
                <a:lnTo>
                  <a:pt x="631" y="456"/>
                </a:lnTo>
                <a:lnTo>
                  <a:pt x="631" y="458"/>
                </a:lnTo>
                <a:lnTo>
                  <a:pt x="629" y="460"/>
                </a:lnTo>
                <a:lnTo>
                  <a:pt x="627" y="460"/>
                </a:lnTo>
                <a:lnTo>
                  <a:pt x="622" y="460"/>
                </a:lnTo>
                <a:lnTo>
                  <a:pt x="620" y="460"/>
                </a:lnTo>
                <a:lnTo>
                  <a:pt x="618" y="464"/>
                </a:lnTo>
                <a:lnTo>
                  <a:pt x="616" y="469"/>
                </a:lnTo>
                <a:lnTo>
                  <a:pt x="614" y="471"/>
                </a:lnTo>
                <a:lnTo>
                  <a:pt x="612" y="479"/>
                </a:lnTo>
                <a:lnTo>
                  <a:pt x="610" y="488"/>
                </a:lnTo>
                <a:lnTo>
                  <a:pt x="610" y="490"/>
                </a:lnTo>
                <a:lnTo>
                  <a:pt x="610" y="490"/>
                </a:lnTo>
                <a:lnTo>
                  <a:pt x="612" y="492"/>
                </a:lnTo>
                <a:lnTo>
                  <a:pt x="610" y="494"/>
                </a:lnTo>
                <a:lnTo>
                  <a:pt x="607" y="494"/>
                </a:lnTo>
                <a:lnTo>
                  <a:pt x="607" y="496"/>
                </a:lnTo>
                <a:lnTo>
                  <a:pt x="605" y="496"/>
                </a:lnTo>
                <a:lnTo>
                  <a:pt x="605" y="496"/>
                </a:lnTo>
                <a:lnTo>
                  <a:pt x="603" y="496"/>
                </a:lnTo>
                <a:lnTo>
                  <a:pt x="603" y="498"/>
                </a:lnTo>
                <a:lnTo>
                  <a:pt x="601" y="501"/>
                </a:lnTo>
                <a:lnTo>
                  <a:pt x="601" y="503"/>
                </a:lnTo>
                <a:lnTo>
                  <a:pt x="599" y="503"/>
                </a:lnTo>
                <a:lnTo>
                  <a:pt x="597" y="503"/>
                </a:lnTo>
                <a:lnTo>
                  <a:pt x="595" y="503"/>
                </a:lnTo>
                <a:lnTo>
                  <a:pt x="595" y="503"/>
                </a:lnTo>
                <a:lnTo>
                  <a:pt x="593" y="505"/>
                </a:lnTo>
                <a:lnTo>
                  <a:pt x="593" y="507"/>
                </a:lnTo>
                <a:lnTo>
                  <a:pt x="595" y="509"/>
                </a:lnTo>
                <a:lnTo>
                  <a:pt x="595" y="509"/>
                </a:lnTo>
                <a:lnTo>
                  <a:pt x="597" y="507"/>
                </a:lnTo>
                <a:lnTo>
                  <a:pt x="599" y="507"/>
                </a:lnTo>
                <a:lnTo>
                  <a:pt x="599" y="507"/>
                </a:lnTo>
                <a:lnTo>
                  <a:pt x="597" y="509"/>
                </a:lnTo>
                <a:lnTo>
                  <a:pt x="595" y="511"/>
                </a:lnTo>
                <a:lnTo>
                  <a:pt x="590" y="513"/>
                </a:lnTo>
                <a:lnTo>
                  <a:pt x="590" y="513"/>
                </a:lnTo>
                <a:lnTo>
                  <a:pt x="588" y="513"/>
                </a:lnTo>
                <a:lnTo>
                  <a:pt x="586" y="513"/>
                </a:lnTo>
                <a:lnTo>
                  <a:pt x="584" y="513"/>
                </a:lnTo>
                <a:lnTo>
                  <a:pt x="584" y="515"/>
                </a:lnTo>
                <a:lnTo>
                  <a:pt x="584" y="518"/>
                </a:lnTo>
                <a:lnTo>
                  <a:pt x="575" y="522"/>
                </a:lnTo>
                <a:lnTo>
                  <a:pt x="571" y="528"/>
                </a:lnTo>
                <a:lnTo>
                  <a:pt x="565" y="537"/>
                </a:lnTo>
                <a:lnTo>
                  <a:pt x="565" y="537"/>
                </a:lnTo>
                <a:lnTo>
                  <a:pt x="565" y="539"/>
                </a:lnTo>
                <a:lnTo>
                  <a:pt x="563" y="541"/>
                </a:lnTo>
                <a:lnTo>
                  <a:pt x="561" y="541"/>
                </a:lnTo>
                <a:lnTo>
                  <a:pt x="556" y="545"/>
                </a:lnTo>
                <a:lnTo>
                  <a:pt x="550" y="547"/>
                </a:lnTo>
                <a:lnTo>
                  <a:pt x="546" y="552"/>
                </a:lnTo>
                <a:lnTo>
                  <a:pt x="544" y="552"/>
                </a:lnTo>
                <a:lnTo>
                  <a:pt x="544" y="552"/>
                </a:lnTo>
                <a:lnTo>
                  <a:pt x="541" y="554"/>
                </a:lnTo>
                <a:lnTo>
                  <a:pt x="541" y="554"/>
                </a:lnTo>
                <a:lnTo>
                  <a:pt x="541" y="556"/>
                </a:lnTo>
                <a:lnTo>
                  <a:pt x="544" y="558"/>
                </a:lnTo>
                <a:lnTo>
                  <a:pt x="546" y="560"/>
                </a:lnTo>
                <a:lnTo>
                  <a:pt x="546" y="562"/>
                </a:lnTo>
                <a:lnTo>
                  <a:pt x="544" y="564"/>
                </a:lnTo>
                <a:lnTo>
                  <a:pt x="541" y="564"/>
                </a:lnTo>
                <a:lnTo>
                  <a:pt x="541" y="564"/>
                </a:lnTo>
                <a:lnTo>
                  <a:pt x="539" y="562"/>
                </a:lnTo>
                <a:lnTo>
                  <a:pt x="537" y="562"/>
                </a:lnTo>
                <a:lnTo>
                  <a:pt x="537" y="564"/>
                </a:lnTo>
                <a:lnTo>
                  <a:pt x="539" y="567"/>
                </a:lnTo>
                <a:lnTo>
                  <a:pt x="539" y="567"/>
                </a:lnTo>
                <a:lnTo>
                  <a:pt x="539" y="569"/>
                </a:lnTo>
                <a:lnTo>
                  <a:pt x="537" y="573"/>
                </a:lnTo>
                <a:lnTo>
                  <a:pt x="535" y="575"/>
                </a:lnTo>
                <a:lnTo>
                  <a:pt x="529" y="575"/>
                </a:lnTo>
                <a:lnTo>
                  <a:pt x="524" y="577"/>
                </a:lnTo>
                <a:lnTo>
                  <a:pt x="522" y="575"/>
                </a:lnTo>
                <a:lnTo>
                  <a:pt x="522" y="575"/>
                </a:lnTo>
                <a:lnTo>
                  <a:pt x="522" y="575"/>
                </a:lnTo>
                <a:lnTo>
                  <a:pt x="522" y="573"/>
                </a:lnTo>
                <a:lnTo>
                  <a:pt x="524" y="573"/>
                </a:lnTo>
                <a:lnTo>
                  <a:pt x="526" y="573"/>
                </a:lnTo>
                <a:lnTo>
                  <a:pt x="529" y="571"/>
                </a:lnTo>
                <a:lnTo>
                  <a:pt x="526" y="571"/>
                </a:lnTo>
                <a:lnTo>
                  <a:pt x="526" y="569"/>
                </a:lnTo>
                <a:lnTo>
                  <a:pt x="526" y="569"/>
                </a:lnTo>
                <a:lnTo>
                  <a:pt x="529" y="569"/>
                </a:lnTo>
                <a:lnTo>
                  <a:pt x="531" y="569"/>
                </a:lnTo>
                <a:lnTo>
                  <a:pt x="533" y="569"/>
                </a:lnTo>
                <a:lnTo>
                  <a:pt x="535" y="567"/>
                </a:lnTo>
                <a:lnTo>
                  <a:pt x="535" y="567"/>
                </a:lnTo>
                <a:lnTo>
                  <a:pt x="533" y="564"/>
                </a:lnTo>
                <a:lnTo>
                  <a:pt x="529" y="567"/>
                </a:lnTo>
                <a:lnTo>
                  <a:pt x="526" y="567"/>
                </a:lnTo>
                <a:lnTo>
                  <a:pt x="522" y="569"/>
                </a:lnTo>
                <a:lnTo>
                  <a:pt x="522" y="571"/>
                </a:lnTo>
                <a:lnTo>
                  <a:pt x="520" y="571"/>
                </a:lnTo>
                <a:lnTo>
                  <a:pt x="520" y="573"/>
                </a:lnTo>
                <a:lnTo>
                  <a:pt x="518" y="573"/>
                </a:lnTo>
                <a:lnTo>
                  <a:pt x="516" y="573"/>
                </a:lnTo>
                <a:lnTo>
                  <a:pt x="507" y="577"/>
                </a:lnTo>
                <a:lnTo>
                  <a:pt x="499" y="582"/>
                </a:lnTo>
                <a:lnTo>
                  <a:pt x="495" y="584"/>
                </a:lnTo>
                <a:lnTo>
                  <a:pt x="490" y="586"/>
                </a:lnTo>
                <a:lnTo>
                  <a:pt x="488" y="588"/>
                </a:lnTo>
                <a:lnTo>
                  <a:pt x="484" y="590"/>
                </a:lnTo>
                <a:lnTo>
                  <a:pt x="477" y="592"/>
                </a:lnTo>
                <a:lnTo>
                  <a:pt x="473" y="596"/>
                </a:lnTo>
                <a:lnTo>
                  <a:pt x="465" y="596"/>
                </a:lnTo>
                <a:lnTo>
                  <a:pt x="456" y="599"/>
                </a:lnTo>
                <a:lnTo>
                  <a:pt x="450" y="601"/>
                </a:lnTo>
                <a:lnTo>
                  <a:pt x="448" y="603"/>
                </a:lnTo>
                <a:lnTo>
                  <a:pt x="448" y="605"/>
                </a:lnTo>
                <a:lnTo>
                  <a:pt x="448" y="605"/>
                </a:lnTo>
                <a:lnTo>
                  <a:pt x="445" y="607"/>
                </a:lnTo>
                <a:lnTo>
                  <a:pt x="443" y="605"/>
                </a:lnTo>
                <a:lnTo>
                  <a:pt x="443" y="603"/>
                </a:lnTo>
                <a:lnTo>
                  <a:pt x="441" y="603"/>
                </a:lnTo>
                <a:lnTo>
                  <a:pt x="437" y="603"/>
                </a:lnTo>
                <a:lnTo>
                  <a:pt x="433" y="605"/>
                </a:lnTo>
                <a:lnTo>
                  <a:pt x="428" y="607"/>
                </a:lnTo>
                <a:lnTo>
                  <a:pt x="426" y="609"/>
                </a:lnTo>
                <a:lnTo>
                  <a:pt x="424" y="609"/>
                </a:lnTo>
                <a:lnTo>
                  <a:pt x="422" y="609"/>
                </a:lnTo>
                <a:lnTo>
                  <a:pt x="418" y="611"/>
                </a:lnTo>
                <a:lnTo>
                  <a:pt x="418" y="611"/>
                </a:lnTo>
                <a:lnTo>
                  <a:pt x="418" y="613"/>
                </a:lnTo>
                <a:lnTo>
                  <a:pt x="418" y="616"/>
                </a:lnTo>
                <a:lnTo>
                  <a:pt x="416" y="618"/>
                </a:lnTo>
                <a:lnTo>
                  <a:pt x="411" y="616"/>
                </a:lnTo>
                <a:lnTo>
                  <a:pt x="407" y="616"/>
                </a:lnTo>
                <a:lnTo>
                  <a:pt x="405" y="613"/>
                </a:lnTo>
                <a:lnTo>
                  <a:pt x="401" y="613"/>
                </a:lnTo>
                <a:lnTo>
                  <a:pt x="392" y="616"/>
                </a:lnTo>
                <a:lnTo>
                  <a:pt x="386" y="618"/>
                </a:lnTo>
                <a:lnTo>
                  <a:pt x="379" y="620"/>
                </a:lnTo>
                <a:lnTo>
                  <a:pt x="373" y="620"/>
                </a:lnTo>
                <a:lnTo>
                  <a:pt x="367" y="620"/>
                </a:lnTo>
                <a:lnTo>
                  <a:pt x="360" y="622"/>
                </a:lnTo>
                <a:lnTo>
                  <a:pt x="352" y="624"/>
                </a:lnTo>
                <a:lnTo>
                  <a:pt x="352" y="624"/>
                </a:lnTo>
                <a:lnTo>
                  <a:pt x="350" y="626"/>
                </a:lnTo>
                <a:lnTo>
                  <a:pt x="350" y="626"/>
                </a:lnTo>
                <a:lnTo>
                  <a:pt x="352" y="628"/>
                </a:lnTo>
                <a:lnTo>
                  <a:pt x="354" y="628"/>
                </a:lnTo>
                <a:lnTo>
                  <a:pt x="356" y="628"/>
                </a:lnTo>
                <a:lnTo>
                  <a:pt x="356" y="631"/>
                </a:lnTo>
                <a:lnTo>
                  <a:pt x="356" y="633"/>
                </a:lnTo>
                <a:lnTo>
                  <a:pt x="358" y="635"/>
                </a:lnTo>
                <a:lnTo>
                  <a:pt x="360" y="635"/>
                </a:lnTo>
                <a:lnTo>
                  <a:pt x="365" y="637"/>
                </a:lnTo>
                <a:lnTo>
                  <a:pt x="369" y="639"/>
                </a:lnTo>
                <a:lnTo>
                  <a:pt x="371" y="639"/>
                </a:lnTo>
                <a:lnTo>
                  <a:pt x="373" y="641"/>
                </a:lnTo>
                <a:lnTo>
                  <a:pt x="373" y="643"/>
                </a:lnTo>
                <a:lnTo>
                  <a:pt x="371" y="645"/>
                </a:lnTo>
                <a:lnTo>
                  <a:pt x="371" y="648"/>
                </a:lnTo>
                <a:lnTo>
                  <a:pt x="369" y="650"/>
                </a:lnTo>
                <a:lnTo>
                  <a:pt x="371" y="652"/>
                </a:lnTo>
                <a:lnTo>
                  <a:pt x="373" y="652"/>
                </a:lnTo>
                <a:lnTo>
                  <a:pt x="375" y="652"/>
                </a:lnTo>
                <a:lnTo>
                  <a:pt x="377" y="652"/>
                </a:lnTo>
                <a:lnTo>
                  <a:pt x="382" y="652"/>
                </a:lnTo>
                <a:lnTo>
                  <a:pt x="384" y="654"/>
                </a:lnTo>
                <a:lnTo>
                  <a:pt x="384" y="656"/>
                </a:lnTo>
                <a:lnTo>
                  <a:pt x="384" y="660"/>
                </a:lnTo>
                <a:lnTo>
                  <a:pt x="382" y="660"/>
                </a:lnTo>
                <a:lnTo>
                  <a:pt x="382" y="660"/>
                </a:lnTo>
                <a:lnTo>
                  <a:pt x="379" y="660"/>
                </a:lnTo>
                <a:lnTo>
                  <a:pt x="377" y="660"/>
                </a:lnTo>
                <a:lnTo>
                  <a:pt x="373" y="660"/>
                </a:lnTo>
                <a:lnTo>
                  <a:pt x="371" y="660"/>
                </a:lnTo>
                <a:lnTo>
                  <a:pt x="369" y="663"/>
                </a:lnTo>
                <a:lnTo>
                  <a:pt x="369" y="665"/>
                </a:lnTo>
                <a:lnTo>
                  <a:pt x="369" y="667"/>
                </a:lnTo>
                <a:lnTo>
                  <a:pt x="369" y="669"/>
                </a:lnTo>
                <a:lnTo>
                  <a:pt x="367" y="671"/>
                </a:lnTo>
                <a:lnTo>
                  <a:pt x="365" y="673"/>
                </a:lnTo>
                <a:lnTo>
                  <a:pt x="365" y="673"/>
                </a:lnTo>
                <a:lnTo>
                  <a:pt x="367" y="675"/>
                </a:lnTo>
                <a:lnTo>
                  <a:pt x="367" y="675"/>
                </a:lnTo>
                <a:lnTo>
                  <a:pt x="365" y="675"/>
                </a:lnTo>
                <a:lnTo>
                  <a:pt x="360" y="675"/>
                </a:lnTo>
                <a:lnTo>
                  <a:pt x="358" y="673"/>
                </a:lnTo>
                <a:lnTo>
                  <a:pt x="356" y="673"/>
                </a:lnTo>
                <a:lnTo>
                  <a:pt x="354" y="675"/>
                </a:lnTo>
                <a:lnTo>
                  <a:pt x="354" y="677"/>
                </a:lnTo>
                <a:lnTo>
                  <a:pt x="356" y="680"/>
                </a:lnTo>
                <a:lnTo>
                  <a:pt x="358" y="680"/>
                </a:lnTo>
                <a:lnTo>
                  <a:pt x="362" y="680"/>
                </a:lnTo>
                <a:lnTo>
                  <a:pt x="369" y="680"/>
                </a:lnTo>
                <a:lnTo>
                  <a:pt x="373" y="680"/>
                </a:lnTo>
                <a:lnTo>
                  <a:pt x="377" y="677"/>
                </a:lnTo>
                <a:lnTo>
                  <a:pt x="382" y="677"/>
                </a:lnTo>
                <a:lnTo>
                  <a:pt x="384" y="675"/>
                </a:lnTo>
                <a:lnTo>
                  <a:pt x="388" y="675"/>
                </a:lnTo>
                <a:lnTo>
                  <a:pt x="392" y="673"/>
                </a:lnTo>
                <a:lnTo>
                  <a:pt x="394" y="673"/>
                </a:lnTo>
                <a:lnTo>
                  <a:pt x="396" y="675"/>
                </a:lnTo>
                <a:lnTo>
                  <a:pt x="396" y="677"/>
                </a:lnTo>
                <a:lnTo>
                  <a:pt x="394" y="680"/>
                </a:lnTo>
                <a:lnTo>
                  <a:pt x="392" y="682"/>
                </a:lnTo>
                <a:lnTo>
                  <a:pt x="388" y="684"/>
                </a:lnTo>
                <a:lnTo>
                  <a:pt x="384" y="686"/>
                </a:lnTo>
                <a:lnTo>
                  <a:pt x="382" y="690"/>
                </a:lnTo>
                <a:lnTo>
                  <a:pt x="379" y="694"/>
                </a:lnTo>
                <a:lnTo>
                  <a:pt x="379" y="699"/>
                </a:lnTo>
                <a:lnTo>
                  <a:pt x="375" y="701"/>
                </a:lnTo>
                <a:lnTo>
                  <a:pt x="375" y="703"/>
                </a:lnTo>
                <a:lnTo>
                  <a:pt x="373" y="703"/>
                </a:lnTo>
                <a:lnTo>
                  <a:pt x="371" y="703"/>
                </a:lnTo>
                <a:lnTo>
                  <a:pt x="371" y="701"/>
                </a:lnTo>
                <a:lnTo>
                  <a:pt x="371" y="701"/>
                </a:lnTo>
                <a:lnTo>
                  <a:pt x="369" y="701"/>
                </a:lnTo>
                <a:lnTo>
                  <a:pt x="369" y="703"/>
                </a:lnTo>
                <a:lnTo>
                  <a:pt x="369" y="705"/>
                </a:lnTo>
                <a:lnTo>
                  <a:pt x="369" y="705"/>
                </a:lnTo>
                <a:lnTo>
                  <a:pt x="371" y="707"/>
                </a:lnTo>
                <a:lnTo>
                  <a:pt x="371" y="707"/>
                </a:lnTo>
                <a:lnTo>
                  <a:pt x="371" y="712"/>
                </a:lnTo>
                <a:lnTo>
                  <a:pt x="371" y="714"/>
                </a:lnTo>
                <a:lnTo>
                  <a:pt x="371" y="714"/>
                </a:lnTo>
                <a:lnTo>
                  <a:pt x="369" y="716"/>
                </a:lnTo>
                <a:lnTo>
                  <a:pt x="369" y="716"/>
                </a:lnTo>
                <a:lnTo>
                  <a:pt x="369" y="718"/>
                </a:lnTo>
                <a:lnTo>
                  <a:pt x="369" y="722"/>
                </a:lnTo>
                <a:lnTo>
                  <a:pt x="371" y="724"/>
                </a:lnTo>
                <a:lnTo>
                  <a:pt x="373" y="724"/>
                </a:lnTo>
                <a:lnTo>
                  <a:pt x="373" y="724"/>
                </a:lnTo>
                <a:lnTo>
                  <a:pt x="377" y="724"/>
                </a:lnTo>
                <a:lnTo>
                  <a:pt x="382" y="726"/>
                </a:lnTo>
                <a:lnTo>
                  <a:pt x="386" y="726"/>
                </a:lnTo>
                <a:lnTo>
                  <a:pt x="390" y="726"/>
                </a:lnTo>
                <a:lnTo>
                  <a:pt x="394" y="729"/>
                </a:lnTo>
                <a:lnTo>
                  <a:pt x="394" y="729"/>
                </a:lnTo>
                <a:lnTo>
                  <a:pt x="394" y="733"/>
                </a:lnTo>
                <a:lnTo>
                  <a:pt x="392" y="735"/>
                </a:lnTo>
                <a:lnTo>
                  <a:pt x="390" y="735"/>
                </a:lnTo>
                <a:lnTo>
                  <a:pt x="386" y="735"/>
                </a:lnTo>
                <a:lnTo>
                  <a:pt x="382" y="735"/>
                </a:lnTo>
                <a:lnTo>
                  <a:pt x="377" y="735"/>
                </a:lnTo>
                <a:lnTo>
                  <a:pt x="373" y="735"/>
                </a:lnTo>
                <a:lnTo>
                  <a:pt x="369" y="737"/>
                </a:lnTo>
                <a:lnTo>
                  <a:pt x="367" y="737"/>
                </a:lnTo>
                <a:lnTo>
                  <a:pt x="365" y="739"/>
                </a:lnTo>
                <a:lnTo>
                  <a:pt x="365" y="741"/>
                </a:lnTo>
                <a:lnTo>
                  <a:pt x="367" y="743"/>
                </a:lnTo>
                <a:lnTo>
                  <a:pt x="369" y="748"/>
                </a:lnTo>
                <a:lnTo>
                  <a:pt x="373" y="748"/>
                </a:lnTo>
                <a:lnTo>
                  <a:pt x="377" y="750"/>
                </a:lnTo>
                <a:lnTo>
                  <a:pt x="379" y="750"/>
                </a:lnTo>
                <a:lnTo>
                  <a:pt x="379" y="748"/>
                </a:lnTo>
                <a:lnTo>
                  <a:pt x="382" y="748"/>
                </a:lnTo>
                <a:lnTo>
                  <a:pt x="384" y="748"/>
                </a:lnTo>
                <a:lnTo>
                  <a:pt x="388" y="750"/>
                </a:lnTo>
                <a:lnTo>
                  <a:pt x="388" y="752"/>
                </a:lnTo>
                <a:lnTo>
                  <a:pt x="390" y="754"/>
                </a:lnTo>
                <a:lnTo>
                  <a:pt x="388" y="754"/>
                </a:lnTo>
                <a:lnTo>
                  <a:pt x="386" y="756"/>
                </a:lnTo>
                <a:lnTo>
                  <a:pt x="386" y="756"/>
                </a:lnTo>
                <a:lnTo>
                  <a:pt x="386" y="758"/>
                </a:lnTo>
                <a:lnTo>
                  <a:pt x="388" y="761"/>
                </a:lnTo>
                <a:lnTo>
                  <a:pt x="390" y="761"/>
                </a:lnTo>
                <a:lnTo>
                  <a:pt x="392" y="763"/>
                </a:lnTo>
                <a:lnTo>
                  <a:pt x="392" y="765"/>
                </a:lnTo>
                <a:lnTo>
                  <a:pt x="392" y="767"/>
                </a:lnTo>
                <a:lnTo>
                  <a:pt x="392" y="769"/>
                </a:lnTo>
                <a:lnTo>
                  <a:pt x="392" y="771"/>
                </a:lnTo>
                <a:lnTo>
                  <a:pt x="390" y="773"/>
                </a:lnTo>
                <a:lnTo>
                  <a:pt x="388" y="771"/>
                </a:lnTo>
                <a:lnTo>
                  <a:pt x="386" y="769"/>
                </a:lnTo>
                <a:lnTo>
                  <a:pt x="384" y="769"/>
                </a:lnTo>
                <a:lnTo>
                  <a:pt x="379" y="771"/>
                </a:lnTo>
                <a:lnTo>
                  <a:pt x="375" y="773"/>
                </a:lnTo>
                <a:lnTo>
                  <a:pt x="373" y="775"/>
                </a:lnTo>
                <a:lnTo>
                  <a:pt x="371" y="778"/>
                </a:lnTo>
                <a:lnTo>
                  <a:pt x="369" y="780"/>
                </a:lnTo>
                <a:lnTo>
                  <a:pt x="367" y="782"/>
                </a:lnTo>
                <a:lnTo>
                  <a:pt x="367" y="782"/>
                </a:lnTo>
                <a:lnTo>
                  <a:pt x="367" y="780"/>
                </a:lnTo>
                <a:lnTo>
                  <a:pt x="367" y="778"/>
                </a:lnTo>
                <a:lnTo>
                  <a:pt x="367" y="775"/>
                </a:lnTo>
                <a:lnTo>
                  <a:pt x="365" y="775"/>
                </a:lnTo>
                <a:lnTo>
                  <a:pt x="362" y="775"/>
                </a:lnTo>
                <a:lnTo>
                  <a:pt x="360" y="778"/>
                </a:lnTo>
                <a:lnTo>
                  <a:pt x="360" y="780"/>
                </a:lnTo>
                <a:lnTo>
                  <a:pt x="362" y="782"/>
                </a:lnTo>
                <a:lnTo>
                  <a:pt x="365" y="784"/>
                </a:lnTo>
                <a:lnTo>
                  <a:pt x="367" y="788"/>
                </a:lnTo>
                <a:lnTo>
                  <a:pt x="369" y="790"/>
                </a:lnTo>
                <a:lnTo>
                  <a:pt x="373" y="792"/>
                </a:lnTo>
                <a:lnTo>
                  <a:pt x="375" y="795"/>
                </a:lnTo>
                <a:lnTo>
                  <a:pt x="375" y="799"/>
                </a:lnTo>
                <a:lnTo>
                  <a:pt x="373" y="799"/>
                </a:lnTo>
                <a:lnTo>
                  <a:pt x="369" y="799"/>
                </a:lnTo>
                <a:lnTo>
                  <a:pt x="367" y="799"/>
                </a:lnTo>
                <a:lnTo>
                  <a:pt x="362" y="797"/>
                </a:lnTo>
                <a:lnTo>
                  <a:pt x="360" y="795"/>
                </a:lnTo>
                <a:lnTo>
                  <a:pt x="356" y="792"/>
                </a:lnTo>
                <a:lnTo>
                  <a:pt x="354" y="792"/>
                </a:lnTo>
                <a:lnTo>
                  <a:pt x="354" y="795"/>
                </a:lnTo>
                <a:lnTo>
                  <a:pt x="352" y="795"/>
                </a:lnTo>
                <a:lnTo>
                  <a:pt x="350" y="792"/>
                </a:lnTo>
                <a:lnTo>
                  <a:pt x="347" y="790"/>
                </a:lnTo>
                <a:lnTo>
                  <a:pt x="345" y="788"/>
                </a:lnTo>
                <a:lnTo>
                  <a:pt x="343" y="788"/>
                </a:lnTo>
                <a:lnTo>
                  <a:pt x="343" y="790"/>
                </a:lnTo>
                <a:lnTo>
                  <a:pt x="343" y="792"/>
                </a:lnTo>
                <a:lnTo>
                  <a:pt x="343" y="795"/>
                </a:lnTo>
                <a:lnTo>
                  <a:pt x="341" y="797"/>
                </a:lnTo>
                <a:lnTo>
                  <a:pt x="341" y="801"/>
                </a:lnTo>
                <a:lnTo>
                  <a:pt x="341" y="805"/>
                </a:lnTo>
                <a:lnTo>
                  <a:pt x="341" y="807"/>
                </a:lnTo>
                <a:lnTo>
                  <a:pt x="339" y="807"/>
                </a:lnTo>
                <a:lnTo>
                  <a:pt x="335" y="807"/>
                </a:lnTo>
                <a:lnTo>
                  <a:pt x="333" y="805"/>
                </a:lnTo>
                <a:lnTo>
                  <a:pt x="328" y="805"/>
                </a:lnTo>
                <a:lnTo>
                  <a:pt x="326" y="807"/>
                </a:lnTo>
                <a:lnTo>
                  <a:pt x="324" y="810"/>
                </a:lnTo>
                <a:lnTo>
                  <a:pt x="320" y="814"/>
                </a:lnTo>
                <a:lnTo>
                  <a:pt x="320" y="816"/>
                </a:lnTo>
                <a:lnTo>
                  <a:pt x="320" y="818"/>
                </a:lnTo>
                <a:lnTo>
                  <a:pt x="320" y="818"/>
                </a:lnTo>
                <a:lnTo>
                  <a:pt x="318" y="820"/>
                </a:lnTo>
                <a:lnTo>
                  <a:pt x="313" y="822"/>
                </a:lnTo>
                <a:lnTo>
                  <a:pt x="311" y="822"/>
                </a:lnTo>
                <a:lnTo>
                  <a:pt x="307" y="822"/>
                </a:lnTo>
                <a:lnTo>
                  <a:pt x="303" y="824"/>
                </a:lnTo>
                <a:lnTo>
                  <a:pt x="303" y="827"/>
                </a:lnTo>
                <a:lnTo>
                  <a:pt x="303" y="829"/>
                </a:lnTo>
                <a:lnTo>
                  <a:pt x="303" y="831"/>
                </a:lnTo>
                <a:lnTo>
                  <a:pt x="301" y="833"/>
                </a:lnTo>
                <a:lnTo>
                  <a:pt x="298" y="835"/>
                </a:lnTo>
                <a:lnTo>
                  <a:pt x="296" y="833"/>
                </a:lnTo>
                <a:lnTo>
                  <a:pt x="292" y="831"/>
                </a:lnTo>
                <a:lnTo>
                  <a:pt x="290" y="829"/>
                </a:lnTo>
                <a:lnTo>
                  <a:pt x="288" y="829"/>
                </a:lnTo>
                <a:lnTo>
                  <a:pt x="288" y="829"/>
                </a:lnTo>
                <a:lnTo>
                  <a:pt x="288" y="831"/>
                </a:lnTo>
                <a:lnTo>
                  <a:pt x="288" y="835"/>
                </a:lnTo>
                <a:lnTo>
                  <a:pt x="288" y="837"/>
                </a:lnTo>
                <a:lnTo>
                  <a:pt x="288" y="837"/>
                </a:lnTo>
                <a:lnTo>
                  <a:pt x="288" y="839"/>
                </a:lnTo>
                <a:lnTo>
                  <a:pt x="286" y="839"/>
                </a:lnTo>
                <a:lnTo>
                  <a:pt x="281" y="837"/>
                </a:lnTo>
                <a:lnTo>
                  <a:pt x="279" y="835"/>
                </a:lnTo>
                <a:lnTo>
                  <a:pt x="279" y="833"/>
                </a:lnTo>
                <a:lnTo>
                  <a:pt x="279" y="829"/>
                </a:lnTo>
                <a:lnTo>
                  <a:pt x="279" y="827"/>
                </a:lnTo>
                <a:lnTo>
                  <a:pt x="277" y="824"/>
                </a:lnTo>
                <a:lnTo>
                  <a:pt x="277" y="822"/>
                </a:lnTo>
                <a:lnTo>
                  <a:pt x="275" y="822"/>
                </a:lnTo>
                <a:lnTo>
                  <a:pt x="273" y="822"/>
                </a:lnTo>
                <a:lnTo>
                  <a:pt x="273" y="824"/>
                </a:lnTo>
                <a:lnTo>
                  <a:pt x="273" y="824"/>
                </a:lnTo>
                <a:lnTo>
                  <a:pt x="269" y="829"/>
                </a:lnTo>
                <a:lnTo>
                  <a:pt x="266" y="833"/>
                </a:lnTo>
                <a:lnTo>
                  <a:pt x="264" y="835"/>
                </a:lnTo>
                <a:lnTo>
                  <a:pt x="264" y="837"/>
                </a:lnTo>
                <a:lnTo>
                  <a:pt x="262" y="839"/>
                </a:lnTo>
                <a:lnTo>
                  <a:pt x="260" y="839"/>
                </a:lnTo>
                <a:lnTo>
                  <a:pt x="258" y="839"/>
                </a:lnTo>
                <a:lnTo>
                  <a:pt x="256" y="835"/>
                </a:lnTo>
                <a:lnTo>
                  <a:pt x="254" y="831"/>
                </a:lnTo>
                <a:lnTo>
                  <a:pt x="252" y="827"/>
                </a:lnTo>
                <a:lnTo>
                  <a:pt x="249" y="824"/>
                </a:lnTo>
                <a:lnTo>
                  <a:pt x="247" y="824"/>
                </a:lnTo>
                <a:lnTo>
                  <a:pt x="243" y="827"/>
                </a:lnTo>
                <a:lnTo>
                  <a:pt x="239" y="829"/>
                </a:lnTo>
                <a:lnTo>
                  <a:pt x="237" y="829"/>
                </a:lnTo>
                <a:lnTo>
                  <a:pt x="230" y="829"/>
                </a:lnTo>
                <a:lnTo>
                  <a:pt x="226" y="827"/>
                </a:lnTo>
                <a:lnTo>
                  <a:pt x="222" y="824"/>
                </a:lnTo>
                <a:lnTo>
                  <a:pt x="217" y="822"/>
                </a:lnTo>
                <a:lnTo>
                  <a:pt x="217" y="822"/>
                </a:lnTo>
                <a:lnTo>
                  <a:pt x="217" y="820"/>
                </a:lnTo>
                <a:lnTo>
                  <a:pt x="217" y="818"/>
                </a:lnTo>
                <a:lnTo>
                  <a:pt x="215" y="818"/>
                </a:lnTo>
                <a:lnTo>
                  <a:pt x="215" y="820"/>
                </a:lnTo>
                <a:lnTo>
                  <a:pt x="213" y="822"/>
                </a:lnTo>
                <a:lnTo>
                  <a:pt x="211" y="824"/>
                </a:lnTo>
                <a:lnTo>
                  <a:pt x="209" y="824"/>
                </a:lnTo>
                <a:lnTo>
                  <a:pt x="207" y="824"/>
                </a:lnTo>
                <a:lnTo>
                  <a:pt x="203" y="822"/>
                </a:lnTo>
                <a:lnTo>
                  <a:pt x="200" y="818"/>
                </a:lnTo>
                <a:lnTo>
                  <a:pt x="203" y="818"/>
                </a:lnTo>
                <a:lnTo>
                  <a:pt x="205" y="816"/>
                </a:lnTo>
                <a:lnTo>
                  <a:pt x="205" y="816"/>
                </a:lnTo>
                <a:lnTo>
                  <a:pt x="205" y="812"/>
                </a:lnTo>
                <a:lnTo>
                  <a:pt x="205" y="810"/>
                </a:lnTo>
                <a:lnTo>
                  <a:pt x="205" y="807"/>
                </a:lnTo>
                <a:lnTo>
                  <a:pt x="203" y="805"/>
                </a:lnTo>
                <a:lnTo>
                  <a:pt x="200" y="805"/>
                </a:lnTo>
                <a:lnTo>
                  <a:pt x="196" y="805"/>
                </a:lnTo>
                <a:lnTo>
                  <a:pt x="192" y="807"/>
                </a:lnTo>
                <a:lnTo>
                  <a:pt x="190" y="807"/>
                </a:lnTo>
                <a:lnTo>
                  <a:pt x="185" y="807"/>
                </a:lnTo>
                <a:lnTo>
                  <a:pt x="185" y="805"/>
                </a:lnTo>
                <a:lnTo>
                  <a:pt x="185" y="803"/>
                </a:lnTo>
                <a:lnTo>
                  <a:pt x="185" y="801"/>
                </a:lnTo>
                <a:lnTo>
                  <a:pt x="183" y="799"/>
                </a:lnTo>
                <a:lnTo>
                  <a:pt x="183" y="799"/>
                </a:lnTo>
                <a:lnTo>
                  <a:pt x="183" y="797"/>
                </a:lnTo>
                <a:lnTo>
                  <a:pt x="181" y="795"/>
                </a:lnTo>
                <a:lnTo>
                  <a:pt x="179" y="795"/>
                </a:lnTo>
                <a:lnTo>
                  <a:pt x="175" y="792"/>
                </a:lnTo>
                <a:lnTo>
                  <a:pt x="175" y="790"/>
                </a:lnTo>
                <a:lnTo>
                  <a:pt x="175" y="788"/>
                </a:lnTo>
                <a:lnTo>
                  <a:pt x="175" y="786"/>
                </a:lnTo>
                <a:lnTo>
                  <a:pt x="175" y="784"/>
                </a:lnTo>
                <a:lnTo>
                  <a:pt x="175" y="784"/>
                </a:lnTo>
                <a:lnTo>
                  <a:pt x="171" y="784"/>
                </a:lnTo>
                <a:lnTo>
                  <a:pt x="168" y="784"/>
                </a:lnTo>
                <a:lnTo>
                  <a:pt x="164" y="786"/>
                </a:lnTo>
                <a:lnTo>
                  <a:pt x="162" y="784"/>
                </a:lnTo>
                <a:lnTo>
                  <a:pt x="162" y="782"/>
                </a:lnTo>
                <a:lnTo>
                  <a:pt x="164" y="778"/>
                </a:lnTo>
                <a:lnTo>
                  <a:pt x="166" y="775"/>
                </a:lnTo>
                <a:lnTo>
                  <a:pt x="168" y="773"/>
                </a:lnTo>
                <a:lnTo>
                  <a:pt x="168" y="769"/>
                </a:lnTo>
                <a:lnTo>
                  <a:pt x="168" y="767"/>
                </a:lnTo>
                <a:lnTo>
                  <a:pt x="168" y="765"/>
                </a:lnTo>
                <a:lnTo>
                  <a:pt x="164" y="765"/>
                </a:lnTo>
                <a:lnTo>
                  <a:pt x="162" y="765"/>
                </a:lnTo>
                <a:lnTo>
                  <a:pt x="158" y="765"/>
                </a:lnTo>
                <a:lnTo>
                  <a:pt x="158" y="765"/>
                </a:lnTo>
                <a:lnTo>
                  <a:pt x="158" y="767"/>
                </a:lnTo>
                <a:lnTo>
                  <a:pt x="158" y="767"/>
                </a:lnTo>
                <a:lnTo>
                  <a:pt x="154" y="767"/>
                </a:lnTo>
                <a:lnTo>
                  <a:pt x="151" y="765"/>
                </a:lnTo>
                <a:lnTo>
                  <a:pt x="151" y="761"/>
                </a:lnTo>
                <a:lnTo>
                  <a:pt x="151" y="758"/>
                </a:lnTo>
                <a:lnTo>
                  <a:pt x="154" y="756"/>
                </a:lnTo>
                <a:lnTo>
                  <a:pt x="156" y="756"/>
                </a:lnTo>
                <a:lnTo>
                  <a:pt x="160" y="754"/>
                </a:lnTo>
                <a:lnTo>
                  <a:pt x="162" y="752"/>
                </a:lnTo>
                <a:lnTo>
                  <a:pt x="164" y="750"/>
                </a:lnTo>
                <a:lnTo>
                  <a:pt x="164" y="748"/>
                </a:lnTo>
                <a:lnTo>
                  <a:pt x="164" y="746"/>
                </a:lnTo>
                <a:lnTo>
                  <a:pt x="162" y="743"/>
                </a:lnTo>
                <a:lnTo>
                  <a:pt x="160" y="743"/>
                </a:lnTo>
                <a:lnTo>
                  <a:pt x="158" y="743"/>
                </a:lnTo>
                <a:lnTo>
                  <a:pt x="158" y="743"/>
                </a:lnTo>
                <a:lnTo>
                  <a:pt x="158" y="741"/>
                </a:lnTo>
                <a:lnTo>
                  <a:pt x="158" y="739"/>
                </a:lnTo>
                <a:lnTo>
                  <a:pt x="156" y="739"/>
                </a:lnTo>
                <a:lnTo>
                  <a:pt x="154" y="737"/>
                </a:lnTo>
                <a:lnTo>
                  <a:pt x="151" y="737"/>
                </a:lnTo>
                <a:lnTo>
                  <a:pt x="147" y="737"/>
                </a:lnTo>
                <a:lnTo>
                  <a:pt x="147" y="735"/>
                </a:lnTo>
                <a:lnTo>
                  <a:pt x="147" y="733"/>
                </a:lnTo>
                <a:lnTo>
                  <a:pt x="145" y="733"/>
                </a:lnTo>
                <a:lnTo>
                  <a:pt x="143" y="729"/>
                </a:lnTo>
                <a:lnTo>
                  <a:pt x="139" y="724"/>
                </a:lnTo>
                <a:lnTo>
                  <a:pt x="136" y="722"/>
                </a:lnTo>
                <a:lnTo>
                  <a:pt x="136" y="716"/>
                </a:lnTo>
                <a:lnTo>
                  <a:pt x="136" y="712"/>
                </a:lnTo>
                <a:lnTo>
                  <a:pt x="136" y="709"/>
                </a:lnTo>
                <a:lnTo>
                  <a:pt x="134" y="707"/>
                </a:lnTo>
                <a:lnTo>
                  <a:pt x="134" y="705"/>
                </a:lnTo>
                <a:lnTo>
                  <a:pt x="136" y="703"/>
                </a:lnTo>
                <a:lnTo>
                  <a:pt x="141" y="701"/>
                </a:lnTo>
                <a:lnTo>
                  <a:pt x="143" y="701"/>
                </a:lnTo>
                <a:lnTo>
                  <a:pt x="147" y="701"/>
                </a:lnTo>
                <a:lnTo>
                  <a:pt x="151" y="699"/>
                </a:lnTo>
                <a:lnTo>
                  <a:pt x="154" y="699"/>
                </a:lnTo>
                <a:lnTo>
                  <a:pt x="154" y="697"/>
                </a:lnTo>
                <a:lnTo>
                  <a:pt x="151" y="697"/>
                </a:lnTo>
                <a:lnTo>
                  <a:pt x="149" y="697"/>
                </a:lnTo>
                <a:lnTo>
                  <a:pt x="145" y="697"/>
                </a:lnTo>
                <a:lnTo>
                  <a:pt x="143" y="697"/>
                </a:lnTo>
                <a:lnTo>
                  <a:pt x="143" y="692"/>
                </a:lnTo>
                <a:lnTo>
                  <a:pt x="143" y="690"/>
                </a:lnTo>
                <a:lnTo>
                  <a:pt x="145" y="688"/>
                </a:lnTo>
                <a:lnTo>
                  <a:pt x="147" y="686"/>
                </a:lnTo>
                <a:lnTo>
                  <a:pt x="151" y="686"/>
                </a:lnTo>
                <a:lnTo>
                  <a:pt x="154" y="686"/>
                </a:lnTo>
                <a:lnTo>
                  <a:pt x="156" y="686"/>
                </a:lnTo>
                <a:lnTo>
                  <a:pt x="158" y="684"/>
                </a:lnTo>
                <a:lnTo>
                  <a:pt x="158" y="682"/>
                </a:lnTo>
                <a:lnTo>
                  <a:pt x="160" y="682"/>
                </a:lnTo>
                <a:lnTo>
                  <a:pt x="160" y="682"/>
                </a:lnTo>
                <a:lnTo>
                  <a:pt x="158" y="680"/>
                </a:lnTo>
                <a:lnTo>
                  <a:pt x="156" y="675"/>
                </a:lnTo>
                <a:lnTo>
                  <a:pt x="151" y="673"/>
                </a:lnTo>
                <a:lnTo>
                  <a:pt x="147" y="673"/>
                </a:lnTo>
                <a:lnTo>
                  <a:pt x="143" y="671"/>
                </a:lnTo>
                <a:lnTo>
                  <a:pt x="143" y="669"/>
                </a:lnTo>
                <a:lnTo>
                  <a:pt x="143" y="667"/>
                </a:lnTo>
                <a:lnTo>
                  <a:pt x="145" y="665"/>
                </a:lnTo>
                <a:lnTo>
                  <a:pt x="149" y="665"/>
                </a:lnTo>
                <a:lnTo>
                  <a:pt x="154" y="667"/>
                </a:lnTo>
                <a:lnTo>
                  <a:pt x="158" y="669"/>
                </a:lnTo>
                <a:lnTo>
                  <a:pt x="162" y="671"/>
                </a:lnTo>
                <a:lnTo>
                  <a:pt x="166" y="671"/>
                </a:lnTo>
                <a:lnTo>
                  <a:pt x="168" y="671"/>
                </a:lnTo>
                <a:lnTo>
                  <a:pt x="171" y="671"/>
                </a:lnTo>
                <a:lnTo>
                  <a:pt x="171" y="669"/>
                </a:lnTo>
                <a:lnTo>
                  <a:pt x="168" y="667"/>
                </a:lnTo>
                <a:lnTo>
                  <a:pt x="166" y="667"/>
                </a:lnTo>
                <a:lnTo>
                  <a:pt x="166" y="665"/>
                </a:lnTo>
                <a:lnTo>
                  <a:pt x="166" y="660"/>
                </a:lnTo>
                <a:lnTo>
                  <a:pt x="168" y="658"/>
                </a:lnTo>
                <a:lnTo>
                  <a:pt x="168" y="656"/>
                </a:lnTo>
                <a:lnTo>
                  <a:pt x="168" y="652"/>
                </a:lnTo>
                <a:lnTo>
                  <a:pt x="166" y="650"/>
                </a:lnTo>
                <a:lnTo>
                  <a:pt x="162" y="648"/>
                </a:lnTo>
                <a:lnTo>
                  <a:pt x="162" y="648"/>
                </a:lnTo>
                <a:lnTo>
                  <a:pt x="160" y="650"/>
                </a:lnTo>
                <a:lnTo>
                  <a:pt x="158" y="650"/>
                </a:lnTo>
                <a:lnTo>
                  <a:pt x="156" y="650"/>
                </a:lnTo>
                <a:lnTo>
                  <a:pt x="154" y="648"/>
                </a:lnTo>
                <a:lnTo>
                  <a:pt x="151" y="645"/>
                </a:lnTo>
                <a:lnTo>
                  <a:pt x="151" y="641"/>
                </a:lnTo>
                <a:lnTo>
                  <a:pt x="154" y="641"/>
                </a:lnTo>
                <a:lnTo>
                  <a:pt x="156" y="641"/>
                </a:lnTo>
                <a:lnTo>
                  <a:pt x="158" y="639"/>
                </a:lnTo>
                <a:lnTo>
                  <a:pt x="156" y="639"/>
                </a:lnTo>
                <a:lnTo>
                  <a:pt x="156" y="637"/>
                </a:lnTo>
                <a:lnTo>
                  <a:pt x="156" y="635"/>
                </a:lnTo>
                <a:lnTo>
                  <a:pt x="156" y="635"/>
                </a:lnTo>
                <a:lnTo>
                  <a:pt x="158" y="633"/>
                </a:lnTo>
                <a:lnTo>
                  <a:pt x="160" y="633"/>
                </a:lnTo>
                <a:lnTo>
                  <a:pt x="162" y="633"/>
                </a:lnTo>
                <a:lnTo>
                  <a:pt x="164" y="633"/>
                </a:lnTo>
                <a:lnTo>
                  <a:pt x="166" y="631"/>
                </a:lnTo>
                <a:lnTo>
                  <a:pt x="166" y="628"/>
                </a:lnTo>
                <a:lnTo>
                  <a:pt x="171" y="628"/>
                </a:lnTo>
                <a:lnTo>
                  <a:pt x="175" y="628"/>
                </a:lnTo>
                <a:lnTo>
                  <a:pt x="179" y="628"/>
                </a:lnTo>
                <a:lnTo>
                  <a:pt x="181" y="631"/>
                </a:lnTo>
                <a:lnTo>
                  <a:pt x="183" y="633"/>
                </a:lnTo>
                <a:lnTo>
                  <a:pt x="183" y="635"/>
                </a:lnTo>
                <a:lnTo>
                  <a:pt x="181" y="637"/>
                </a:lnTo>
                <a:lnTo>
                  <a:pt x="183" y="639"/>
                </a:lnTo>
                <a:lnTo>
                  <a:pt x="183" y="639"/>
                </a:lnTo>
                <a:lnTo>
                  <a:pt x="185" y="639"/>
                </a:lnTo>
                <a:lnTo>
                  <a:pt x="190" y="637"/>
                </a:lnTo>
                <a:lnTo>
                  <a:pt x="192" y="637"/>
                </a:lnTo>
                <a:lnTo>
                  <a:pt x="192" y="635"/>
                </a:lnTo>
                <a:lnTo>
                  <a:pt x="192" y="635"/>
                </a:lnTo>
                <a:lnTo>
                  <a:pt x="192" y="633"/>
                </a:lnTo>
                <a:lnTo>
                  <a:pt x="194" y="633"/>
                </a:lnTo>
                <a:lnTo>
                  <a:pt x="196" y="633"/>
                </a:lnTo>
                <a:lnTo>
                  <a:pt x="198" y="633"/>
                </a:lnTo>
                <a:lnTo>
                  <a:pt x="200" y="633"/>
                </a:lnTo>
                <a:lnTo>
                  <a:pt x="203" y="631"/>
                </a:lnTo>
                <a:lnTo>
                  <a:pt x="203" y="626"/>
                </a:lnTo>
                <a:lnTo>
                  <a:pt x="203" y="624"/>
                </a:lnTo>
                <a:lnTo>
                  <a:pt x="205" y="620"/>
                </a:lnTo>
                <a:lnTo>
                  <a:pt x="207" y="618"/>
                </a:lnTo>
                <a:lnTo>
                  <a:pt x="207" y="618"/>
                </a:lnTo>
                <a:lnTo>
                  <a:pt x="209" y="620"/>
                </a:lnTo>
                <a:lnTo>
                  <a:pt x="211" y="620"/>
                </a:lnTo>
                <a:lnTo>
                  <a:pt x="220" y="618"/>
                </a:lnTo>
                <a:lnTo>
                  <a:pt x="228" y="616"/>
                </a:lnTo>
                <a:lnTo>
                  <a:pt x="232" y="611"/>
                </a:lnTo>
                <a:lnTo>
                  <a:pt x="237" y="609"/>
                </a:lnTo>
                <a:lnTo>
                  <a:pt x="241" y="605"/>
                </a:lnTo>
                <a:lnTo>
                  <a:pt x="243" y="605"/>
                </a:lnTo>
                <a:lnTo>
                  <a:pt x="247" y="603"/>
                </a:lnTo>
                <a:lnTo>
                  <a:pt x="249" y="599"/>
                </a:lnTo>
                <a:lnTo>
                  <a:pt x="252" y="594"/>
                </a:lnTo>
                <a:lnTo>
                  <a:pt x="254" y="590"/>
                </a:lnTo>
                <a:lnTo>
                  <a:pt x="254" y="588"/>
                </a:lnTo>
                <a:lnTo>
                  <a:pt x="254" y="586"/>
                </a:lnTo>
                <a:lnTo>
                  <a:pt x="254" y="584"/>
                </a:lnTo>
                <a:lnTo>
                  <a:pt x="256" y="582"/>
                </a:lnTo>
                <a:lnTo>
                  <a:pt x="260" y="582"/>
                </a:lnTo>
                <a:lnTo>
                  <a:pt x="264" y="579"/>
                </a:lnTo>
                <a:lnTo>
                  <a:pt x="271" y="582"/>
                </a:lnTo>
                <a:lnTo>
                  <a:pt x="275" y="582"/>
                </a:lnTo>
                <a:lnTo>
                  <a:pt x="286" y="584"/>
                </a:lnTo>
                <a:lnTo>
                  <a:pt x="294" y="586"/>
                </a:lnTo>
                <a:lnTo>
                  <a:pt x="298" y="588"/>
                </a:lnTo>
                <a:lnTo>
                  <a:pt x="305" y="590"/>
                </a:lnTo>
                <a:lnTo>
                  <a:pt x="307" y="592"/>
                </a:lnTo>
                <a:lnTo>
                  <a:pt x="309" y="592"/>
                </a:lnTo>
                <a:lnTo>
                  <a:pt x="318" y="594"/>
                </a:lnTo>
                <a:lnTo>
                  <a:pt x="328" y="596"/>
                </a:lnTo>
                <a:lnTo>
                  <a:pt x="328" y="594"/>
                </a:lnTo>
                <a:lnTo>
                  <a:pt x="328" y="594"/>
                </a:lnTo>
                <a:lnTo>
                  <a:pt x="330" y="592"/>
                </a:lnTo>
                <a:lnTo>
                  <a:pt x="335" y="592"/>
                </a:lnTo>
                <a:lnTo>
                  <a:pt x="339" y="594"/>
                </a:lnTo>
                <a:lnTo>
                  <a:pt x="343" y="596"/>
                </a:lnTo>
                <a:lnTo>
                  <a:pt x="347" y="596"/>
                </a:lnTo>
                <a:lnTo>
                  <a:pt x="354" y="596"/>
                </a:lnTo>
                <a:lnTo>
                  <a:pt x="360" y="592"/>
                </a:lnTo>
                <a:lnTo>
                  <a:pt x="365" y="590"/>
                </a:lnTo>
                <a:lnTo>
                  <a:pt x="371" y="588"/>
                </a:lnTo>
                <a:lnTo>
                  <a:pt x="377" y="588"/>
                </a:lnTo>
                <a:lnTo>
                  <a:pt x="384" y="590"/>
                </a:lnTo>
                <a:lnTo>
                  <a:pt x="388" y="590"/>
                </a:lnTo>
                <a:lnTo>
                  <a:pt x="394" y="590"/>
                </a:lnTo>
                <a:lnTo>
                  <a:pt x="399" y="588"/>
                </a:lnTo>
                <a:lnTo>
                  <a:pt x="403" y="586"/>
                </a:lnTo>
                <a:lnTo>
                  <a:pt x="403" y="584"/>
                </a:lnTo>
                <a:lnTo>
                  <a:pt x="403" y="582"/>
                </a:lnTo>
                <a:lnTo>
                  <a:pt x="401" y="582"/>
                </a:lnTo>
                <a:lnTo>
                  <a:pt x="401" y="579"/>
                </a:lnTo>
                <a:lnTo>
                  <a:pt x="399" y="577"/>
                </a:lnTo>
                <a:lnTo>
                  <a:pt x="399" y="575"/>
                </a:lnTo>
                <a:lnTo>
                  <a:pt x="401" y="575"/>
                </a:lnTo>
                <a:lnTo>
                  <a:pt x="403" y="575"/>
                </a:lnTo>
                <a:lnTo>
                  <a:pt x="405" y="575"/>
                </a:lnTo>
                <a:lnTo>
                  <a:pt x="409" y="575"/>
                </a:lnTo>
                <a:lnTo>
                  <a:pt x="416" y="573"/>
                </a:lnTo>
                <a:lnTo>
                  <a:pt x="420" y="573"/>
                </a:lnTo>
                <a:lnTo>
                  <a:pt x="424" y="573"/>
                </a:lnTo>
                <a:lnTo>
                  <a:pt x="428" y="575"/>
                </a:lnTo>
                <a:lnTo>
                  <a:pt x="431" y="575"/>
                </a:lnTo>
                <a:lnTo>
                  <a:pt x="431" y="575"/>
                </a:lnTo>
                <a:lnTo>
                  <a:pt x="433" y="573"/>
                </a:lnTo>
                <a:lnTo>
                  <a:pt x="433" y="573"/>
                </a:lnTo>
                <a:lnTo>
                  <a:pt x="437" y="573"/>
                </a:lnTo>
                <a:lnTo>
                  <a:pt x="441" y="573"/>
                </a:lnTo>
                <a:lnTo>
                  <a:pt x="445" y="571"/>
                </a:lnTo>
                <a:lnTo>
                  <a:pt x="450" y="569"/>
                </a:lnTo>
                <a:lnTo>
                  <a:pt x="452" y="567"/>
                </a:lnTo>
                <a:lnTo>
                  <a:pt x="452" y="567"/>
                </a:lnTo>
                <a:lnTo>
                  <a:pt x="452" y="564"/>
                </a:lnTo>
                <a:lnTo>
                  <a:pt x="452" y="564"/>
                </a:lnTo>
                <a:lnTo>
                  <a:pt x="452" y="564"/>
                </a:lnTo>
                <a:lnTo>
                  <a:pt x="452" y="562"/>
                </a:lnTo>
                <a:lnTo>
                  <a:pt x="456" y="560"/>
                </a:lnTo>
                <a:lnTo>
                  <a:pt x="458" y="560"/>
                </a:lnTo>
                <a:lnTo>
                  <a:pt x="460" y="560"/>
                </a:lnTo>
                <a:lnTo>
                  <a:pt x="463" y="560"/>
                </a:lnTo>
                <a:lnTo>
                  <a:pt x="465" y="562"/>
                </a:lnTo>
                <a:lnTo>
                  <a:pt x="465" y="562"/>
                </a:lnTo>
                <a:lnTo>
                  <a:pt x="467" y="562"/>
                </a:lnTo>
                <a:lnTo>
                  <a:pt x="465" y="560"/>
                </a:lnTo>
                <a:lnTo>
                  <a:pt x="465" y="560"/>
                </a:lnTo>
                <a:lnTo>
                  <a:pt x="463" y="558"/>
                </a:lnTo>
                <a:lnTo>
                  <a:pt x="465" y="558"/>
                </a:lnTo>
                <a:lnTo>
                  <a:pt x="465" y="558"/>
                </a:lnTo>
                <a:lnTo>
                  <a:pt x="467" y="558"/>
                </a:lnTo>
                <a:lnTo>
                  <a:pt x="469" y="558"/>
                </a:lnTo>
                <a:lnTo>
                  <a:pt x="473" y="558"/>
                </a:lnTo>
                <a:lnTo>
                  <a:pt x="477" y="558"/>
                </a:lnTo>
                <a:lnTo>
                  <a:pt x="482" y="556"/>
                </a:lnTo>
                <a:lnTo>
                  <a:pt x="484" y="552"/>
                </a:lnTo>
                <a:lnTo>
                  <a:pt x="486" y="550"/>
                </a:lnTo>
                <a:lnTo>
                  <a:pt x="488" y="547"/>
                </a:lnTo>
                <a:lnTo>
                  <a:pt x="495" y="543"/>
                </a:lnTo>
                <a:lnTo>
                  <a:pt x="501" y="539"/>
                </a:lnTo>
                <a:lnTo>
                  <a:pt x="507" y="535"/>
                </a:lnTo>
                <a:lnTo>
                  <a:pt x="514" y="530"/>
                </a:lnTo>
                <a:lnTo>
                  <a:pt x="518" y="526"/>
                </a:lnTo>
                <a:lnTo>
                  <a:pt x="522" y="520"/>
                </a:lnTo>
                <a:lnTo>
                  <a:pt x="522" y="518"/>
                </a:lnTo>
                <a:lnTo>
                  <a:pt x="522" y="518"/>
                </a:lnTo>
                <a:lnTo>
                  <a:pt x="524" y="518"/>
                </a:lnTo>
                <a:lnTo>
                  <a:pt x="522" y="515"/>
                </a:lnTo>
                <a:lnTo>
                  <a:pt x="520" y="515"/>
                </a:lnTo>
                <a:lnTo>
                  <a:pt x="520" y="515"/>
                </a:lnTo>
                <a:lnTo>
                  <a:pt x="522" y="515"/>
                </a:lnTo>
                <a:lnTo>
                  <a:pt x="524" y="515"/>
                </a:lnTo>
                <a:lnTo>
                  <a:pt x="526" y="515"/>
                </a:lnTo>
                <a:lnTo>
                  <a:pt x="526" y="513"/>
                </a:lnTo>
                <a:lnTo>
                  <a:pt x="526" y="511"/>
                </a:lnTo>
                <a:lnTo>
                  <a:pt x="526" y="509"/>
                </a:lnTo>
                <a:lnTo>
                  <a:pt x="526" y="507"/>
                </a:lnTo>
                <a:lnTo>
                  <a:pt x="524" y="507"/>
                </a:lnTo>
                <a:lnTo>
                  <a:pt x="522" y="507"/>
                </a:lnTo>
                <a:lnTo>
                  <a:pt x="522" y="505"/>
                </a:lnTo>
                <a:lnTo>
                  <a:pt x="524" y="505"/>
                </a:lnTo>
                <a:lnTo>
                  <a:pt x="524" y="505"/>
                </a:lnTo>
                <a:lnTo>
                  <a:pt x="526" y="505"/>
                </a:lnTo>
                <a:lnTo>
                  <a:pt x="531" y="503"/>
                </a:lnTo>
                <a:lnTo>
                  <a:pt x="533" y="503"/>
                </a:lnTo>
                <a:lnTo>
                  <a:pt x="535" y="503"/>
                </a:lnTo>
                <a:lnTo>
                  <a:pt x="537" y="503"/>
                </a:lnTo>
                <a:lnTo>
                  <a:pt x="537" y="505"/>
                </a:lnTo>
                <a:lnTo>
                  <a:pt x="537" y="507"/>
                </a:lnTo>
                <a:lnTo>
                  <a:pt x="539" y="507"/>
                </a:lnTo>
                <a:lnTo>
                  <a:pt x="539" y="507"/>
                </a:lnTo>
                <a:lnTo>
                  <a:pt x="541" y="505"/>
                </a:lnTo>
                <a:lnTo>
                  <a:pt x="544" y="505"/>
                </a:lnTo>
                <a:lnTo>
                  <a:pt x="544" y="503"/>
                </a:lnTo>
                <a:lnTo>
                  <a:pt x="541" y="501"/>
                </a:lnTo>
                <a:lnTo>
                  <a:pt x="541" y="498"/>
                </a:lnTo>
                <a:lnTo>
                  <a:pt x="544" y="498"/>
                </a:lnTo>
                <a:lnTo>
                  <a:pt x="548" y="496"/>
                </a:lnTo>
                <a:lnTo>
                  <a:pt x="550" y="496"/>
                </a:lnTo>
                <a:lnTo>
                  <a:pt x="556" y="492"/>
                </a:lnTo>
                <a:lnTo>
                  <a:pt x="558" y="486"/>
                </a:lnTo>
                <a:lnTo>
                  <a:pt x="563" y="481"/>
                </a:lnTo>
                <a:lnTo>
                  <a:pt x="567" y="477"/>
                </a:lnTo>
                <a:lnTo>
                  <a:pt x="573" y="471"/>
                </a:lnTo>
                <a:lnTo>
                  <a:pt x="578" y="464"/>
                </a:lnTo>
                <a:lnTo>
                  <a:pt x="584" y="458"/>
                </a:lnTo>
                <a:lnTo>
                  <a:pt x="586" y="452"/>
                </a:lnTo>
                <a:lnTo>
                  <a:pt x="590" y="447"/>
                </a:lnTo>
                <a:lnTo>
                  <a:pt x="595" y="437"/>
                </a:lnTo>
                <a:lnTo>
                  <a:pt x="597" y="428"/>
                </a:lnTo>
                <a:lnTo>
                  <a:pt x="601" y="417"/>
                </a:lnTo>
                <a:lnTo>
                  <a:pt x="601" y="415"/>
                </a:lnTo>
                <a:lnTo>
                  <a:pt x="603" y="413"/>
                </a:lnTo>
                <a:lnTo>
                  <a:pt x="603" y="413"/>
                </a:lnTo>
                <a:lnTo>
                  <a:pt x="605" y="413"/>
                </a:lnTo>
                <a:lnTo>
                  <a:pt x="605" y="413"/>
                </a:lnTo>
                <a:lnTo>
                  <a:pt x="618" y="388"/>
                </a:lnTo>
                <a:lnTo>
                  <a:pt x="625" y="362"/>
                </a:lnTo>
                <a:lnTo>
                  <a:pt x="627" y="336"/>
                </a:lnTo>
                <a:lnTo>
                  <a:pt x="627" y="332"/>
                </a:lnTo>
                <a:lnTo>
                  <a:pt x="627" y="326"/>
                </a:lnTo>
                <a:lnTo>
                  <a:pt x="627" y="326"/>
                </a:lnTo>
                <a:lnTo>
                  <a:pt x="627" y="326"/>
                </a:lnTo>
                <a:lnTo>
                  <a:pt x="625" y="328"/>
                </a:lnTo>
                <a:lnTo>
                  <a:pt x="625" y="326"/>
                </a:lnTo>
                <a:lnTo>
                  <a:pt x="625" y="326"/>
                </a:lnTo>
                <a:lnTo>
                  <a:pt x="625" y="324"/>
                </a:lnTo>
                <a:lnTo>
                  <a:pt x="627" y="324"/>
                </a:lnTo>
                <a:lnTo>
                  <a:pt x="629" y="322"/>
                </a:lnTo>
                <a:lnTo>
                  <a:pt x="629" y="319"/>
                </a:lnTo>
                <a:lnTo>
                  <a:pt x="627" y="317"/>
                </a:lnTo>
                <a:lnTo>
                  <a:pt x="627" y="317"/>
                </a:lnTo>
                <a:lnTo>
                  <a:pt x="627" y="315"/>
                </a:lnTo>
                <a:lnTo>
                  <a:pt x="625" y="315"/>
                </a:lnTo>
                <a:lnTo>
                  <a:pt x="622" y="315"/>
                </a:lnTo>
                <a:lnTo>
                  <a:pt x="622" y="315"/>
                </a:lnTo>
                <a:lnTo>
                  <a:pt x="622" y="315"/>
                </a:lnTo>
                <a:lnTo>
                  <a:pt x="625" y="313"/>
                </a:lnTo>
                <a:lnTo>
                  <a:pt x="625" y="313"/>
                </a:lnTo>
                <a:lnTo>
                  <a:pt x="627" y="313"/>
                </a:lnTo>
                <a:lnTo>
                  <a:pt x="627" y="313"/>
                </a:lnTo>
                <a:lnTo>
                  <a:pt x="629" y="313"/>
                </a:lnTo>
                <a:lnTo>
                  <a:pt x="629" y="307"/>
                </a:lnTo>
                <a:lnTo>
                  <a:pt x="629" y="302"/>
                </a:lnTo>
                <a:lnTo>
                  <a:pt x="629" y="298"/>
                </a:lnTo>
                <a:lnTo>
                  <a:pt x="627" y="292"/>
                </a:lnTo>
                <a:lnTo>
                  <a:pt x="625" y="285"/>
                </a:lnTo>
                <a:lnTo>
                  <a:pt x="625" y="277"/>
                </a:lnTo>
                <a:lnTo>
                  <a:pt x="625" y="273"/>
                </a:lnTo>
                <a:lnTo>
                  <a:pt x="622" y="266"/>
                </a:lnTo>
                <a:lnTo>
                  <a:pt x="620" y="260"/>
                </a:lnTo>
                <a:lnTo>
                  <a:pt x="618" y="258"/>
                </a:lnTo>
                <a:lnTo>
                  <a:pt x="618" y="253"/>
                </a:lnTo>
                <a:lnTo>
                  <a:pt x="612" y="234"/>
                </a:lnTo>
                <a:lnTo>
                  <a:pt x="605" y="215"/>
                </a:lnTo>
                <a:lnTo>
                  <a:pt x="599" y="206"/>
                </a:lnTo>
                <a:lnTo>
                  <a:pt x="595" y="196"/>
                </a:lnTo>
                <a:lnTo>
                  <a:pt x="590" y="187"/>
                </a:lnTo>
                <a:lnTo>
                  <a:pt x="586" y="183"/>
                </a:lnTo>
                <a:lnTo>
                  <a:pt x="580" y="179"/>
                </a:lnTo>
                <a:lnTo>
                  <a:pt x="575" y="175"/>
                </a:lnTo>
                <a:lnTo>
                  <a:pt x="571" y="172"/>
                </a:lnTo>
                <a:lnTo>
                  <a:pt x="571" y="170"/>
                </a:lnTo>
                <a:lnTo>
                  <a:pt x="573" y="168"/>
                </a:lnTo>
                <a:lnTo>
                  <a:pt x="573" y="166"/>
                </a:lnTo>
                <a:lnTo>
                  <a:pt x="569" y="160"/>
                </a:lnTo>
                <a:lnTo>
                  <a:pt x="563" y="155"/>
                </a:lnTo>
                <a:lnTo>
                  <a:pt x="556" y="151"/>
                </a:lnTo>
                <a:lnTo>
                  <a:pt x="550" y="147"/>
                </a:lnTo>
                <a:lnTo>
                  <a:pt x="541" y="143"/>
                </a:lnTo>
                <a:lnTo>
                  <a:pt x="531" y="138"/>
                </a:lnTo>
                <a:lnTo>
                  <a:pt x="522" y="136"/>
                </a:lnTo>
                <a:lnTo>
                  <a:pt x="520" y="138"/>
                </a:lnTo>
                <a:lnTo>
                  <a:pt x="520" y="138"/>
                </a:lnTo>
                <a:lnTo>
                  <a:pt x="518" y="140"/>
                </a:lnTo>
                <a:lnTo>
                  <a:pt x="518" y="138"/>
                </a:lnTo>
                <a:lnTo>
                  <a:pt x="516" y="138"/>
                </a:lnTo>
                <a:lnTo>
                  <a:pt x="509" y="136"/>
                </a:lnTo>
                <a:lnTo>
                  <a:pt x="503" y="134"/>
                </a:lnTo>
                <a:lnTo>
                  <a:pt x="497" y="130"/>
                </a:lnTo>
                <a:lnTo>
                  <a:pt x="495" y="130"/>
                </a:lnTo>
                <a:lnTo>
                  <a:pt x="492" y="130"/>
                </a:lnTo>
                <a:lnTo>
                  <a:pt x="488" y="128"/>
                </a:lnTo>
                <a:lnTo>
                  <a:pt x="484" y="123"/>
                </a:lnTo>
                <a:lnTo>
                  <a:pt x="480" y="121"/>
                </a:lnTo>
                <a:lnTo>
                  <a:pt x="477" y="119"/>
                </a:lnTo>
                <a:lnTo>
                  <a:pt x="473" y="119"/>
                </a:lnTo>
                <a:lnTo>
                  <a:pt x="471" y="117"/>
                </a:lnTo>
                <a:lnTo>
                  <a:pt x="471" y="115"/>
                </a:lnTo>
                <a:lnTo>
                  <a:pt x="469" y="113"/>
                </a:lnTo>
                <a:lnTo>
                  <a:pt x="469" y="111"/>
                </a:lnTo>
                <a:lnTo>
                  <a:pt x="465" y="111"/>
                </a:lnTo>
                <a:lnTo>
                  <a:pt x="463" y="111"/>
                </a:lnTo>
                <a:lnTo>
                  <a:pt x="460" y="111"/>
                </a:lnTo>
                <a:lnTo>
                  <a:pt x="458" y="111"/>
                </a:lnTo>
                <a:lnTo>
                  <a:pt x="458" y="108"/>
                </a:lnTo>
                <a:lnTo>
                  <a:pt x="456" y="104"/>
                </a:lnTo>
                <a:lnTo>
                  <a:pt x="454" y="102"/>
                </a:lnTo>
                <a:lnTo>
                  <a:pt x="433" y="79"/>
                </a:lnTo>
                <a:lnTo>
                  <a:pt x="409" y="59"/>
                </a:lnTo>
                <a:lnTo>
                  <a:pt x="403" y="57"/>
                </a:lnTo>
                <a:lnTo>
                  <a:pt x="399" y="55"/>
                </a:lnTo>
                <a:lnTo>
                  <a:pt x="394" y="57"/>
                </a:lnTo>
                <a:lnTo>
                  <a:pt x="392" y="59"/>
                </a:lnTo>
                <a:lnTo>
                  <a:pt x="390" y="59"/>
                </a:lnTo>
                <a:lnTo>
                  <a:pt x="388" y="57"/>
                </a:lnTo>
                <a:lnTo>
                  <a:pt x="388" y="55"/>
                </a:lnTo>
                <a:lnTo>
                  <a:pt x="386" y="55"/>
                </a:lnTo>
                <a:lnTo>
                  <a:pt x="382" y="53"/>
                </a:lnTo>
                <a:lnTo>
                  <a:pt x="377" y="53"/>
                </a:lnTo>
                <a:lnTo>
                  <a:pt x="375" y="53"/>
                </a:lnTo>
                <a:lnTo>
                  <a:pt x="375" y="55"/>
                </a:lnTo>
                <a:lnTo>
                  <a:pt x="373" y="55"/>
                </a:lnTo>
                <a:lnTo>
                  <a:pt x="369" y="55"/>
                </a:lnTo>
                <a:lnTo>
                  <a:pt x="365" y="55"/>
                </a:lnTo>
                <a:lnTo>
                  <a:pt x="365" y="53"/>
                </a:lnTo>
                <a:lnTo>
                  <a:pt x="362" y="53"/>
                </a:lnTo>
                <a:lnTo>
                  <a:pt x="362" y="55"/>
                </a:lnTo>
                <a:lnTo>
                  <a:pt x="362" y="55"/>
                </a:lnTo>
                <a:lnTo>
                  <a:pt x="360" y="53"/>
                </a:lnTo>
                <a:lnTo>
                  <a:pt x="360" y="51"/>
                </a:lnTo>
                <a:lnTo>
                  <a:pt x="360" y="49"/>
                </a:lnTo>
                <a:lnTo>
                  <a:pt x="358" y="47"/>
                </a:lnTo>
                <a:lnTo>
                  <a:pt x="354" y="42"/>
                </a:lnTo>
                <a:lnTo>
                  <a:pt x="347" y="40"/>
                </a:lnTo>
                <a:lnTo>
                  <a:pt x="341" y="40"/>
                </a:lnTo>
                <a:lnTo>
                  <a:pt x="333" y="40"/>
                </a:lnTo>
                <a:lnTo>
                  <a:pt x="326" y="40"/>
                </a:lnTo>
                <a:lnTo>
                  <a:pt x="320" y="38"/>
                </a:lnTo>
                <a:lnTo>
                  <a:pt x="313" y="38"/>
                </a:lnTo>
                <a:lnTo>
                  <a:pt x="284" y="38"/>
                </a:lnTo>
                <a:lnTo>
                  <a:pt x="256" y="45"/>
                </a:lnTo>
                <a:lnTo>
                  <a:pt x="230" y="55"/>
                </a:lnTo>
                <a:lnTo>
                  <a:pt x="217" y="59"/>
                </a:lnTo>
                <a:lnTo>
                  <a:pt x="203" y="64"/>
                </a:lnTo>
                <a:lnTo>
                  <a:pt x="190" y="66"/>
                </a:lnTo>
                <a:lnTo>
                  <a:pt x="168" y="79"/>
                </a:lnTo>
                <a:lnTo>
                  <a:pt x="149" y="89"/>
                </a:lnTo>
                <a:lnTo>
                  <a:pt x="147" y="91"/>
                </a:lnTo>
                <a:lnTo>
                  <a:pt x="145" y="94"/>
                </a:lnTo>
                <a:lnTo>
                  <a:pt x="126" y="106"/>
                </a:lnTo>
                <a:lnTo>
                  <a:pt x="111" y="123"/>
                </a:lnTo>
                <a:lnTo>
                  <a:pt x="111" y="126"/>
                </a:lnTo>
                <a:lnTo>
                  <a:pt x="102" y="132"/>
                </a:lnTo>
                <a:lnTo>
                  <a:pt x="96" y="138"/>
                </a:lnTo>
                <a:lnTo>
                  <a:pt x="90" y="145"/>
                </a:lnTo>
                <a:lnTo>
                  <a:pt x="83" y="151"/>
                </a:lnTo>
                <a:lnTo>
                  <a:pt x="77" y="157"/>
                </a:lnTo>
                <a:lnTo>
                  <a:pt x="75" y="164"/>
                </a:lnTo>
                <a:lnTo>
                  <a:pt x="70" y="170"/>
                </a:lnTo>
                <a:lnTo>
                  <a:pt x="70" y="170"/>
                </a:lnTo>
                <a:lnTo>
                  <a:pt x="73" y="172"/>
                </a:lnTo>
                <a:lnTo>
                  <a:pt x="73" y="175"/>
                </a:lnTo>
                <a:lnTo>
                  <a:pt x="70" y="175"/>
                </a:lnTo>
                <a:lnTo>
                  <a:pt x="66" y="175"/>
                </a:lnTo>
                <a:lnTo>
                  <a:pt x="64" y="177"/>
                </a:lnTo>
                <a:lnTo>
                  <a:pt x="55" y="194"/>
                </a:lnTo>
                <a:lnTo>
                  <a:pt x="51" y="211"/>
                </a:lnTo>
                <a:lnTo>
                  <a:pt x="45" y="228"/>
                </a:lnTo>
                <a:lnTo>
                  <a:pt x="41" y="234"/>
                </a:lnTo>
                <a:lnTo>
                  <a:pt x="38" y="243"/>
                </a:lnTo>
                <a:lnTo>
                  <a:pt x="34" y="249"/>
                </a:lnTo>
                <a:lnTo>
                  <a:pt x="34" y="258"/>
                </a:lnTo>
                <a:lnTo>
                  <a:pt x="32" y="264"/>
                </a:lnTo>
                <a:lnTo>
                  <a:pt x="32" y="270"/>
                </a:lnTo>
                <a:lnTo>
                  <a:pt x="30" y="277"/>
                </a:lnTo>
                <a:lnTo>
                  <a:pt x="30" y="285"/>
                </a:lnTo>
                <a:lnTo>
                  <a:pt x="30" y="294"/>
                </a:lnTo>
                <a:lnTo>
                  <a:pt x="30" y="298"/>
                </a:lnTo>
                <a:lnTo>
                  <a:pt x="28" y="305"/>
                </a:lnTo>
                <a:lnTo>
                  <a:pt x="26" y="311"/>
                </a:lnTo>
                <a:lnTo>
                  <a:pt x="24" y="315"/>
                </a:lnTo>
                <a:lnTo>
                  <a:pt x="21" y="317"/>
                </a:lnTo>
                <a:lnTo>
                  <a:pt x="19" y="319"/>
                </a:lnTo>
                <a:lnTo>
                  <a:pt x="17" y="319"/>
                </a:lnTo>
                <a:lnTo>
                  <a:pt x="15" y="317"/>
                </a:lnTo>
                <a:lnTo>
                  <a:pt x="13" y="315"/>
                </a:lnTo>
                <a:lnTo>
                  <a:pt x="13" y="311"/>
                </a:lnTo>
                <a:lnTo>
                  <a:pt x="13" y="307"/>
                </a:lnTo>
                <a:lnTo>
                  <a:pt x="11" y="302"/>
                </a:lnTo>
                <a:lnTo>
                  <a:pt x="9" y="298"/>
                </a:lnTo>
                <a:lnTo>
                  <a:pt x="6" y="292"/>
                </a:lnTo>
                <a:lnTo>
                  <a:pt x="6" y="287"/>
                </a:lnTo>
                <a:lnTo>
                  <a:pt x="13" y="253"/>
                </a:lnTo>
                <a:lnTo>
                  <a:pt x="17" y="232"/>
                </a:lnTo>
                <a:lnTo>
                  <a:pt x="26" y="211"/>
                </a:lnTo>
                <a:lnTo>
                  <a:pt x="26" y="206"/>
                </a:lnTo>
                <a:lnTo>
                  <a:pt x="28" y="202"/>
                </a:lnTo>
                <a:lnTo>
                  <a:pt x="30" y="198"/>
                </a:lnTo>
                <a:lnTo>
                  <a:pt x="30" y="196"/>
                </a:lnTo>
                <a:lnTo>
                  <a:pt x="32" y="192"/>
                </a:lnTo>
                <a:lnTo>
                  <a:pt x="32" y="187"/>
                </a:lnTo>
                <a:lnTo>
                  <a:pt x="36" y="179"/>
                </a:lnTo>
                <a:lnTo>
                  <a:pt x="43" y="172"/>
                </a:lnTo>
                <a:lnTo>
                  <a:pt x="47" y="164"/>
                </a:lnTo>
                <a:lnTo>
                  <a:pt x="53" y="151"/>
                </a:lnTo>
                <a:lnTo>
                  <a:pt x="60" y="140"/>
                </a:lnTo>
                <a:lnTo>
                  <a:pt x="66" y="132"/>
                </a:lnTo>
                <a:lnTo>
                  <a:pt x="73" y="123"/>
                </a:lnTo>
                <a:lnTo>
                  <a:pt x="83" y="113"/>
                </a:lnTo>
                <a:lnTo>
                  <a:pt x="94" y="104"/>
                </a:lnTo>
                <a:lnTo>
                  <a:pt x="104" y="91"/>
                </a:lnTo>
                <a:lnTo>
                  <a:pt x="117" y="81"/>
                </a:lnTo>
                <a:lnTo>
                  <a:pt x="122" y="77"/>
                </a:lnTo>
                <a:lnTo>
                  <a:pt x="126" y="72"/>
                </a:lnTo>
                <a:lnTo>
                  <a:pt x="128" y="70"/>
                </a:lnTo>
                <a:lnTo>
                  <a:pt x="132" y="68"/>
                </a:lnTo>
                <a:lnTo>
                  <a:pt x="156" y="49"/>
                </a:lnTo>
                <a:lnTo>
                  <a:pt x="183" y="36"/>
                </a:lnTo>
                <a:lnTo>
                  <a:pt x="211" y="25"/>
                </a:lnTo>
                <a:lnTo>
                  <a:pt x="224" y="23"/>
                </a:lnTo>
                <a:lnTo>
                  <a:pt x="237" y="21"/>
                </a:lnTo>
                <a:lnTo>
                  <a:pt x="256" y="15"/>
                </a:lnTo>
                <a:lnTo>
                  <a:pt x="275" y="10"/>
                </a:lnTo>
                <a:lnTo>
                  <a:pt x="296" y="6"/>
                </a:lnTo>
                <a:lnTo>
                  <a:pt x="320" y="2"/>
                </a:lnTo>
                <a:lnTo>
                  <a:pt x="320" y="0"/>
                </a:lnTo>
                <a:lnTo>
                  <a:pt x="32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49000">
                <a:schemeClr val="bg2">
                  <a:lumMod val="50000"/>
                </a:schemeClr>
              </a:gs>
              <a:gs pos="9000">
                <a:schemeClr val="bg2">
                  <a:lumMod val="25000"/>
                  <a:alpha val="37000"/>
                </a:schemeClr>
              </a:gs>
              <a:gs pos="100000">
                <a:schemeClr val="bg2">
                  <a:lumMod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reeform 486"/>
          <p:cNvSpPr>
            <a:spLocks/>
          </p:cNvSpPr>
          <p:nvPr/>
        </p:nvSpPr>
        <p:spPr bwMode="auto">
          <a:xfrm>
            <a:off x="7317407" y="3031207"/>
            <a:ext cx="69850" cy="114300"/>
          </a:xfrm>
          <a:custGeom>
            <a:avLst/>
            <a:gdLst>
              <a:gd name="T0" fmla="*/ 4 w 44"/>
              <a:gd name="T1" fmla="*/ 0 h 72"/>
              <a:gd name="T2" fmla="*/ 8 w 44"/>
              <a:gd name="T3" fmla="*/ 4 h 72"/>
              <a:gd name="T4" fmla="*/ 17 w 44"/>
              <a:gd name="T5" fmla="*/ 13 h 72"/>
              <a:gd name="T6" fmla="*/ 25 w 44"/>
              <a:gd name="T7" fmla="*/ 26 h 72"/>
              <a:gd name="T8" fmla="*/ 32 w 44"/>
              <a:gd name="T9" fmla="*/ 38 h 72"/>
              <a:gd name="T10" fmla="*/ 38 w 44"/>
              <a:gd name="T11" fmla="*/ 49 h 72"/>
              <a:gd name="T12" fmla="*/ 38 w 44"/>
              <a:gd name="T13" fmla="*/ 53 h 72"/>
              <a:gd name="T14" fmla="*/ 40 w 44"/>
              <a:gd name="T15" fmla="*/ 58 h 72"/>
              <a:gd name="T16" fmla="*/ 42 w 44"/>
              <a:gd name="T17" fmla="*/ 62 h 72"/>
              <a:gd name="T18" fmla="*/ 42 w 44"/>
              <a:gd name="T19" fmla="*/ 66 h 72"/>
              <a:gd name="T20" fmla="*/ 44 w 44"/>
              <a:gd name="T21" fmla="*/ 70 h 72"/>
              <a:gd name="T22" fmla="*/ 42 w 44"/>
              <a:gd name="T23" fmla="*/ 72 h 72"/>
              <a:gd name="T24" fmla="*/ 40 w 44"/>
              <a:gd name="T25" fmla="*/ 72 h 72"/>
              <a:gd name="T26" fmla="*/ 27 w 44"/>
              <a:gd name="T27" fmla="*/ 64 h 72"/>
              <a:gd name="T28" fmla="*/ 19 w 44"/>
              <a:gd name="T29" fmla="*/ 51 h 72"/>
              <a:gd name="T30" fmla="*/ 15 w 44"/>
              <a:gd name="T31" fmla="*/ 34 h 72"/>
              <a:gd name="T32" fmla="*/ 12 w 44"/>
              <a:gd name="T33" fmla="*/ 15 h 72"/>
              <a:gd name="T34" fmla="*/ 10 w 44"/>
              <a:gd name="T35" fmla="*/ 13 h 72"/>
              <a:gd name="T36" fmla="*/ 8 w 44"/>
              <a:gd name="T37" fmla="*/ 11 h 72"/>
              <a:gd name="T38" fmla="*/ 6 w 44"/>
              <a:gd name="T39" fmla="*/ 11 h 72"/>
              <a:gd name="T40" fmla="*/ 2 w 44"/>
              <a:gd name="T41" fmla="*/ 9 h 72"/>
              <a:gd name="T42" fmla="*/ 0 w 44"/>
              <a:gd name="T43" fmla="*/ 9 h 72"/>
              <a:gd name="T44" fmla="*/ 0 w 44"/>
              <a:gd name="T45" fmla="*/ 6 h 72"/>
              <a:gd name="T46" fmla="*/ 4 w 44"/>
              <a:gd name="T4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72">
                <a:moveTo>
                  <a:pt x="4" y="0"/>
                </a:moveTo>
                <a:lnTo>
                  <a:pt x="8" y="4"/>
                </a:lnTo>
                <a:lnTo>
                  <a:pt x="17" y="13"/>
                </a:lnTo>
                <a:lnTo>
                  <a:pt x="25" y="26"/>
                </a:lnTo>
                <a:lnTo>
                  <a:pt x="32" y="38"/>
                </a:lnTo>
                <a:lnTo>
                  <a:pt x="38" y="49"/>
                </a:lnTo>
                <a:lnTo>
                  <a:pt x="38" y="53"/>
                </a:lnTo>
                <a:lnTo>
                  <a:pt x="40" y="58"/>
                </a:lnTo>
                <a:lnTo>
                  <a:pt x="42" y="62"/>
                </a:lnTo>
                <a:lnTo>
                  <a:pt x="42" y="66"/>
                </a:lnTo>
                <a:lnTo>
                  <a:pt x="44" y="70"/>
                </a:lnTo>
                <a:lnTo>
                  <a:pt x="42" y="72"/>
                </a:lnTo>
                <a:lnTo>
                  <a:pt x="40" y="72"/>
                </a:lnTo>
                <a:lnTo>
                  <a:pt x="27" y="64"/>
                </a:lnTo>
                <a:lnTo>
                  <a:pt x="19" y="51"/>
                </a:lnTo>
                <a:lnTo>
                  <a:pt x="15" y="34"/>
                </a:lnTo>
                <a:lnTo>
                  <a:pt x="12" y="15"/>
                </a:lnTo>
                <a:lnTo>
                  <a:pt x="10" y="13"/>
                </a:lnTo>
                <a:lnTo>
                  <a:pt x="8" y="11"/>
                </a:lnTo>
                <a:lnTo>
                  <a:pt x="6" y="11"/>
                </a:lnTo>
                <a:lnTo>
                  <a:pt x="2" y="9"/>
                </a:lnTo>
                <a:lnTo>
                  <a:pt x="0" y="9"/>
                </a:lnTo>
                <a:lnTo>
                  <a:pt x="0" y="6"/>
                </a:lnTo>
                <a:lnTo>
                  <a:pt x="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reeform 487"/>
          <p:cNvSpPr>
            <a:spLocks/>
          </p:cNvSpPr>
          <p:nvPr/>
        </p:nvSpPr>
        <p:spPr bwMode="auto">
          <a:xfrm>
            <a:off x="7236296" y="3212976"/>
            <a:ext cx="484188" cy="457200"/>
          </a:xfrm>
          <a:custGeom>
            <a:avLst/>
            <a:gdLst>
              <a:gd name="T0" fmla="*/ 147 w 305"/>
              <a:gd name="T1" fmla="*/ 5 h 288"/>
              <a:gd name="T2" fmla="*/ 158 w 305"/>
              <a:gd name="T3" fmla="*/ 17 h 288"/>
              <a:gd name="T4" fmla="*/ 179 w 305"/>
              <a:gd name="T5" fmla="*/ 19 h 288"/>
              <a:gd name="T6" fmla="*/ 209 w 305"/>
              <a:gd name="T7" fmla="*/ 11 h 288"/>
              <a:gd name="T8" fmla="*/ 213 w 305"/>
              <a:gd name="T9" fmla="*/ 22 h 288"/>
              <a:gd name="T10" fmla="*/ 217 w 305"/>
              <a:gd name="T11" fmla="*/ 26 h 288"/>
              <a:gd name="T12" fmla="*/ 228 w 305"/>
              <a:gd name="T13" fmla="*/ 13 h 288"/>
              <a:gd name="T14" fmla="*/ 236 w 305"/>
              <a:gd name="T15" fmla="*/ 5 h 288"/>
              <a:gd name="T16" fmla="*/ 245 w 305"/>
              <a:gd name="T17" fmla="*/ 32 h 288"/>
              <a:gd name="T18" fmla="*/ 245 w 305"/>
              <a:gd name="T19" fmla="*/ 88 h 288"/>
              <a:gd name="T20" fmla="*/ 262 w 305"/>
              <a:gd name="T21" fmla="*/ 120 h 288"/>
              <a:gd name="T22" fmla="*/ 271 w 305"/>
              <a:gd name="T23" fmla="*/ 132 h 288"/>
              <a:gd name="T24" fmla="*/ 281 w 305"/>
              <a:gd name="T25" fmla="*/ 141 h 288"/>
              <a:gd name="T26" fmla="*/ 281 w 305"/>
              <a:gd name="T27" fmla="*/ 149 h 288"/>
              <a:gd name="T28" fmla="*/ 273 w 305"/>
              <a:gd name="T29" fmla="*/ 152 h 288"/>
              <a:gd name="T30" fmla="*/ 266 w 305"/>
              <a:gd name="T31" fmla="*/ 156 h 288"/>
              <a:gd name="T32" fmla="*/ 294 w 305"/>
              <a:gd name="T33" fmla="*/ 173 h 288"/>
              <a:gd name="T34" fmla="*/ 294 w 305"/>
              <a:gd name="T35" fmla="*/ 196 h 288"/>
              <a:gd name="T36" fmla="*/ 251 w 305"/>
              <a:gd name="T37" fmla="*/ 201 h 288"/>
              <a:gd name="T38" fmla="*/ 228 w 305"/>
              <a:gd name="T39" fmla="*/ 213 h 288"/>
              <a:gd name="T40" fmla="*/ 215 w 305"/>
              <a:gd name="T41" fmla="*/ 224 h 288"/>
              <a:gd name="T42" fmla="*/ 222 w 305"/>
              <a:gd name="T43" fmla="*/ 252 h 288"/>
              <a:gd name="T44" fmla="*/ 213 w 305"/>
              <a:gd name="T45" fmla="*/ 267 h 288"/>
              <a:gd name="T46" fmla="*/ 190 w 305"/>
              <a:gd name="T47" fmla="*/ 243 h 288"/>
              <a:gd name="T48" fmla="*/ 187 w 305"/>
              <a:gd name="T49" fmla="*/ 267 h 288"/>
              <a:gd name="T50" fmla="*/ 190 w 305"/>
              <a:gd name="T51" fmla="*/ 288 h 288"/>
              <a:gd name="T52" fmla="*/ 177 w 305"/>
              <a:gd name="T53" fmla="*/ 279 h 288"/>
              <a:gd name="T54" fmla="*/ 168 w 305"/>
              <a:gd name="T55" fmla="*/ 267 h 288"/>
              <a:gd name="T56" fmla="*/ 153 w 305"/>
              <a:gd name="T57" fmla="*/ 258 h 288"/>
              <a:gd name="T58" fmla="*/ 134 w 305"/>
              <a:gd name="T59" fmla="*/ 265 h 288"/>
              <a:gd name="T60" fmla="*/ 121 w 305"/>
              <a:gd name="T61" fmla="*/ 269 h 288"/>
              <a:gd name="T62" fmla="*/ 115 w 305"/>
              <a:gd name="T63" fmla="*/ 279 h 288"/>
              <a:gd name="T64" fmla="*/ 109 w 305"/>
              <a:gd name="T65" fmla="*/ 271 h 288"/>
              <a:gd name="T66" fmla="*/ 104 w 305"/>
              <a:gd name="T67" fmla="*/ 256 h 288"/>
              <a:gd name="T68" fmla="*/ 87 w 305"/>
              <a:gd name="T69" fmla="*/ 252 h 288"/>
              <a:gd name="T70" fmla="*/ 62 w 305"/>
              <a:gd name="T71" fmla="*/ 265 h 288"/>
              <a:gd name="T72" fmla="*/ 55 w 305"/>
              <a:gd name="T73" fmla="*/ 243 h 288"/>
              <a:gd name="T74" fmla="*/ 49 w 305"/>
              <a:gd name="T75" fmla="*/ 220 h 288"/>
              <a:gd name="T76" fmla="*/ 36 w 305"/>
              <a:gd name="T77" fmla="*/ 211 h 288"/>
              <a:gd name="T78" fmla="*/ 30 w 305"/>
              <a:gd name="T79" fmla="*/ 198 h 288"/>
              <a:gd name="T80" fmla="*/ 30 w 305"/>
              <a:gd name="T81" fmla="*/ 181 h 288"/>
              <a:gd name="T82" fmla="*/ 21 w 305"/>
              <a:gd name="T83" fmla="*/ 173 h 288"/>
              <a:gd name="T84" fmla="*/ 6 w 305"/>
              <a:gd name="T85" fmla="*/ 171 h 288"/>
              <a:gd name="T86" fmla="*/ 0 w 305"/>
              <a:gd name="T87" fmla="*/ 167 h 288"/>
              <a:gd name="T88" fmla="*/ 25 w 305"/>
              <a:gd name="T89" fmla="*/ 145 h 288"/>
              <a:gd name="T90" fmla="*/ 34 w 305"/>
              <a:gd name="T91" fmla="*/ 109 h 288"/>
              <a:gd name="T92" fmla="*/ 25 w 305"/>
              <a:gd name="T93" fmla="*/ 77 h 288"/>
              <a:gd name="T94" fmla="*/ 36 w 305"/>
              <a:gd name="T95" fmla="*/ 75 h 288"/>
              <a:gd name="T96" fmla="*/ 47 w 305"/>
              <a:gd name="T97" fmla="*/ 73 h 288"/>
              <a:gd name="T98" fmla="*/ 70 w 305"/>
              <a:gd name="T99" fmla="*/ 49 h 288"/>
              <a:gd name="T100" fmla="*/ 72 w 305"/>
              <a:gd name="T101" fmla="*/ 37 h 288"/>
              <a:gd name="T102" fmla="*/ 70 w 305"/>
              <a:gd name="T103" fmla="*/ 24 h 288"/>
              <a:gd name="T104" fmla="*/ 79 w 305"/>
              <a:gd name="T105" fmla="*/ 22 h 288"/>
              <a:gd name="T106" fmla="*/ 89 w 305"/>
              <a:gd name="T107" fmla="*/ 28 h 288"/>
              <a:gd name="T108" fmla="*/ 109 w 305"/>
              <a:gd name="T109" fmla="*/ 24 h 288"/>
              <a:gd name="T110" fmla="*/ 138 w 305"/>
              <a:gd name="T11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5" h="288">
                <a:moveTo>
                  <a:pt x="138" y="0"/>
                </a:moveTo>
                <a:lnTo>
                  <a:pt x="145" y="2"/>
                </a:lnTo>
                <a:lnTo>
                  <a:pt x="147" y="5"/>
                </a:lnTo>
                <a:lnTo>
                  <a:pt x="151" y="9"/>
                </a:lnTo>
                <a:lnTo>
                  <a:pt x="155" y="15"/>
                </a:lnTo>
                <a:lnTo>
                  <a:pt x="158" y="17"/>
                </a:lnTo>
                <a:lnTo>
                  <a:pt x="162" y="22"/>
                </a:lnTo>
                <a:lnTo>
                  <a:pt x="166" y="22"/>
                </a:lnTo>
                <a:lnTo>
                  <a:pt x="179" y="19"/>
                </a:lnTo>
                <a:lnTo>
                  <a:pt x="190" y="13"/>
                </a:lnTo>
                <a:lnTo>
                  <a:pt x="200" y="9"/>
                </a:lnTo>
                <a:lnTo>
                  <a:pt x="209" y="11"/>
                </a:lnTo>
                <a:lnTo>
                  <a:pt x="211" y="15"/>
                </a:lnTo>
                <a:lnTo>
                  <a:pt x="211" y="17"/>
                </a:lnTo>
                <a:lnTo>
                  <a:pt x="213" y="22"/>
                </a:lnTo>
                <a:lnTo>
                  <a:pt x="213" y="24"/>
                </a:lnTo>
                <a:lnTo>
                  <a:pt x="215" y="26"/>
                </a:lnTo>
                <a:lnTo>
                  <a:pt x="217" y="26"/>
                </a:lnTo>
                <a:lnTo>
                  <a:pt x="222" y="22"/>
                </a:lnTo>
                <a:lnTo>
                  <a:pt x="224" y="19"/>
                </a:lnTo>
                <a:lnTo>
                  <a:pt x="228" y="13"/>
                </a:lnTo>
                <a:lnTo>
                  <a:pt x="230" y="9"/>
                </a:lnTo>
                <a:lnTo>
                  <a:pt x="234" y="7"/>
                </a:lnTo>
                <a:lnTo>
                  <a:pt x="236" y="5"/>
                </a:lnTo>
                <a:lnTo>
                  <a:pt x="239" y="7"/>
                </a:lnTo>
                <a:lnTo>
                  <a:pt x="245" y="17"/>
                </a:lnTo>
                <a:lnTo>
                  <a:pt x="245" y="32"/>
                </a:lnTo>
                <a:lnTo>
                  <a:pt x="243" y="49"/>
                </a:lnTo>
                <a:lnTo>
                  <a:pt x="241" y="66"/>
                </a:lnTo>
                <a:lnTo>
                  <a:pt x="245" y="88"/>
                </a:lnTo>
                <a:lnTo>
                  <a:pt x="256" y="107"/>
                </a:lnTo>
                <a:lnTo>
                  <a:pt x="260" y="113"/>
                </a:lnTo>
                <a:lnTo>
                  <a:pt x="262" y="120"/>
                </a:lnTo>
                <a:lnTo>
                  <a:pt x="266" y="126"/>
                </a:lnTo>
                <a:lnTo>
                  <a:pt x="268" y="130"/>
                </a:lnTo>
                <a:lnTo>
                  <a:pt x="271" y="132"/>
                </a:lnTo>
                <a:lnTo>
                  <a:pt x="275" y="135"/>
                </a:lnTo>
                <a:lnTo>
                  <a:pt x="277" y="139"/>
                </a:lnTo>
                <a:lnTo>
                  <a:pt x="281" y="141"/>
                </a:lnTo>
                <a:lnTo>
                  <a:pt x="283" y="145"/>
                </a:lnTo>
                <a:lnTo>
                  <a:pt x="283" y="147"/>
                </a:lnTo>
                <a:lnTo>
                  <a:pt x="281" y="149"/>
                </a:lnTo>
                <a:lnTo>
                  <a:pt x="279" y="152"/>
                </a:lnTo>
                <a:lnTo>
                  <a:pt x="277" y="152"/>
                </a:lnTo>
                <a:lnTo>
                  <a:pt x="273" y="152"/>
                </a:lnTo>
                <a:lnTo>
                  <a:pt x="271" y="152"/>
                </a:lnTo>
                <a:lnTo>
                  <a:pt x="266" y="154"/>
                </a:lnTo>
                <a:lnTo>
                  <a:pt x="266" y="156"/>
                </a:lnTo>
                <a:lnTo>
                  <a:pt x="271" y="164"/>
                </a:lnTo>
                <a:lnTo>
                  <a:pt x="281" y="169"/>
                </a:lnTo>
                <a:lnTo>
                  <a:pt x="294" y="173"/>
                </a:lnTo>
                <a:lnTo>
                  <a:pt x="303" y="179"/>
                </a:lnTo>
                <a:lnTo>
                  <a:pt x="305" y="188"/>
                </a:lnTo>
                <a:lnTo>
                  <a:pt x="294" y="196"/>
                </a:lnTo>
                <a:lnTo>
                  <a:pt x="281" y="198"/>
                </a:lnTo>
                <a:lnTo>
                  <a:pt x="266" y="198"/>
                </a:lnTo>
                <a:lnTo>
                  <a:pt x="251" y="201"/>
                </a:lnTo>
                <a:lnTo>
                  <a:pt x="239" y="207"/>
                </a:lnTo>
                <a:lnTo>
                  <a:pt x="234" y="211"/>
                </a:lnTo>
                <a:lnTo>
                  <a:pt x="228" y="213"/>
                </a:lnTo>
                <a:lnTo>
                  <a:pt x="224" y="218"/>
                </a:lnTo>
                <a:lnTo>
                  <a:pt x="219" y="220"/>
                </a:lnTo>
                <a:lnTo>
                  <a:pt x="215" y="224"/>
                </a:lnTo>
                <a:lnTo>
                  <a:pt x="215" y="230"/>
                </a:lnTo>
                <a:lnTo>
                  <a:pt x="217" y="241"/>
                </a:lnTo>
                <a:lnTo>
                  <a:pt x="222" y="252"/>
                </a:lnTo>
                <a:lnTo>
                  <a:pt x="226" y="262"/>
                </a:lnTo>
                <a:lnTo>
                  <a:pt x="222" y="267"/>
                </a:lnTo>
                <a:lnTo>
                  <a:pt x="213" y="267"/>
                </a:lnTo>
                <a:lnTo>
                  <a:pt x="205" y="258"/>
                </a:lnTo>
                <a:lnTo>
                  <a:pt x="196" y="250"/>
                </a:lnTo>
                <a:lnTo>
                  <a:pt x="190" y="243"/>
                </a:lnTo>
                <a:lnTo>
                  <a:pt x="183" y="245"/>
                </a:lnTo>
                <a:lnTo>
                  <a:pt x="183" y="256"/>
                </a:lnTo>
                <a:lnTo>
                  <a:pt x="187" y="267"/>
                </a:lnTo>
                <a:lnTo>
                  <a:pt x="192" y="277"/>
                </a:lnTo>
                <a:lnTo>
                  <a:pt x="194" y="284"/>
                </a:lnTo>
                <a:lnTo>
                  <a:pt x="190" y="288"/>
                </a:lnTo>
                <a:lnTo>
                  <a:pt x="183" y="286"/>
                </a:lnTo>
                <a:lnTo>
                  <a:pt x="179" y="284"/>
                </a:lnTo>
                <a:lnTo>
                  <a:pt x="177" y="279"/>
                </a:lnTo>
                <a:lnTo>
                  <a:pt x="173" y="275"/>
                </a:lnTo>
                <a:lnTo>
                  <a:pt x="170" y="271"/>
                </a:lnTo>
                <a:lnTo>
                  <a:pt x="168" y="267"/>
                </a:lnTo>
                <a:lnTo>
                  <a:pt x="164" y="262"/>
                </a:lnTo>
                <a:lnTo>
                  <a:pt x="160" y="260"/>
                </a:lnTo>
                <a:lnTo>
                  <a:pt x="153" y="258"/>
                </a:lnTo>
                <a:lnTo>
                  <a:pt x="147" y="260"/>
                </a:lnTo>
                <a:lnTo>
                  <a:pt x="141" y="262"/>
                </a:lnTo>
                <a:lnTo>
                  <a:pt x="134" y="265"/>
                </a:lnTo>
                <a:lnTo>
                  <a:pt x="128" y="265"/>
                </a:lnTo>
                <a:lnTo>
                  <a:pt x="126" y="267"/>
                </a:lnTo>
                <a:lnTo>
                  <a:pt x="121" y="269"/>
                </a:lnTo>
                <a:lnTo>
                  <a:pt x="119" y="273"/>
                </a:lnTo>
                <a:lnTo>
                  <a:pt x="117" y="277"/>
                </a:lnTo>
                <a:lnTo>
                  <a:pt x="115" y="279"/>
                </a:lnTo>
                <a:lnTo>
                  <a:pt x="113" y="279"/>
                </a:lnTo>
                <a:lnTo>
                  <a:pt x="111" y="275"/>
                </a:lnTo>
                <a:lnTo>
                  <a:pt x="109" y="271"/>
                </a:lnTo>
                <a:lnTo>
                  <a:pt x="106" y="265"/>
                </a:lnTo>
                <a:lnTo>
                  <a:pt x="106" y="260"/>
                </a:lnTo>
                <a:lnTo>
                  <a:pt x="104" y="256"/>
                </a:lnTo>
                <a:lnTo>
                  <a:pt x="100" y="254"/>
                </a:lnTo>
                <a:lnTo>
                  <a:pt x="98" y="252"/>
                </a:lnTo>
                <a:lnTo>
                  <a:pt x="87" y="252"/>
                </a:lnTo>
                <a:lnTo>
                  <a:pt x="79" y="258"/>
                </a:lnTo>
                <a:lnTo>
                  <a:pt x="70" y="262"/>
                </a:lnTo>
                <a:lnTo>
                  <a:pt x="62" y="265"/>
                </a:lnTo>
                <a:lnTo>
                  <a:pt x="55" y="262"/>
                </a:lnTo>
                <a:lnTo>
                  <a:pt x="53" y="254"/>
                </a:lnTo>
                <a:lnTo>
                  <a:pt x="55" y="243"/>
                </a:lnTo>
                <a:lnTo>
                  <a:pt x="57" y="233"/>
                </a:lnTo>
                <a:lnTo>
                  <a:pt x="53" y="222"/>
                </a:lnTo>
                <a:lnTo>
                  <a:pt x="49" y="220"/>
                </a:lnTo>
                <a:lnTo>
                  <a:pt x="45" y="218"/>
                </a:lnTo>
                <a:lnTo>
                  <a:pt x="40" y="216"/>
                </a:lnTo>
                <a:lnTo>
                  <a:pt x="36" y="211"/>
                </a:lnTo>
                <a:lnTo>
                  <a:pt x="32" y="207"/>
                </a:lnTo>
                <a:lnTo>
                  <a:pt x="30" y="203"/>
                </a:lnTo>
                <a:lnTo>
                  <a:pt x="30" y="198"/>
                </a:lnTo>
                <a:lnTo>
                  <a:pt x="30" y="192"/>
                </a:lnTo>
                <a:lnTo>
                  <a:pt x="30" y="188"/>
                </a:lnTo>
                <a:lnTo>
                  <a:pt x="30" y="181"/>
                </a:lnTo>
                <a:lnTo>
                  <a:pt x="28" y="177"/>
                </a:lnTo>
                <a:lnTo>
                  <a:pt x="23" y="175"/>
                </a:lnTo>
                <a:lnTo>
                  <a:pt x="21" y="173"/>
                </a:lnTo>
                <a:lnTo>
                  <a:pt x="17" y="173"/>
                </a:lnTo>
                <a:lnTo>
                  <a:pt x="11" y="171"/>
                </a:lnTo>
                <a:lnTo>
                  <a:pt x="6" y="171"/>
                </a:lnTo>
                <a:lnTo>
                  <a:pt x="4" y="169"/>
                </a:lnTo>
                <a:lnTo>
                  <a:pt x="0" y="169"/>
                </a:lnTo>
                <a:lnTo>
                  <a:pt x="0" y="167"/>
                </a:lnTo>
                <a:lnTo>
                  <a:pt x="0" y="164"/>
                </a:lnTo>
                <a:lnTo>
                  <a:pt x="13" y="154"/>
                </a:lnTo>
                <a:lnTo>
                  <a:pt x="25" y="145"/>
                </a:lnTo>
                <a:lnTo>
                  <a:pt x="36" y="135"/>
                </a:lnTo>
                <a:lnTo>
                  <a:pt x="38" y="122"/>
                </a:lnTo>
                <a:lnTo>
                  <a:pt x="34" y="109"/>
                </a:lnTo>
                <a:lnTo>
                  <a:pt x="28" y="98"/>
                </a:lnTo>
                <a:lnTo>
                  <a:pt x="23" y="88"/>
                </a:lnTo>
                <a:lnTo>
                  <a:pt x="25" y="77"/>
                </a:lnTo>
                <a:lnTo>
                  <a:pt x="28" y="75"/>
                </a:lnTo>
                <a:lnTo>
                  <a:pt x="32" y="75"/>
                </a:lnTo>
                <a:lnTo>
                  <a:pt x="36" y="75"/>
                </a:lnTo>
                <a:lnTo>
                  <a:pt x="40" y="75"/>
                </a:lnTo>
                <a:lnTo>
                  <a:pt x="43" y="75"/>
                </a:lnTo>
                <a:lnTo>
                  <a:pt x="47" y="73"/>
                </a:lnTo>
                <a:lnTo>
                  <a:pt x="53" y="64"/>
                </a:lnTo>
                <a:lnTo>
                  <a:pt x="62" y="56"/>
                </a:lnTo>
                <a:lnTo>
                  <a:pt x="70" y="49"/>
                </a:lnTo>
                <a:lnTo>
                  <a:pt x="72" y="45"/>
                </a:lnTo>
                <a:lnTo>
                  <a:pt x="72" y="41"/>
                </a:lnTo>
                <a:lnTo>
                  <a:pt x="72" y="37"/>
                </a:lnTo>
                <a:lnTo>
                  <a:pt x="72" y="32"/>
                </a:lnTo>
                <a:lnTo>
                  <a:pt x="70" y="28"/>
                </a:lnTo>
                <a:lnTo>
                  <a:pt x="70" y="24"/>
                </a:lnTo>
                <a:lnTo>
                  <a:pt x="72" y="22"/>
                </a:lnTo>
                <a:lnTo>
                  <a:pt x="75" y="19"/>
                </a:lnTo>
                <a:lnTo>
                  <a:pt x="79" y="22"/>
                </a:lnTo>
                <a:lnTo>
                  <a:pt x="83" y="24"/>
                </a:lnTo>
                <a:lnTo>
                  <a:pt x="85" y="26"/>
                </a:lnTo>
                <a:lnTo>
                  <a:pt x="89" y="28"/>
                </a:lnTo>
                <a:lnTo>
                  <a:pt x="94" y="30"/>
                </a:lnTo>
                <a:lnTo>
                  <a:pt x="98" y="30"/>
                </a:lnTo>
                <a:lnTo>
                  <a:pt x="109" y="24"/>
                </a:lnTo>
                <a:lnTo>
                  <a:pt x="119" y="13"/>
                </a:lnTo>
                <a:lnTo>
                  <a:pt x="128" y="2"/>
                </a:lnTo>
                <a:lnTo>
                  <a:pt x="13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Freeform 488"/>
          <p:cNvSpPr>
            <a:spLocks/>
          </p:cNvSpPr>
          <p:nvPr/>
        </p:nvSpPr>
        <p:spPr bwMode="auto">
          <a:xfrm>
            <a:off x="7249144" y="3647157"/>
            <a:ext cx="23813" cy="44450"/>
          </a:xfrm>
          <a:custGeom>
            <a:avLst/>
            <a:gdLst>
              <a:gd name="T0" fmla="*/ 9 w 15"/>
              <a:gd name="T1" fmla="*/ 0 h 28"/>
              <a:gd name="T2" fmla="*/ 11 w 15"/>
              <a:gd name="T3" fmla="*/ 2 h 28"/>
              <a:gd name="T4" fmla="*/ 13 w 15"/>
              <a:gd name="T5" fmla="*/ 4 h 28"/>
              <a:gd name="T6" fmla="*/ 15 w 15"/>
              <a:gd name="T7" fmla="*/ 10 h 28"/>
              <a:gd name="T8" fmla="*/ 15 w 15"/>
              <a:gd name="T9" fmla="*/ 15 h 28"/>
              <a:gd name="T10" fmla="*/ 15 w 15"/>
              <a:gd name="T11" fmla="*/ 19 h 28"/>
              <a:gd name="T12" fmla="*/ 15 w 15"/>
              <a:gd name="T13" fmla="*/ 23 h 28"/>
              <a:gd name="T14" fmla="*/ 11 w 15"/>
              <a:gd name="T15" fmla="*/ 28 h 28"/>
              <a:gd name="T16" fmla="*/ 9 w 15"/>
              <a:gd name="T17" fmla="*/ 28 h 28"/>
              <a:gd name="T18" fmla="*/ 6 w 15"/>
              <a:gd name="T19" fmla="*/ 25 h 28"/>
              <a:gd name="T20" fmla="*/ 4 w 15"/>
              <a:gd name="T21" fmla="*/ 21 h 28"/>
              <a:gd name="T22" fmla="*/ 2 w 15"/>
              <a:gd name="T23" fmla="*/ 17 h 28"/>
              <a:gd name="T24" fmla="*/ 0 w 15"/>
              <a:gd name="T25" fmla="*/ 10 h 28"/>
              <a:gd name="T26" fmla="*/ 2 w 15"/>
              <a:gd name="T27" fmla="*/ 6 h 28"/>
              <a:gd name="T28" fmla="*/ 2 w 15"/>
              <a:gd name="T29" fmla="*/ 2 h 28"/>
              <a:gd name="T30" fmla="*/ 4 w 15"/>
              <a:gd name="T31" fmla="*/ 0 h 28"/>
              <a:gd name="T32" fmla="*/ 9 w 15"/>
              <a:gd name="T3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28">
                <a:moveTo>
                  <a:pt x="9" y="0"/>
                </a:moveTo>
                <a:lnTo>
                  <a:pt x="11" y="2"/>
                </a:lnTo>
                <a:lnTo>
                  <a:pt x="13" y="4"/>
                </a:lnTo>
                <a:lnTo>
                  <a:pt x="15" y="10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8"/>
                </a:lnTo>
                <a:lnTo>
                  <a:pt x="9" y="28"/>
                </a:lnTo>
                <a:lnTo>
                  <a:pt x="6" y="25"/>
                </a:lnTo>
                <a:lnTo>
                  <a:pt x="4" y="21"/>
                </a:lnTo>
                <a:lnTo>
                  <a:pt x="2" y="17"/>
                </a:lnTo>
                <a:lnTo>
                  <a:pt x="0" y="10"/>
                </a:lnTo>
                <a:lnTo>
                  <a:pt x="2" y="6"/>
                </a:lnTo>
                <a:lnTo>
                  <a:pt x="2" y="2"/>
                </a:lnTo>
                <a:lnTo>
                  <a:pt x="4" y="0"/>
                </a:lnTo>
                <a:lnTo>
                  <a:pt x="9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8" name="Freeform 489"/>
          <p:cNvSpPr>
            <a:spLocks/>
          </p:cNvSpPr>
          <p:nvPr/>
        </p:nvSpPr>
        <p:spPr bwMode="auto">
          <a:xfrm>
            <a:off x="7620619" y="3031207"/>
            <a:ext cx="101600" cy="158750"/>
          </a:xfrm>
          <a:custGeom>
            <a:avLst/>
            <a:gdLst>
              <a:gd name="T0" fmla="*/ 45 w 64"/>
              <a:gd name="T1" fmla="*/ 0 h 100"/>
              <a:gd name="T2" fmla="*/ 56 w 64"/>
              <a:gd name="T3" fmla="*/ 0 h 100"/>
              <a:gd name="T4" fmla="*/ 62 w 64"/>
              <a:gd name="T5" fmla="*/ 6 h 100"/>
              <a:gd name="T6" fmla="*/ 64 w 64"/>
              <a:gd name="T7" fmla="*/ 13 h 100"/>
              <a:gd name="T8" fmla="*/ 64 w 64"/>
              <a:gd name="T9" fmla="*/ 21 h 100"/>
              <a:gd name="T10" fmla="*/ 64 w 64"/>
              <a:gd name="T11" fmla="*/ 28 h 100"/>
              <a:gd name="T12" fmla="*/ 64 w 64"/>
              <a:gd name="T13" fmla="*/ 36 h 100"/>
              <a:gd name="T14" fmla="*/ 64 w 64"/>
              <a:gd name="T15" fmla="*/ 53 h 100"/>
              <a:gd name="T16" fmla="*/ 62 w 64"/>
              <a:gd name="T17" fmla="*/ 70 h 100"/>
              <a:gd name="T18" fmla="*/ 56 w 64"/>
              <a:gd name="T19" fmla="*/ 87 h 100"/>
              <a:gd name="T20" fmla="*/ 45 w 64"/>
              <a:gd name="T21" fmla="*/ 98 h 100"/>
              <a:gd name="T22" fmla="*/ 32 w 64"/>
              <a:gd name="T23" fmla="*/ 100 h 100"/>
              <a:gd name="T24" fmla="*/ 20 w 64"/>
              <a:gd name="T25" fmla="*/ 98 h 100"/>
              <a:gd name="T26" fmla="*/ 7 w 64"/>
              <a:gd name="T27" fmla="*/ 92 h 100"/>
              <a:gd name="T28" fmla="*/ 0 w 64"/>
              <a:gd name="T29" fmla="*/ 83 h 100"/>
              <a:gd name="T30" fmla="*/ 0 w 64"/>
              <a:gd name="T31" fmla="*/ 55 h 100"/>
              <a:gd name="T32" fmla="*/ 9 w 64"/>
              <a:gd name="T33" fmla="*/ 30 h 100"/>
              <a:gd name="T34" fmla="*/ 24 w 64"/>
              <a:gd name="T35" fmla="*/ 9 h 100"/>
              <a:gd name="T36" fmla="*/ 35 w 64"/>
              <a:gd name="T37" fmla="*/ 2 h 100"/>
              <a:gd name="T38" fmla="*/ 45 w 64"/>
              <a:gd name="T3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" h="100">
                <a:moveTo>
                  <a:pt x="45" y="0"/>
                </a:moveTo>
                <a:lnTo>
                  <a:pt x="56" y="0"/>
                </a:lnTo>
                <a:lnTo>
                  <a:pt x="62" y="6"/>
                </a:lnTo>
                <a:lnTo>
                  <a:pt x="64" y="13"/>
                </a:lnTo>
                <a:lnTo>
                  <a:pt x="64" y="21"/>
                </a:lnTo>
                <a:lnTo>
                  <a:pt x="64" y="28"/>
                </a:lnTo>
                <a:lnTo>
                  <a:pt x="64" y="36"/>
                </a:lnTo>
                <a:lnTo>
                  <a:pt x="64" y="53"/>
                </a:lnTo>
                <a:lnTo>
                  <a:pt x="62" y="70"/>
                </a:lnTo>
                <a:lnTo>
                  <a:pt x="56" y="87"/>
                </a:lnTo>
                <a:lnTo>
                  <a:pt x="45" y="98"/>
                </a:lnTo>
                <a:lnTo>
                  <a:pt x="32" y="100"/>
                </a:lnTo>
                <a:lnTo>
                  <a:pt x="20" y="98"/>
                </a:lnTo>
                <a:lnTo>
                  <a:pt x="7" y="92"/>
                </a:lnTo>
                <a:lnTo>
                  <a:pt x="0" y="83"/>
                </a:lnTo>
                <a:lnTo>
                  <a:pt x="0" y="55"/>
                </a:lnTo>
                <a:lnTo>
                  <a:pt x="9" y="30"/>
                </a:lnTo>
                <a:lnTo>
                  <a:pt x="24" y="9"/>
                </a:lnTo>
                <a:lnTo>
                  <a:pt x="35" y="2"/>
                </a:lnTo>
                <a:lnTo>
                  <a:pt x="4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9" name="Freeform 490"/>
          <p:cNvSpPr>
            <a:spLocks/>
          </p:cNvSpPr>
          <p:nvPr/>
        </p:nvSpPr>
        <p:spPr bwMode="auto">
          <a:xfrm>
            <a:off x="7449169" y="3686845"/>
            <a:ext cx="50800" cy="47625"/>
          </a:xfrm>
          <a:custGeom>
            <a:avLst/>
            <a:gdLst>
              <a:gd name="T0" fmla="*/ 6 w 32"/>
              <a:gd name="T1" fmla="*/ 0 h 30"/>
              <a:gd name="T2" fmla="*/ 10 w 32"/>
              <a:gd name="T3" fmla="*/ 0 h 30"/>
              <a:gd name="T4" fmla="*/ 17 w 32"/>
              <a:gd name="T5" fmla="*/ 3 h 30"/>
              <a:gd name="T6" fmla="*/ 21 w 32"/>
              <a:gd name="T7" fmla="*/ 5 h 30"/>
              <a:gd name="T8" fmla="*/ 25 w 32"/>
              <a:gd name="T9" fmla="*/ 9 h 30"/>
              <a:gd name="T10" fmla="*/ 27 w 32"/>
              <a:gd name="T11" fmla="*/ 13 h 30"/>
              <a:gd name="T12" fmla="*/ 30 w 32"/>
              <a:gd name="T13" fmla="*/ 20 h 30"/>
              <a:gd name="T14" fmla="*/ 32 w 32"/>
              <a:gd name="T15" fmla="*/ 24 h 30"/>
              <a:gd name="T16" fmla="*/ 30 w 32"/>
              <a:gd name="T17" fmla="*/ 28 h 30"/>
              <a:gd name="T18" fmla="*/ 25 w 32"/>
              <a:gd name="T19" fmla="*/ 30 h 30"/>
              <a:gd name="T20" fmla="*/ 21 w 32"/>
              <a:gd name="T21" fmla="*/ 30 h 30"/>
              <a:gd name="T22" fmla="*/ 17 w 32"/>
              <a:gd name="T23" fmla="*/ 28 h 30"/>
              <a:gd name="T24" fmla="*/ 13 w 32"/>
              <a:gd name="T25" fmla="*/ 26 h 30"/>
              <a:gd name="T26" fmla="*/ 8 w 32"/>
              <a:gd name="T27" fmla="*/ 24 h 30"/>
              <a:gd name="T28" fmla="*/ 4 w 32"/>
              <a:gd name="T29" fmla="*/ 20 h 30"/>
              <a:gd name="T30" fmla="*/ 2 w 32"/>
              <a:gd name="T31" fmla="*/ 13 h 30"/>
              <a:gd name="T32" fmla="*/ 0 w 32"/>
              <a:gd name="T33" fmla="*/ 9 h 30"/>
              <a:gd name="T34" fmla="*/ 2 w 32"/>
              <a:gd name="T35" fmla="*/ 5 h 30"/>
              <a:gd name="T36" fmla="*/ 2 w 32"/>
              <a:gd name="T37" fmla="*/ 3 h 30"/>
              <a:gd name="T38" fmla="*/ 4 w 32"/>
              <a:gd name="T39" fmla="*/ 0 h 30"/>
              <a:gd name="T40" fmla="*/ 6 w 32"/>
              <a:gd name="T4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" h="30">
                <a:moveTo>
                  <a:pt x="6" y="0"/>
                </a:moveTo>
                <a:lnTo>
                  <a:pt x="10" y="0"/>
                </a:lnTo>
                <a:lnTo>
                  <a:pt x="17" y="3"/>
                </a:lnTo>
                <a:lnTo>
                  <a:pt x="21" y="5"/>
                </a:lnTo>
                <a:lnTo>
                  <a:pt x="25" y="9"/>
                </a:lnTo>
                <a:lnTo>
                  <a:pt x="27" y="13"/>
                </a:lnTo>
                <a:lnTo>
                  <a:pt x="30" y="20"/>
                </a:lnTo>
                <a:lnTo>
                  <a:pt x="32" y="24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7" y="28"/>
                </a:lnTo>
                <a:lnTo>
                  <a:pt x="13" y="26"/>
                </a:lnTo>
                <a:lnTo>
                  <a:pt x="8" y="24"/>
                </a:lnTo>
                <a:lnTo>
                  <a:pt x="4" y="20"/>
                </a:lnTo>
                <a:lnTo>
                  <a:pt x="2" y="13"/>
                </a:lnTo>
                <a:lnTo>
                  <a:pt x="0" y="9"/>
                </a:lnTo>
                <a:lnTo>
                  <a:pt x="2" y="5"/>
                </a:lnTo>
                <a:lnTo>
                  <a:pt x="2" y="3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10" name="Freeform 491"/>
          <p:cNvSpPr>
            <a:spLocks/>
          </p:cNvSpPr>
          <p:nvPr/>
        </p:nvSpPr>
        <p:spPr bwMode="auto">
          <a:xfrm>
            <a:off x="7715869" y="3629695"/>
            <a:ext cx="392113" cy="287338"/>
          </a:xfrm>
          <a:custGeom>
            <a:avLst/>
            <a:gdLst>
              <a:gd name="T0" fmla="*/ 58 w 247"/>
              <a:gd name="T1" fmla="*/ 0 h 181"/>
              <a:gd name="T2" fmla="*/ 73 w 247"/>
              <a:gd name="T3" fmla="*/ 9 h 181"/>
              <a:gd name="T4" fmla="*/ 85 w 247"/>
              <a:gd name="T5" fmla="*/ 19 h 181"/>
              <a:gd name="T6" fmla="*/ 96 w 247"/>
              <a:gd name="T7" fmla="*/ 32 h 181"/>
              <a:gd name="T8" fmla="*/ 109 w 247"/>
              <a:gd name="T9" fmla="*/ 43 h 181"/>
              <a:gd name="T10" fmla="*/ 143 w 247"/>
              <a:gd name="T11" fmla="*/ 62 h 181"/>
              <a:gd name="T12" fmla="*/ 179 w 247"/>
              <a:gd name="T13" fmla="*/ 75 h 181"/>
              <a:gd name="T14" fmla="*/ 213 w 247"/>
              <a:gd name="T15" fmla="*/ 90 h 181"/>
              <a:gd name="T16" fmla="*/ 230 w 247"/>
              <a:gd name="T17" fmla="*/ 100 h 181"/>
              <a:gd name="T18" fmla="*/ 243 w 247"/>
              <a:gd name="T19" fmla="*/ 113 h 181"/>
              <a:gd name="T20" fmla="*/ 247 w 247"/>
              <a:gd name="T21" fmla="*/ 130 h 181"/>
              <a:gd name="T22" fmla="*/ 245 w 247"/>
              <a:gd name="T23" fmla="*/ 147 h 181"/>
              <a:gd name="T24" fmla="*/ 232 w 247"/>
              <a:gd name="T25" fmla="*/ 164 h 181"/>
              <a:gd name="T26" fmla="*/ 215 w 247"/>
              <a:gd name="T27" fmla="*/ 175 h 181"/>
              <a:gd name="T28" fmla="*/ 196 w 247"/>
              <a:gd name="T29" fmla="*/ 181 h 181"/>
              <a:gd name="T30" fmla="*/ 175 w 247"/>
              <a:gd name="T31" fmla="*/ 181 h 181"/>
              <a:gd name="T32" fmla="*/ 156 w 247"/>
              <a:gd name="T33" fmla="*/ 173 h 181"/>
              <a:gd name="T34" fmla="*/ 137 w 247"/>
              <a:gd name="T35" fmla="*/ 162 h 181"/>
              <a:gd name="T36" fmla="*/ 119 w 247"/>
              <a:gd name="T37" fmla="*/ 149 h 181"/>
              <a:gd name="T38" fmla="*/ 100 w 247"/>
              <a:gd name="T39" fmla="*/ 137 h 181"/>
              <a:gd name="T40" fmla="*/ 73 w 247"/>
              <a:gd name="T41" fmla="*/ 122 h 181"/>
              <a:gd name="T42" fmla="*/ 47 w 247"/>
              <a:gd name="T43" fmla="*/ 102 h 181"/>
              <a:gd name="T44" fmla="*/ 26 w 247"/>
              <a:gd name="T45" fmla="*/ 81 h 181"/>
              <a:gd name="T46" fmla="*/ 9 w 247"/>
              <a:gd name="T47" fmla="*/ 53 h 181"/>
              <a:gd name="T48" fmla="*/ 0 w 247"/>
              <a:gd name="T49" fmla="*/ 24 h 181"/>
              <a:gd name="T50" fmla="*/ 0 w 247"/>
              <a:gd name="T51" fmla="*/ 17 h 181"/>
              <a:gd name="T52" fmla="*/ 0 w 247"/>
              <a:gd name="T53" fmla="*/ 13 h 181"/>
              <a:gd name="T54" fmla="*/ 4 w 247"/>
              <a:gd name="T55" fmla="*/ 7 h 181"/>
              <a:gd name="T56" fmla="*/ 11 w 247"/>
              <a:gd name="T57" fmla="*/ 2 h 181"/>
              <a:gd name="T58" fmla="*/ 19 w 247"/>
              <a:gd name="T59" fmla="*/ 4 h 181"/>
              <a:gd name="T60" fmla="*/ 30 w 247"/>
              <a:gd name="T61" fmla="*/ 9 h 181"/>
              <a:gd name="T62" fmla="*/ 39 w 247"/>
              <a:gd name="T63" fmla="*/ 13 h 181"/>
              <a:gd name="T64" fmla="*/ 43 w 247"/>
              <a:gd name="T65" fmla="*/ 11 h 181"/>
              <a:gd name="T66" fmla="*/ 45 w 247"/>
              <a:gd name="T67" fmla="*/ 9 h 181"/>
              <a:gd name="T68" fmla="*/ 49 w 247"/>
              <a:gd name="T69" fmla="*/ 7 h 181"/>
              <a:gd name="T70" fmla="*/ 51 w 247"/>
              <a:gd name="T71" fmla="*/ 4 h 181"/>
              <a:gd name="T72" fmla="*/ 53 w 247"/>
              <a:gd name="T73" fmla="*/ 2 h 181"/>
              <a:gd name="T74" fmla="*/ 58 w 247"/>
              <a:gd name="T75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7" h="181">
                <a:moveTo>
                  <a:pt x="58" y="0"/>
                </a:moveTo>
                <a:lnTo>
                  <a:pt x="73" y="9"/>
                </a:lnTo>
                <a:lnTo>
                  <a:pt x="85" y="19"/>
                </a:lnTo>
                <a:lnTo>
                  <a:pt x="96" y="32"/>
                </a:lnTo>
                <a:lnTo>
                  <a:pt x="109" y="43"/>
                </a:lnTo>
                <a:lnTo>
                  <a:pt x="143" y="62"/>
                </a:lnTo>
                <a:lnTo>
                  <a:pt x="179" y="75"/>
                </a:lnTo>
                <a:lnTo>
                  <a:pt x="213" y="90"/>
                </a:lnTo>
                <a:lnTo>
                  <a:pt x="230" y="100"/>
                </a:lnTo>
                <a:lnTo>
                  <a:pt x="243" y="113"/>
                </a:lnTo>
                <a:lnTo>
                  <a:pt x="247" y="130"/>
                </a:lnTo>
                <a:lnTo>
                  <a:pt x="245" y="147"/>
                </a:lnTo>
                <a:lnTo>
                  <a:pt x="232" y="164"/>
                </a:lnTo>
                <a:lnTo>
                  <a:pt x="215" y="175"/>
                </a:lnTo>
                <a:lnTo>
                  <a:pt x="196" y="181"/>
                </a:lnTo>
                <a:lnTo>
                  <a:pt x="175" y="181"/>
                </a:lnTo>
                <a:lnTo>
                  <a:pt x="156" y="173"/>
                </a:lnTo>
                <a:lnTo>
                  <a:pt x="137" y="162"/>
                </a:lnTo>
                <a:lnTo>
                  <a:pt x="119" y="149"/>
                </a:lnTo>
                <a:lnTo>
                  <a:pt x="100" y="137"/>
                </a:lnTo>
                <a:lnTo>
                  <a:pt x="73" y="122"/>
                </a:lnTo>
                <a:lnTo>
                  <a:pt x="47" y="102"/>
                </a:lnTo>
                <a:lnTo>
                  <a:pt x="26" y="81"/>
                </a:lnTo>
                <a:lnTo>
                  <a:pt x="9" y="53"/>
                </a:lnTo>
                <a:lnTo>
                  <a:pt x="0" y="24"/>
                </a:lnTo>
                <a:lnTo>
                  <a:pt x="0" y="17"/>
                </a:lnTo>
                <a:lnTo>
                  <a:pt x="0" y="13"/>
                </a:lnTo>
                <a:lnTo>
                  <a:pt x="4" y="7"/>
                </a:lnTo>
                <a:lnTo>
                  <a:pt x="11" y="2"/>
                </a:lnTo>
                <a:lnTo>
                  <a:pt x="19" y="4"/>
                </a:lnTo>
                <a:lnTo>
                  <a:pt x="30" y="9"/>
                </a:lnTo>
                <a:lnTo>
                  <a:pt x="39" y="13"/>
                </a:lnTo>
                <a:lnTo>
                  <a:pt x="43" y="11"/>
                </a:lnTo>
                <a:lnTo>
                  <a:pt x="45" y="9"/>
                </a:lnTo>
                <a:lnTo>
                  <a:pt x="49" y="7"/>
                </a:lnTo>
                <a:lnTo>
                  <a:pt x="51" y="4"/>
                </a:lnTo>
                <a:lnTo>
                  <a:pt x="53" y="2"/>
                </a:lnTo>
                <a:lnTo>
                  <a:pt x="5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11" name="Freeform 492"/>
          <p:cNvSpPr>
            <a:spLocks/>
          </p:cNvSpPr>
          <p:nvPr/>
        </p:nvSpPr>
        <p:spPr bwMode="auto">
          <a:xfrm>
            <a:off x="7204694" y="3528095"/>
            <a:ext cx="34925" cy="41275"/>
          </a:xfrm>
          <a:custGeom>
            <a:avLst/>
            <a:gdLst>
              <a:gd name="T0" fmla="*/ 5 w 22"/>
              <a:gd name="T1" fmla="*/ 0 h 26"/>
              <a:gd name="T2" fmla="*/ 9 w 22"/>
              <a:gd name="T3" fmla="*/ 0 h 26"/>
              <a:gd name="T4" fmla="*/ 13 w 22"/>
              <a:gd name="T5" fmla="*/ 5 h 26"/>
              <a:gd name="T6" fmla="*/ 15 w 22"/>
              <a:gd name="T7" fmla="*/ 7 h 26"/>
              <a:gd name="T8" fmla="*/ 20 w 22"/>
              <a:gd name="T9" fmla="*/ 11 h 26"/>
              <a:gd name="T10" fmla="*/ 22 w 22"/>
              <a:gd name="T11" fmla="*/ 17 h 26"/>
              <a:gd name="T12" fmla="*/ 22 w 22"/>
              <a:gd name="T13" fmla="*/ 22 h 26"/>
              <a:gd name="T14" fmla="*/ 20 w 22"/>
              <a:gd name="T15" fmla="*/ 24 h 26"/>
              <a:gd name="T16" fmla="*/ 15 w 22"/>
              <a:gd name="T17" fmla="*/ 26 h 26"/>
              <a:gd name="T18" fmla="*/ 13 w 22"/>
              <a:gd name="T19" fmla="*/ 26 h 26"/>
              <a:gd name="T20" fmla="*/ 9 w 22"/>
              <a:gd name="T21" fmla="*/ 22 h 26"/>
              <a:gd name="T22" fmla="*/ 5 w 22"/>
              <a:gd name="T23" fmla="*/ 19 h 26"/>
              <a:gd name="T24" fmla="*/ 2 w 22"/>
              <a:gd name="T25" fmla="*/ 13 h 26"/>
              <a:gd name="T26" fmla="*/ 0 w 22"/>
              <a:gd name="T27" fmla="*/ 9 h 26"/>
              <a:gd name="T28" fmla="*/ 0 w 22"/>
              <a:gd name="T29" fmla="*/ 5 h 26"/>
              <a:gd name="T30" fmla="*/ 2 w 22"/>
              <a:gd name="T31" fmla="*/ 2 h 26"/>
              <a:gd name="T32" fmla="*/ 5 w 22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26">
                <a:moveTo>
                  <a:pt x="5" y="0"/>
                </a:moveTo>
                <a:lnTo>
                  <a:pt x="9" y="0"/>
                </a:lnTo>
                <a:lnTo>
                  <a:pt x="13" y="5"/>
                </a:lnTo>
                <a:lnTo>
                  <a:pt x="15" y="7"/>
                </a:lnTo>
                <a:lnTo>
                  <a:pt x="20" y="11"/>
                </a:lnTo>
                <a:lnTo>
                  <a:pt x="22" y="17"/>
                </a:lnTo>
                <a:lnTo>
                  <a:pt x="22" y="22"/>
                </a:lnTo>
                <a:lnTo>
                  <a:pt x="20" y="24"/>
                </a:lnTo>
                <a:lnTo>
                  <a:pt x="15" y="26"/>
                </a:lnTo>
                <a:lnTo>
                  <a:pt x="13" y="26"/>
                </a:lnTo>
                <a:lnTo>
                  <a:pt x="9" y="22"/>
                </a:lnTo>
                <a:lnTo>
                  <a:pt x="5" y="19"/>
                </a:lnTo>
                <a:lnTo>
                  <a:pt x="2" y="13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12" name="Freeform 497"/>
          <p:cNvSpPr>
            <a:spLocks/>
          </p:cNvSpPr>
          <p:nvPr/>
        </p:nvSpPr>
        <p:spPr bwMode="auto">
          <a:xfrm>
            <a:off x="6482060" y="1600573"/>
            <a:ext cx="469900" cy="520700"/>
          </a:xfrm>
          <a:custGeom>
            <a:avLst/>
            <a:gdLst>
              <a:gd name="T0" fmla="*/ 130 w 296"/>
              <a:gd name="T1" fmla="*/ 10 h 328"/>
              <a:gd name="T2" fmla="*/ 175 w 296"/>
              <a:gd name="T3" fmla="*/ 36 h 328"/>
              <a:gd name="T4" fmla="*/ 190 w 296"/>
              <a:gd name="T5" fmla="*/ 53 h 328"/>
              <a:gd name="T6" fmla="*/ 194 w 296"/>
              <a:gd name="T7" fmla="*/ 104 h 328"/>
              <a:gd name="T8" fmla="*/ 222 w 296"/>
              <a:gd name="T9" fmla="*/ 121 h 328"/>
              <a:gd name="T10" fmla="*/ 239 w 296"/>
              <a:gd name="T11" fmla="*/ 130 h 328"/>
              <a:gd name="T12" fmla="*/ 258 w 296"/>
              <a:gd name="T13" fmla="*/ 123 h 328"/>
              <a:gd name="T14" fmla="*/ 271 w 296"/>
              <a:gd name="T15" fmla="*/ 123 h 328"/>
              <a:gd name="T16" fmla="*/ 266 w 296"/>
              <a:gd name="T17" fmla="*/ 140 h 328"/>
              <a:gd name="T18" fmla="*/ 254 w 296"/>
              <a:gd name="T19" fmla="*/ 147 h 328"/>
              <a:gd name="T20" fmla="*/ 266 w 296"/>
              <a:gd name="T21" fmla="*/ 153 h 328"/>
              <a:gd name="T22" fmla="*/ 279 w 296"/>
              <a:gd name="T23" fmla="*/ 164 h 328"/>
              <a:gd name="T24" fmla="*/ 288 w 296"/>
              <a:gd name="T25" fmla="*/ 172 h 328"/>
              <a:gd name="T26" fmla="*/ 285 w 296"/>
              <a:gd name="T27" fmla="*/ 187 h 328"/>
              <a:gd name="T28" fmla="*/ 294 w 296"/>
              <a:gd name="T29" fmla="*/ 202 h 328"/>
              <a:gd name="T30" fmla="*/ 292 w 296"/>
              <a:gd name="T31" fmla="*/ 221 h 328"/>
              <a:gd name="T32" fmla="*/ 285 w 296"/>
              <a:gd name="T33" fmla="*/ 240 h 328"/>
              <a:gd name="T34" fmla="*/ 279 w 296"/>
              <a:gd name="T35" fmla="*/ 257 h 328"/>
              <a:gd name="T36" fmla="*/ 277 w 296"/>
              <a:gd name="T37" fmla="*/ 277 h 328"/>
              <a:gd name="T38" fmla="*/ 258 w 296"/>
              <a:gd name="T39" fmla="*/ 279 h 328"/>
              <a:gd name="T40" fmla="*/ 258 w 296"/>
              <a:gd name="T41" fmla="*/ 291 h 328"/>
              <a:gd name="T42" fmla="*/ 256 w 296"/>
              <a:gd name="T43" fmla="*/ 300 h 328"/>
              <a:gd name="T44" fmla="*/ 243 w 296"/>
              <a:gd name="T45" fmla="*/ 289 h 328"/>
              <a:gd name="T46" fmla="*/ 230 w 296"/>
              <a:gd name="T47" fmla="*/ 313 h 328"/>
              <a:gd name="T48" fmla="*/ 194 w 296"/>
              <a:gd name="T49" fmla="*/ 313 h 328"/>
              <a:gd name="T50" fmla="*/ 187 w 296"/>
              <a:gd name="T51" fmla="*/ 326 h 328"/>
              <a:gd name="T52" fmla="*/ 179 w 296"/>
              <a:gd name="T53" fmla="*/ 319 h 328"/>
              <a:gd name="T54" fmla="*/ 168 w 296"/>
              <a:gd name="T55" fmla="*/ 302 h 328"/>
              <a:gd name="T56" fmla="*/ 149 w 296"/>
              <a:gd name="T57" fmla="*/ 300 h 328"/>
              <a:gd name="T58" fmla="*/ 134 w 296"/>
              <a:gd name="T59" fmla="*/ 302 h 328"/>
              <a:gd name="T60" fmla="*/ 126 w 296"/>
              <a:gd name="T61" fmla="*/ 302 h 328"/>
              <a:gd name="T62" fmla="*/ 130 w 296"/>
              <a:gd name="T63" fmla="*/ 285 h 328"/>
              <a:gd name="T64" fmla="*/ 106 w 296"/>
              <a:gd name="T65" fmla="*/ 291 h 328"/>
              <a:gd name="T66" fmla="*/ 106 w 296"/>
              <a:gd name="T67" fmla="*/ 277 h 328"/>
              <a:gd name="T68" fmla="*/ 113 w 296"/>
              <a:gd name="T69" fmla="*/ 260 h 328"/>
              <a:gd name="T70" fmla="*/ 100 w 296"/>
              <a:gd name="T71" fmla="*/ 253 h 328"/>
              <a:gd name="T72" fmla="*/ 83 w 296"/>
              <a:gd name="T73" fmla="*/ 249 h 328"/>
              <a:gd name="T74" fmla="*/ 98 w 296"/>
              <a:gd name="T75" fmla="*/ 225 h 328"/>
              <a:gd name="T76" fmla="*/ 79 w 296"/>
              <a:gd name="T77" fmla="*/ 181 h 328"/>
              <a:gd name="T78" fmla="*/ 53 w 296"/>
              <a:gd name="T79" fmla="*/ 172 h 328"/>
              <a:gd name="T80" fmla="*/ 40 w 296"/>
              <a:gd name="T81" fmla="*/ 164 h 328"/>
              <a:gd name="T82" fmla="*/ 23 w 296"/>
              <a:gd name="T83" fmla="*/ 159 h 328"/>
              <a:gd name="T84" fmla="*/ 28 w 296"/>
              <a:gd name="T85" fmla="*/ 136 h 328"/>
              <a:gd name="T86" fmla="*/ 6 w 296"/>
              <a:gd name="T87" fmla="*/ 130 h 328"/>
              <a:gd name="T88" fmla="*/ 4 w 296"/>
              <a:gd name="T89" fmla="*/ 119 h 328"/>
              <a:gd name="T90" fmla="*/ 15 w 296"/>
              <a:gd name="T91" fmla="*/ 104 h 328"/>
              <a:gd name="T92" fmla="*/ 6 w 296"/>
              <a:gd name="T93" fmla="*/ 89 h 328"/>
              <a:gd name="T94" fmla="*/ 15 w 296"/>
              <a:gd name="T95" fmla="*/ 68 h 328"/>
              <a:gd name="T96" fmla="*/ 25 w 296"/>
              <a:gd name="T97" fmla="*/ 51 h 328"/>
              <a:gd name="T98" fmla="*/ 28 w 296"/>
              <a:gd name="T99" fmla="*/ 34 h 328"/>
              <a:gd name="T100" fmla="*/ 49 w 296"/>
              <a:gd name="T101" fmla="*/ 29 h 328"/>
              <a:gd name="T102" fmla="*/ 98 w 296"/>
              <a:gd name="T103" fmla="*/ 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28">
                <a:moveTo>
                  <a:pt x="113" y="0"/>
                </a:moveTo>
                <a:lnTo>
                  <a:pt x="117" y="2"/>
                </a:lnTo>
                <a:lnTo>
                  <a:pt x="121" y="4"/>
                </a:lnTo>
                <a:lnTo>
                  <a:pt x="126" y="8"/>
                </a:lnTo>
                <a:lnTo>
                  <a:pt x="130" y="10"/>
                </a:lnTo>
                <a:lnTo>
                  <a:pt x="149" y="14"/>
                </a:lnTo>
                <a:lnTo>
                  <a:pt x="166" y="21"/>
                </a:lnTo>
                <a:lnTo>
                  <a:pt x="170" y="25"/>
                </a:lnTo>
                <a:lnTo>
                  <a:pt x="173" y="29"/>
                </a:lnTo>
                <a:lnTo>
                  <a:pt x="175" y="36"/>
                </a:lnTo>
                <a:lnTo>
                  <a:pt x="177" y="40"/>
                </a:lnTo>
                <a:lnTo>
                  <a:pt x="179" y="44"/>
                </a:lnTo>
                <a:lnTo>
                  <a:pt x="181" y="49"/>
                </a:lnTo>
                <a:lnTo>
                  <a:pt x="185" y="51"/>
                </a:lnTo>
                <a:lnTo>
                  <a:pt x="190" y="53"/>
                </a:lnTo>
                <a:lnTo>
                  <a:pt x="192" y="55"/>
                </a:lnTo>
                <a:lnTo>
                  <a:pt x="194" y="59"/>
                </a:lnTo>
                <a:lnTo>
                  <a:pt x="194" y="74"/>
                </a:lnTo>
                <a:lnTo>
                  <a:pt x="192" y="91"/>
                </a:lnTo>
                <a:lnTo>
                  <a:pt x="194" y="104"/>
                </a:lnTo>
                <a:lnTo>
                  <a:pt x="200" y="110"/>
                </a:lnTo>
                <a:lnTo>
                  <a:pt x="207" y="117"/>
                </a:lnTo>
                <a:lnTo>
                  <a:pt x="213" y="121"/>
                </a:lnTo>
                <a:lnTo>
                  <a:pt x="217" y="123"/>
                </a:lnTo>
                <a:lnTo>
                  <a:pt x="222" y="121"/>
                </a:lnTo>
                <a:lnTo>
                  <a:pt x="228" y="121"/>
                </a:lnTo>
                <a:lnTo>
                  <a:pt x="232" y="121"/>
                </a:lnTo>
                <a:lnTo>
                  <a:pt x="234" y="121"/>
                </a:lnTo>
                <a:lnTo>
                  <a:pt x="236" y="125"/>
                </a:lnTo>
                <a:lnTo>
                  <a:pt x="239" y="130"/>
                </a:lnTo>
                <a:lnTo>
                  <a:pt x="243" y="132"/>
                </a:lnTo>
                <a:lnTo>
                  <a:pt x="245" y="132"/>
                </a:lnTo>
                <a:lnTo>
                  <a:pt x="249" y="130"/>
                </a:lnTo>
                <a:lnTo>
                  <a:pt x="254" y="127"/>
                </a:lnTo>
                <a:lnTo>
                  <a:pt x="258" y="123"/>
                </a:lnTo>
                <a:lnTo>
                  <a:pt x="262" y="121"/>
                </a:lnTo>
                <a:lnTo>
                  <a:pt x="264" y="119"/>
                </a:lnTo>
                <a:lnTo>
                  <a:pt x="268" y="117"/>
                </a:lnTo>
                <a:lnTo>
                  <a:pt x="271" y="119"/>
                </a:lnTo>
                <a:lnTo>
                  <a:pt x="271" y="123"/>
                </a:lnTo>
                <a:lnTo>
                  <a:pt x="268" y="127"/>
                </a:lnTo>
                <a:lnTo>
                  <a:pt x="266" y="132"/>
                </a:lnTo>
                <a:lnTo>
                  <a:pt x="266" y="136"/>
                </a:lnTo>
                <a:lnTo>
                  <a:pt x="266" y="138"/>
                </a:lnTo>
                <a:lnTo>
                  <a:pt x="266" y="140"/>
                </a:lnTo>
                <a:lnTo>
                  <a:pt x="266" y="142"/>
                </a:lnTo>
                <a:lnTo>
                  <a:pt x="262" y="142"/>
                </a:lnTo>
                <a:lnTo>
                  <a:pt x="260" y="144"/>
                </a:lnTo>
                <a:lnTo>
                  <a:pt x="256" y="144"/>
                </a:lnTo>
                <a:lnTo>
                  <a:pt x="254" y="147"/>
                </a:lnTo>
                <a:lnTo>
                  <a:pt x="254" y="149"/>
                </a:lnTo>
                <a:lnTo>
                  <a:pt x="256" y="151"/>
                </a:lnTo>
                <a:lnTo>
                  <a:pt x="258" y="153"/>
                </a:lnTo>
                <a:lnTo>
                  <a:pt x="262" y="153"/>
                </a:lnTo>
                <a:lnTo>
                  <a:pt x="266" y="153"/>
                </a:lnTo>
                <a:lnTo>
                  <a:pt x="271" y="155"/>
                </a:lnTo>
                <a:lnTo>
                  <a:pt x="275" y="155"/>
                </a:lnTo>
                <a:lnTo>
                  <a:pt x="277" y="157"/>
                </a:lnTo>
                <a:lnTo>
                  <a:pt x="279" y="161"/>
                </a:lnTo>
                <a:lnTo>
                  <a:pt x="279" y="164"/>
                </a:lnTo>
                <a:lnTo>
                  <a:pt x="279" y="168"/>
                </a:lnTo>
                <a:lnTo>
                  <a:pt x="279" y="172"/>
                </a:lnTo>
                <a:lnTo>
                  <a:pt x="281" y="172"/>
                </a:lnTo>
                <a:lnTo>
                  <a:pt x="283" y="172"/>
                </a:lnTo>
                <a:lnTo>
                  <a:pt x="288" y="172"/>
                </a:lnTo>
                <a:lnTo>
                  <a:pt x="290" y="172"/>
                </a:lnTo>
                <a:lnTo>
                  <a:pt x="292" y="174"/>
                </a:lnTo>
                <a:lnTo>
                  <a:pt x="292" y="179"/>
                </a:lnTo>
                <a:lnTo>
                  <a:pt x="290" y="183"/>
                </a:lnTo>
                <a:lnTo>
                  <a:pt x="285" y="187"/>
                </a:lnTo>
                <a:lnTo>
                  <a:pt x="285" y="191"/>
                </a:lnTo>
                <a:lnTo>
                  <a:pt x="285" y="196"/>
                </a:lnTo>
                <a:lnTo>
                  <a:pt x="288" y="198"/>
                </a:lnTo>
                <a:lnTo>
                  <a:pt x="292" y="200"/>
                </a:lnTo>
                <a:lnTo>
                  <a:pt x="294" y="202"/>
                </a:lnTo>
                <a:lnTo>
                  <a:pt x="296" y="204"/>
                </a:lnTo>
                <a:lnTo>
                  <a:pt x="296" y="208"/>
                </a:lnTo>
                <a:lnTo>
                  <a:pt x="294" y="211"/>
                </a:lnTo>
                <a:lnTo>
                  <a:pt x="292" y="215"/>
                </a:lnTo>
                <a:lnTo>
                  <a:pt x="292" y="221"/>
                </a:lnTo>
                <a:lnTo>
                  <a:pt x="294" y="228"/>
                </a:lnTo>
                <a:lnTo>
                  <a:pt x="294" y="234"/>
                </a:lnTo>
                <a:lnTo>
                  <a:pt x="292" y="236"/>
                </a:lnTo>
                <a:lnTo>
                  <a:pt x="288" y="238"/>
                </a:lnTo>
                <a:lnTo>
                  <a:pt x="285" y="240"/>
                </a:lnTo>
                <a:lnTo>
                  <a:pt x="281" y="240"/>
                </a:lnTo>
                <a:lnTo>
                  <a:pt x="279" y="245"/>
                </a:lnTo>
                <a:lnTo>
                  <a:pt x="279" y="249"/>
                </a:lnTo>
                <a:lnTo>
                  <a:pt x="279" y="253"/>
                </a:lnTo>
                <a:lnTo>
                  <a:pt x="279" y="257"/>
                </a:lnTo>
                <a:lnTo>
                  <a:pt x="281" y="262"/>
                </a:lnTo>
                <a:lnTo>
                  <a:pt x="281" y="268"/>
                </a:lnTo>
                <a:lnTo>
                  <a:pt x="281" y="272"/>
                </a:lnTo>
                <a:lnTo>
                  <a:pt x="281" y="274"/>
                </a:lnTo>
                <a:lnTo>
                  <a:pt x="277" y="277"/>
                </a:lnTo>
                <a:lnTo>
                  <a:pt x="273" y="279"/>
                </a:lnTo>
                <a:lnTo>
                  <a:pt x="271" y="279"/>
                </a:lnTo>
                <a:lnTo>
                  <a:pt x="264" y="279"/>
                </a:lnTo>
                <a:lnTo>
                  <a:pt x="262" y="279"/>
                </a:lnTo>
                <a:lnTo>
                  <a:pt x="258" y="279"/>
                </a:lnTo>
                <a:lnTo>
                  <a:pt x="256" y="281"/>
                </a:lnTo>
                <a:lnTo>
                  <a:pt x="254" y="283"/>
                </a:lnTo>
                <a:lnTo>
                  <a:pt x="254" y="285"/>
                </a:lnTo>
                <a:lnTo>
                  <a:pt x="256" y="289"/>
                </a:lnTo>
                <a:lnTo>
                  <a:pt x="258" y="291"/>
                </a:lnTo>
                <a:lnTo>
                  <a:pt x="260" y="296"/>
                </a:lnTo>
                <a:lnTo>
                  <a:pt x="262" y="298"/>
                </a:lnTo>
                <a:lnTo>
                  <a:pt x="262" y="300"/>
                </a:lnTo>
                <a:lnTo>
                  <a:pt x="260" y="302"/>
                </a:lnTo>
                <a:lnTo>
                  <a:pt x="256" y="300"/>
                </a:lnTo>
                <a:lnTo>
                  <a:pt x="254" y="298"/>
                </a:lnTo>
                <a:lnTo>
                  <a:pt x="251" y="296"/>
                </a:lnTo>
                <a:lnTo>
                  <a:pt x="249" y="291"/>
                </a:lnTo>
                <a:lnTo>
                  <a:pt x="245" y="289"/>
                </a:lnTo>
                <a:lnTo>
                  <a:pt x="243" y="289"/>
                </a:lnTo>
                <a:lnTo>
                  <a:pt x="239" y="294"/>
                </a:lnTo>
                <a:lnTo>
                  <a:pt x="236" y="298"/>
                </a:lnTo>
                <a:lnTo>
                  <a:pt x="234" y="302"/>
                </a:lnTo>
                <a:lnTo>
                  <a:pt x="232" y="306"/>
                </a:lnTo>
                <a:lnTo>
                  <a:pt x="230" y="313"/>
                </a:lnTo>
                <a:lnTo>
                  <a:pt x="228" y="315"/>
                </a:lnTo>
                <a:lnTo>
                  <a:pt x="224" y="317"/>
                </a:lnTo>
                <a:lnTo>
                  <a:pt x="213" y="317"/>
                </a:lnTo>
                <a:lnTo>
                  <a:pt x="205" y="315"/>
                </a:lnTo>
                <a:lnTo>
                  <a:pt x="194" y="313"/>
                </a:lnTo>
                <a:lnTo>
                  <a:pt x="192" y="313"/>
                </a:lnTo>
                <a:lnTo>
                  <a:pt x="190" y="315"/>
                </a:lnTo>
                <a:lnTo>
                  <a:pt x="190" y="319"/>
                </a:lnTo>
                <a:lnTo>
                  <a:pt x="190" y="321"/>
                </a:lnTo>
                <a:lnTo>
                  <a:pt x="187" y="326"/>
                </a:lnTo>
                <a:lnTo>
                  <a:pt x="187" y="328"/>
                </a:lnTo>
                <a:lnTo>
                  <a:pt x="185" y="328"/>
                </a:lnTo>
                <a:lnTo>
                  <a:pt x="183" y="326"/>
                </a:lnTo>
                <a:lnTo>
                  <a:pt x="181" y="323"/>
                </a:lnTo>
                <a:lnTo>
                  <a:pt x="179" y="319"/>
                </a:lnTo>
                <a:lnTo>
                  <a:pt x="179" y="315"/>
                </a:lnTo>
                <a:lnTo>
                  <a:pt x="179" y="311"/>
                </a:lnTo>
                <a:lnTo>
                  <a:pt x="177" y="306"/>
                </a:lnTo>
                <a:lnTo>
                  <a:pt x="175" y="304"/>
                </a:lnTo>
                <a:lnTo>
                  <a:pt x="168" y="302"/>
                </a:lnTo>
                <a:lnTo>
                  <a:pt x="164" y="302"/>
                </a:lnTo>
                <a:lnTo>
                  <a:pt x="160" y="304"/>
                </a:lnTo>
                <a:lnTo>
                  <a:pt x="155" y="304"/>
                </a:lnTo>
                <a:lnTo>
                  <a:pt x="151" y="302"/>
                </a:lnTo>
                <a:lnTo>
                  <a:pt x="149" y="300"/>
                </a:lnTo>
                <a:lnTo>
                  <a:pt x="145" y="298"/>
                </a:lnTo>
                <a:lnTo>
                  <a:pt x="143" y="298"/>
                </a:lnTo>
                <a:lnTo>
                  <a:pt x="138" y="298"/>
                </a:lnTo>
                <a:lnTo>
                  <a:pt x="136" y="300"/>
                </a:lnTo>
                <a:lnTo>
                  <a:pt x="134" y="302"/>
                </a:lnTo>
                <a:lnTo>
                  <a:pt x="132" y="304"/>
                </a:lnTo>
                <a:lnTo>
                  <a:pt x="128" y="306"/>
                </a:lnTo>
                <a:lnTo>
                  <a:pt x="128" y="306"/>
                </a:lnTo>
                <a:lnTo>
                  <a:pt x="126" y="304"/>
                </a:lnTo>
                <a:lnTo>
                  <a:pt x="126" y="302"/>
                </a:lnTo>
                <a:lnTo>
                  <a:pt x="128" y="298"/>
                </a:lnTo>
                <a:lnTo>
                  <a:pt x="130" y="294"/>
                </a:lnTo>
                <a:lnTo>
                  <a:pt x="130" y="291"/>
                </a:lnTo>
                <a:lnTo>
                  <a:pt x="132" y="287"/>
                </a:lnTo>
                <a:lnTo>
                  <a:pt x="130" y="285"/>
                </a:lnTo>
                <a:lnTo>
                  <a:pt x="126" y="285"/>
                </a:lnTo>
                <a:lnTo>
                  <a:pt x="119" y="287"/>
                </a:lnTo>
                <a:lnTo>
                  <a:pt x="115" y="287"/>
                </a:lnTo>
                <a:lnTo>
                  <a:pt x="111" y="289"/>
                </a:lnTo>
                <a:lnTo>
                  <a:pt x="106" y="291"/>
                </a:lnTo>
                <a:lnTo>
                  <a:pt x="102" y="289"/>
                </a:lnTo>
                <a:lnTo>
                  <a:pt x="102" y="285"/>
                </a:lnTo>
                <a:lnTo>
                  <a:pt x="102" y="283"/>
                </a:lnTo>
                <a:lnTo>
                  <a:pt x="104" y="279"/>
                </a:lnTo>
                <a:lnTo>
                  <a:pt x="106" y="277"/>
                </a:lnTo>
                <a:lnTo>
                  <a:pt x="111" y="272"/>
                </a:lnTo>
                <a:lnTo>
                  <a:pt x="113" y="268"/>
                </a:lnTo>
                <a:lnTo>
                  <a:pt x="115" y="266"/>
                </a:lnTo>
                <a:lnTo>
                  <a:pt x="113" y="262"/>
                </a:lnTo>
                <a:lnTo>
                  <a:pt x="113" y="260"/>
                </a:lnTo>
                <a:lnTo>
                  <a:pt x="111" y="257"/>
                </a:lnTo>
                <a:lnTo>
                  <a:pt x="111" y="255"/>
                </a:lnTo>
                <a:lnTo>
                  <a:pt x="109" y="253"/>
                </a:lnTo>
                <a:lnTo>
                  <a:pt x="104" y="253"/>
                </a:lnTo>
                <a:lnTo>
                  <a:pt x="100" y="253"/>
                </a:lnTo>
                <a:lnTo>
                  <a:pt x="96" y="253"/>
                </a:lnTo>
                <a:lnTo>
                  <a:pt x="92" y="253"/>
                </a:lnTo>
                <a:lnTo>
                  <a:pt x="87" y="253"/>
                </a:lnTo>
                <a:lnTo>
                  <a:pt x="85" y="251"/>
                </a:lnTo>
                <a:lnTo>
                  <a:pt x="83" y="249"/>
                </a:lnTo>
                <a:lnTo>
                  <a:pt x="85" y="242"/>
                </a:lnTo>
                <a:lnTo>
                  <a:pt x="87" y="238"/>
                </a:lnTo>
                <a:lnTo>
                  <a:pt x="92" y="234"/>
                </a:lnTo>
                <a:lnTo>
                  <a:pt x="96" y="230"/>
                </a:lnTo>
                <a:lnTo>
                  <a:pt x="98" y="225"/>
                </a:lnTo>
                <a:lnTo>
                  <a:pt x="100" y="219"/>
                </a:lnTo>
                <a:lnTo>
                  <a:pt x="100" y="202"/>
                </a:lnTo>
                <a:lnTo>
                  <a:pt x="96" y="183"/>
                </a:lnTo>
                <a:lnTo>
                  <a:pt x="89" y="181"/>
                </a:lnTo>
                <a:lnTo>
                  <a:pt x="79" y="181"/>
                </a:lnTo>
                <a:lnTo>
                  <a:pt x="68" y="183"/>
                </a:lnTo>
                <a:lnTo>
                  <a:pt x="60" y="183"/>
                </a:lnTo>
                <a:lnTo>
                  <a:pt x="57" y="181"/>
                </a:lnTo>
                <a:lnTo>
                  <a:pt x="55" y="176"/>
                </a:lnTo>
                <a:lnTo>
                  <a:pt x="53" y="172"/>
                </a:lnTo>
                <a:lnTo>
                  <a:pt x="53" y="168"/>
                </a:lnTo>
                <a:lnTo>
                  <a:pt x="51" y="166"/>
                </a:lnTo>
                <a:lnTo>
                  <a:pt x="49" y="164"/>
                </a:lnTo>
                <a:lnTo>
                  <a:pt x="45" y="164"/>
                </a:lnTo>
                <a:lnTo>
                  <a:pt x="40" y="164"/>
                </a:lnTo>
                <a:lnTo>
                  <a:pt x="36" y="164"/>
                </a:lnTo>
                <a:lnTo>
                  <a:pt x="32" y="164"/>
                </a:lnTo>
                <a:lnTo>
                  <a:pt x="28" y="164"/>
                </a:lnTo>
                <a:lnTo>
                  <a:pt x="25" y="161"/>
                </a:lnTo>
                <a:lnTo>
                  <a:pt x="23" y="159"/>
                </a:lnTo>
                <a:lnTo>
                  <a:pt x="23" y="155"/>
                </a:lnTo>
                <a:lnTo>
                  <a:pt x="25" y="149"/>
                </a:lnTo>
                <a:lnTo>
                  <a:pt x="28" y="144"/>
                </a:lnTo>
                <a:lnTo>
                  <a:pt x="28" y="140"/>
                </a:lnTo>
                <a:lnTo>
                  <a:pt x="28" y="136"/>
                </a:lnTo>
                <a:lnTo>
                  <a:pt x="23" y="134"/>
                </a:lnTo>
                <a:lnTo>
                  <a:pt x="19" y="132"/>
                </a:lnTo>
                <a:lnTo>
                  <a:pt x="15" y="132"/>
                </a:lnTo>
                <a:lnTo>
                  <a:pt x="11" y="130"/>
                </a:lnTo>
                <a:lnTo>
                  <a:pt x="6" y="130"/>
                </a:lnTo>
                <a:lnTo>
                  <a:pt x="2" y="130"/>
                </a:lnTo>
                <a:lnTo>
                  <a:pt x="0" y="127"/>
                </a:lnTo>
                <a:lnTo>
                  <a:pt x="0" y="123"/>
                </a:lnTo>
                <a:lnTo>
                  <a:pt x="2" y="121"/>
                </a:lnTo>
                <a:lnTo>
                  <a:pt x="4" y="119"/>
                </a:lnTo>
                <a:lnTo>
                  <a:pt x="8" y="115"/>
                </a:lnTo>
                <a:lnTo>
                  <a:pt x="11" y="112"/>
                </a:lnTo>
                <a:lnTo>
                  <a:pt x="15" y="110"/>
                </a:lnTo>
                <a:lnTo>
                  <a:pt x="15" y="106"/>
                </a:lnTo>
                <a:lnTo>
                  <a:pt x="15" y="104"/>
                </a:lnTo>
                <a:lnTo>
                  <a:pt x="13" y="102"/>
                </a:lnTo>
                <a:lnTo>
                  <a:pt x="11" y="100"/>
                </a:lnTo>
                <a:lnTo>
                  <a:pt x="8" y="98"/>
                </a:lnTo>
                <a:lnTo>
                  <a:pt x="6" y="95"/>
                </a:lnTo>
                <a:lnTo>
                  <a:pt x="6" y="89"/>
                </a:lnTo>
                <a:lnTo>
                  <a:pt x="6" y="85"/>
                </a:lnTo>
                <a:lnTo>
                  <a:pt x="6" y="78"/>
                </a:lnTo>
                <a:lnTo>
                  <a:pt x="8" y="74"/>
                </a:lnTo>
                <a:lnTo>
                  <a:pt x="11" y="70"/>
                </a:lnTo>
                <a:lnTo>
                  <a:pt x="15" y="68"/>
                </a:lnTo>
                <a:lnTo>
                  <a:pt x="19" y="66"/>
                </a:lnTo>
                <a:lnTo>
                  <a:pt x="23" y="63"/>
                </a:lnTo>
                <a:lnTo>
                  <a:pt x="25" y="59"/>
                </a:lnTo>
                <a:lnTo>
                  <a:pt x="25" y="55"/>
                </a:lnTo>
                <a:lnTo>
                  <a:pt x="25" y="51"/>
                </a:lnTo>
                <a:lnTo>
                  <a:pt x="23" y="46"/>
                </a:lnTo>
                <a:lnTo>
                  <a:pt x="23" y="42"/>
                </a:lnTo>
                <a:lnTo>
                  <a:pt x="23" y="38"/>
                </a:lnTo>
                <a:lnTo>
                  <a:pt x="23" y="36"/>
                </a:lnTo>
                <a:lnTo>
                  <a:pt x="28" y="34"/>
                </a:lnTo>
                <a:lnTo>
                  <a:pt x="32" y="34"/>
                </a:lnTo>
                <a:lnTo>
                  <a:pt x="36" y="34"/>
                </a:lnTo>
                <a:lnTo>
                  <a:pt x="43" y="34"/>
                </a:lnTo>
                <a:lnTo>
                  <a:pt x="45" y="32"/>
                </a:lnTo>
                <a:lnTo>
                  <a:pt x="49" y="29"/>
                </a:lnTo>
                <a:lnTo>
                  <a:pt x="51" y="25"/>
                </a:lnTo>
                <a:lnTo>
                  <a:pt x="55" y="21"/>
                </a:lnTo>
                <a:lnTo>
                  <a:pt x="60" y="17"/>
                </a:lnTo>
                <a:lnTo>
                  <a:pt x="79" y="8"/>
                </a:lnTo>
                <a:lnTo>
                  <a:pt x="98" y="4"/>
                </a:lnTo>
                <a:lnTo>
                  <a:pt x="102" y="4"/>
                </a:lnTo>
                <a:lnTo>
                  <a:pt x="106" y="2"/>
                </a:lnTo>
                <a:lnTo>
                  <a:pt x="109" y="0"/>
                </a:lnTo>
                <a:lnTo>
                  <a:pt x="11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8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01054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Achieving Basic Web Accessibility</a:t>
            </a:r>
            <a:endParaRPr lang="en-NZ" sz="6600" b="1" dirty="0"/>
          </a:p>
        </p:txBody>
      </p:sp>
    </p:spTree>
    <p:extLst>
      <p:ext uri="{BB962C8B-B14F-4D97-AF65-F5344CB8AC3E}">
        <p14:creationId xmlns:p14="http://schemas.microsoft.com/office/powerpoint/2010/main" val="35618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213" y="2636838"/>
            <a:ext cx="76327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What is website accessibility ?</a:t>
            </a:r>
            <a:endParaRPr lang="en-NZ" altLang="en-US" b="1" smtClean="0"/>
          </a:p>
        </p:txBody>
      </p:sp>
    </p:spTree>
    <p:extLst>
      <p:ext uri="{BB962C8B-B14F-4D97-AF65-F5344CB8AC3E}">
        <p14:creationId xmlns:p14="http://schemas.microsoft.com/office/powerpoint/2010/main" val="7351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WCAG 2.0 Conformance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Ensuring your website is inline with the </a:t>
            </a:r>
            <a:r>
              <a:rPr lang="en-NZ" altLang="en-US" dirty="0" smtClean="0"/>
              <a:t>guidelines for WCAG 2.0</a:t>
            </a:r>
            <a:endParaRPr lang="en-US" altLang="en-US" dirty="0" smtClean="0"/>
          </a:p>
          <a:p>
            <a:endParaRPr lang="en-NZ" altLang="en-US" dirty="0" smtClean="0"/>
          </a:p>
          <a:p>
            <a:r>
              <a:rPr lang="en-NZ" altLang="en-US" dirty="0" smtClean="0"/>
              <a:t>12 guidelines</a:t>
            </a:r>
          </a:p>
          <a:p>
            <a:r>
              <a:rPr lang="en-NZ" altLang="en-US" dirty="0" smtClean="0"/>
              <a:t>3 conformance levels (A, AA, AAA)</a:t>
            </a:r>
          </a:p>
          <a:p>
            <a:r>
              <a:rPr lang="en-NZ" altLang="en-US" dirty="0" smtClean="0"/>
              <a:t>61 total success criteria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593975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6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Getting these right makes all the difference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3"/>
            <a:ext cx="2880320" cy="3096344"/>
          </a:xfrm>
        </p:spPr>
        <p:txBody>
          <a:bodyPr/>
          <a:lstStyle/>
          <a:p>
            <a:pPr marL="514350" indent="-514350">
              <a:buFont typeface="Myriad Pro" pitchFamily="34" charset="0"/>
              <a:buAutoNum type="arabicPeriod"/>
            </a:pPr>
            <a:endParaRPr lang="en-NZ" altLang="en-US" dirty="0" smtClean="0"/>
          </a:p>
          <a:p>
            <a:pPr marL="514350" indent="-514350">
              <a:buFont typeface="Myriad Pro" pitchFamily="34" charset="0"/>
              <a:buAutoNum type="arabicPeriod"/>
            </a:pPr>
            <a:r>
              <a:rPr lang="en-NZ" altLang="en-US" dirty="0" smtClean="0"/>
              <a:t>Page title</a:t>
            </a:r>
          </a:p>
          <a:p>
            <a:pPr marL="514350" indent="-514350">
              <a:buFont typeface="Myriad Pro" pitchFamily="34" charset="0"/>
              <a:buAutoNum type="arabicPeriod"/>
            </a:pPr>
            <a:r>
              <a:rPr lang="en-NZ" altLang="en-US" dirty="0" smtClean="0"/>
              <a:t>Alt text</a:t>
            </a:r>
          </a:p>
          <a:p>
            <a:pPr marL="514350" indent="-514350">
              <a:buFont typeface="Myriad Pro" pitchFamily="34" charset="0"/>
              <a:buAutoNum type="arabicPeriod"/>
            </a:pPr>
            <a:r>
              <a:rPr lang="en-NZ" altLang="en-US" dirty="0" smtClean="0"/>
              <a:t>Headings</a:t>
            </a:r>
          </a:p>
          <a:p>
            <a:pPr marL="514350" indent="-514350">
              <a:buFont typeface="Myriad Pro" pitchFamily="34" charset="0"/>
              <a:buAutoNum type="arabicPeriod"/>
            </a:pPr>
            <a:r>
              <a:rPr lang="en-NZ" altLang="en-US" dirty="0" smtClean="0"/>
              <a:t>Contrast</a:t>
            </a:r>
          </a:p>
          <a:p>
            <a:pPr marL="514350" indent="-514350">
              <a:buFont typeface="Myriad Pro" pitchFamily="34" charset="0"/>
              <a:buAutoNum type="arabicPeriod"/>
            </a:pPr>
            <a:endParaRPr lang="en-NZ" altLang="en-US" dirty="0" smtClean="0"/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2060849"/>
            <a:ext cx="5616624" cy="2592288"/>
          </a:xfrm>
        </p:spPr>
        <p:txBody>
          <a:bodyPr/>
          <a:lstStyle/>
          <a:p>
            <a:pPr marL="0" indent="0">
              <a:buNone/>
            </a:pPr>
            <a:r>
              <a:rPr lang="en-NZ" altLang="en-US" dirty="0" smtClean="0"/>
              <a:t>5. Text </a:t>
            </a:r>
            <a:r>
              <a:rPr lang="en-NZ" altLang="en-US" dirty="0"/>
              <a:t>resizing</a:t>
            </a:r>
          </a:p>
          <a:p>
            <a:pPr marL="0" indent="0">
              <a:buNone/>
            </a:pPr>
            <a:r>
              <a:rPr lang="en-NZ" altLang="en-US" dirty="0" smtClean="0"/>
              <a:t>6. Keyboard access (visual focus)</a:t>
            </a:r>
          </a:p>
          <a:p>
            <a:pPr marL="0" indent="0">
              <a:buNone/>
            </a:pPr>
            <a:r>
              <a:rPr lang="en-NZ" altLang="en-US" dirty="0" smtClean="0"/>
              <a:t>7. Forms, labels and errors</a:t>
            </a:r>
          </a:p>
          <a:p>
            <a:pPr marL="0" indent="0">
              <a:buNone/>
            </a:pPr>
            <a:r>
              <a:rPr lang="en-NZ" altLang="en-US" dirty="0"/>
              <a:t>8</a:t>
            </a:r>
            <a:r>
              <a:rPr lang="en-NZ" altLang="en-US" dirty="0" smtClean="0"/>
              <a:t>. Multimedia</a:t>
            </a:r>
          </a:p>
        </p:txBody>
      </p:sp>
    </p:spTree>
    <p:extLst>
      <p:ext uri="{BB962C8B-B14F-4D97-AF65-F5344CB8AC3E}">
        <p14:creationId xmlns:p14="http://schemas.microsoft.com/office/powerpoint/2010/main" val="18195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Page Titles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endParaRPr lang="en-NZ" altLang="en-US" dirty="0" smtClean="0"/>
          </a:p>
          <a:p>
            <a:endParaRPr lang="en-NZ" altLang="en-US" dirty="0" smtClean="0"/>
          </a:p>
          <a:p>
            <a:endParaRPr lang="en-NZ" altLang="en-US" dirty="0" smtClean="0"/>
          </a:p>
          <a:p>
            <a:r>
              <a:rPr lang="en-NZ" altLang="en-US" dirty="0" smtClean="0"/>
              <a:t>Informative &amp; brief</a:t>
            </a:r>
          </a:p>
          <a:p>
            <a:r>
              <a:rPr lang="en-NZ" altLang="en-US" dirty="0"/>
              <a:t>D</a:t>
            </a:r>
            <a:r>
              <a:rPr lang="en-NZ" altLang="en-US" dirty="0" smtClean="0"/>
              <a:t>istinguishable from other web page titles</a:t>
            </a:r>
          </a:p>
          <a:p>
            <a:endParaRPr lang="en-NZ" altLang="en-US" dirty="0" smtClean="0"/>
          </a:p>
        </p:txBody>
      </p:sp>
      <p:pic>
        <p:nvPicPr>
          <p:cNvPr id="23556" name="Picture 2" descr="X:\DA Presentations + Guides + Training\Basic Web + NZGWS\Images\Page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14538"/>
            <a:ext cx="6880225" cy="766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How to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Hover</a:t>
            </a:r>
          </a:p>
          <a:p>
            <a:pPr>
              <a:defRPr/>
            </a:pPr>
            <a:endParaRPr lang="en-NZ" dirty="0"/>
          </a:p>
          <a:p>
            <a:pPr>
              <a:defRPr/>
            </a:pPr>
            <a:endParaRPr lang="en-NZ" dirty="0" smtClean="0"/>
          </a:p>
          <a:p>
            <a:pPr>
              <a:defRPr/>
            </a:pPr>
            <a:r>
              <a:rPr lang="en-NZ" dirty="0" smtClean="0"/>
              <a:t>Browser bookmark dialogue box</a:t>
            </a:r>
          </a:p>
          <a:p>
            <a:pPr marL="0" indent="0">
              <a:buFont typeface="Arial" pitchFamily="34" charset="0"/>
              <a:buNone/>
              <a:defRPr/>
            </a:pPr>
            <a:endParaRPr lang="en-NZ" dirty="0"/>
          </a:p>
        </p:txBody>
      </p:sp>
      <p:pic>
        <p:nvPicPr>
          <p:cNvPr id="24580" name="Picture 2" descr="X:\DA Presentations + Guides + Training\Basic Web + NZGWS\Images\PageTitle_H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3717925" cy="655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3" descr="X:\DA Presentations + Guides + Training\Basic Web + NZGWS\Images\PageTitle_Bookm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2287587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2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Alternative (Alt)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 marL="0" indent="0">
              <a:buNone/>
              <a:defRPr/>
            </a:pPr>
            <a:endParaRPr lang="en-NZ" dirty="0" smtClean="0"/>
          </a:p>
          <a:p>
            <a:pPr>
              <a:defRPr/>
            </a:pPr>
            <a:r>
              <a:rPr lang="en-NZ" dirty="0" smtClean="0"/>
              <a:t>If an image conveys useful information, </a:t>
            </a:r>
            <a:br>
              <a:rPr lang="en-NZ" dirty="0" smtClean="0"/>
            </a:br>
            <a:r>
              <a:rPr lang="en-NZ" dirty="0" smtClean="0"/>
              <a:t>it needs alt text</a:t>
            </a:r>
          </a:p>
          <a:p>
            <a:pPr>
              <a:defRPr/>
            </a:pPr>
            <a:endParaRPr lang="en-NZ" dirty="0" smtClean="0"/>
          </a:p>
          <a:p>
            <a:pPr>
              <a:defRPr/>
            </a:pPr>
            <a:r>
              <a:rPr lang="en-NZ" dirty="0" smtClean="0"/>
              <a:t>If an image is only decorative, it should have a null alt (alt="")</a:t>
            </a:r>
          </a:p>
          <a:p>
            <a:pPr marL="0" indent="0">
              <a:buFont typeface="Arial" pitchFamily="34" charset="0"/>
              <a:buNone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29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457200" y="414338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/>
            <a:r>
              <a:rPr lang="en-US" sz="4000" dirty="0" smtClean="0">
                <a:latin typeface="Arial" pitchFamily="34" charset="0"/>
              </a:rPr>
              <a:t>Accessible Standard and</a:t>
            </a:r>
          </a:p>
          <a:p>
            <a:pPr algn="ctr"/>
            <a:r>
              <a:rPr lang="en-US" sz="4000" dirty="0" smtClean="0">
                <a:latin typeface="Arial" pitchFamily="34" charset="0"/>
              </a:rPr>
              <a:t> Large Print</a:t>
            </a:r>
            <a:endParaRPr lang="en-NZ" sz="4000" dirty="0">
              <a:latin typeface="Arial" pitchFamily="34" charset="0"/>
            </a:endParaRP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</a:rPr>
              <a:t>M</a:t>
            </a:r>
            <a:r>
              <a:rPr lang="en-US" sz="3200" dirty="0" smtClean="0">
                <a:latin typeface="Arial" pitchFamily="34" charset="0"/>
              </a:rPr>
              <a:t>ore than just increasing your font size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Clear Print Guidelines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Information is easy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to locate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Layout is simple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Logical text and well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spaced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Graphics are clear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Round Table - printdisability.org</a:t>
            </a:r>
            <a:endParaRPr lang="en-US" sz="3200" dirty="0">
              <a:latin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2859087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How to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NZ" b="1" dirty="0" smtClean="0"/>
              <a:t>IE WAT toolbar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NZ" sz="2800" dirty="0" smtClean="0"/>
              <a:t>Images &gt; show images</a:t>
            </a:r>
            <a:endParaRPr lang="en-NZ" sz="2800" dirty="0"/>
          </a:p>
          <a:p>
            <a:pPr>
              <a:defRPr/>
            </a:pPr>
            <a:endParaRPr lang="en-NZ" dirty="0" smtClean="0"/>
          </a:p>
          <a:p>
            <a:pPr>
              <a:defRPr/>
            </a:pPr>
            <a:endParaRPr lang="en-NZ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NZ" b="1" dirty="0" smtClean="0"/>
              <a:t>FF Web Dev extension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NZ" sz="2800" dirty="0" smtClean="0"/>
              <a:t>Images &gt; outline images </a:t>
            </a:r>
            <a:br>
              <a:rPr lang="en-NZ" sz="2800" dirty="0" smtClean="0"/>
            </a:br>
            <a:r>
              <a:rPr lang="en-NZ" sz="2800" dirty="0" smtClean="0"/>
              <a:t>&gt;</a:t>
            </a:r>
            <a:r>
              <a:rPr lang="en-NZ" sz="2800" dirty="0"/>
              <a:t> </a:t>
            </a:r>
            <a:r>
              <a:rPr lang="en-NZ" sz="2800" dirty="0" smtClean="0"/>
              <a:t>outline images w/o alt text</a:t>
            </a:r>
            <a:endParaRPr lang="en-NZ" sz="2800" dirty="0"/>
          </a:p>
        </p:txBody>
      </p:sp>
      <p:pic>
        <p:nvPicPr>
          <p:cNvPr id="26628" name="Picture 2" descr="X:\DA Presentations + Guides + Training\Basic Web + NZGWS\Images\Alttext_IEW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700213"/>
            <a:ext cx="266065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3" descr="X:\DA Presentations + Guides + Training\Basic Web + NZGWS\Images\Alttext_FFWebD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716338"/>
            <a:ext cx="2687637" cy="2049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Headings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dirty="0" smtClean="0"/>
              <a:t>All text that visually looks like a heading should be marked up as a heading in HTML</a:t>
            </a:r>
          </a:p>
          <a:p>
            <a:r>
              <a:rPr lang="en-NZ" altLang="en-US" dirty="0" smtClean="0"/>
              <a:t>Heading levels need meaningful hierarchy e.g.</a:t>
            </a:r>
          </a:p>
          <a:p>
            <a:pPr marL="800100" lvl="2" indent="0">
              <a:buFont typeface="Arial" pitchFamily="34" charset="0"/>
              <a:buNone/>
            </a:pPr>
            <a:endParaRPr lang="en-NZ" altLang="en-US" sz="2000" dirty="0" smtClean="0"/>
          </a:p>
          <a:p>
            <a:pPr marL="800100" lvl="2" indent="0">
              <a:buFont typeface="Arial" pitchFamily="34" charset="0"/>
              <a:buNone/>
            </a:pPr>
            <a:r>
              <a:rPr lang="en-NZ" altLang="en-US" sz="2500" dirty="0" smtClean="0"/>
              <a:t>Heading level 1 &lt;h1&gt;</a:t>
            </a:r>
          </a:p>
          <a:p>
            <a:pPr marL="800100" lvl="2" indent="0">
              <a:buFont typeface="Arial" pitchFamily="34" charset="0"/>
              <a:buNone/>
            </a:pPr>
            <a:r>
              <a:rPr lang="en-NZ" altLang="en-US" sz="2500" dirty="0" smtClean="0"/>
              <a:t>		Heading level 2 &lt;h2&gt;</a:t>
            </a:r>
          </a:p>
          <a:p>
            <a:pPr marL="800100" lvl="2" indent="0">
              <a:buFont typeface="Arial" pitchFamily="34" charset="0"/>
              <a:buNone/>
            </a:pPr>
            <a:r>
              <a:rPr lang="en-NZ" altLang="en-US" sz="2500" dirty="0" smtClean="0"/>
              <a:t>			Heading level 3 &lt;h3&gt;</a:t>
            </a:r>
          </a:p>
        </p:txBody>
      </p:sp>
    </p:spTree>
    <p:extLst>
      <p:ext uri="{BB962C8B-B14F-4D97-AF65-F5344CB8AC3E}">
        <p14:creationId xmlns:p14="http://schemas.microsoft.com/office/powerpoint/2010/main" val="10898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How to check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NZ" altLang="en-US" b="1" smtClean="0"/>
              <a:t>FF toolbar</a:t>
            </a:r>
          </a:p>
          <a:p>
            <a:pPr marL="0" indent="0">
              <a:buFont typeface="Arial" pitchFamily="34" charset="0"/>
              <a:buNone/>
            </a:pPr>
            <a:r>
              <a:rPr lang="en-NZ" altLang="en-US" sz="2800" smtClean="0"/>
              <a:t>Information </a:t>
            </a:r>
            <a:br>
              <a:rPr lang="en-NZ" altLang="en-US" sz="2800" smtClean="0"/>
            </a:br>
            <a:r>
              <a:rPr lang="en-NZ" altLang="en-US" sz="2800" smtClean="0"/>
              <a:t>&gt; view document outline</a:t>
            </a:r>
          </a:p>
          <a:p>
            <a:pPr marL="0" indent="0">
              <a:buFont typeface="Arial" pitchFamily="34" charset="0"/>
              <a:buNone/>
            </a:pPr>
            <a:endParaRPr lang="en-NZ" altLang="en-US" sz="2800" smtClean="0"/>
          </a:p>
          <a:p>
            <a:pPr marL="0" indent="0">
              <a:buFont typeface="Arial" pitchFamily="34" charset="0"/>
              <a:buNone/>
            </a:pPr>
            <a:endParaRPr lang="en-NZ" altLang="en-US" sz="2800" smtClean="0"/>
          </a:p>
          <a:p>
            <a:pPr marL="0" indent="0">
              <a:buFont typeface="Arial" pitchFamily="34" charset="0"/>
              <a:buNone/>
            </a:pPr>
            <a:r>
              <a:rPr lang="en-NZ" altLang="en-US" b="1" smtClean="0"/>
              <a:t>IE toolbar</a:t>
            </a:r>
          </a:p>
          <a:p>
            <a:pPr marL="0" indent="0">
              <a:buFont typeface="Arial" pitchFamily="34" charset="0"/>
              <a:buNone/>
            </a:pPr>
            <a:r>
              <a:rPr lang="en-NZ" altLang="en-US" sz="2800" smtClean="0"/>
              <a:t>Structure </a:t>
            </a:r>
            <a:br>
              <a:rPr lang="en-NZ" altLang="en-US" sz="2800" smtClean="0"/>
            </a:br>
            <a:r>
              <a:rPr lang="en-NZ" altLang="en-US" sz="2800" smtClean="0"/>
              <a:t>&gt; heading structure</a:t>
            </a:r>
          </a:p>
        </p:txBody>
      </p:sp>
      <p:pic>
        <p:nvPicPr>
          <p:cNvPr id="28676" name="Picture 2" descr="X:\DA Presentations + Guides + Training\Basic Web + NZGWS\Images\Headings_FFOut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/>
          <a:stretch>
            <a:fillRect/>
          </a:stretch>
        </p:blipFill>
        <p:spPr bwMode="auto">
          <a:xfrm>
            <a:off x="6156325" y="1763713"/>
            <a:ext cx="2251075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3" descr="X:\DA Presentations + Guides + Training\Basic Web + NZGWS\Images\Headings_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4"/>
          <a:stretch>
            <a:fillRect/>
          </a:stretch>
        </p:blipFill>
        <p:spPr bwMode="auto">
          <a:xfrm>
            <a:off x="3924300" y="4292600"/>
            <a:ext cx="4525963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Colour Contrast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NZ" altLang="en-US" smtClean="0"/>
              <a:t>All web pages should have a minimum contrast ratio of 4.5:1 for normal-size text</a:t>
            </a:r>
          </a:p>
        </p:txBody>
      </p:sp>
      <p:pic>
        <p:nvPicPr>
          <p:cNvPr id="29700" name="Picture 2" descr="X:\DA Presentations + Guides + Training\Basic Web + NZGWS\Images\Contr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7200900" cy="355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How to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NZ" b="1" dirty="0" smtClean="0"/>
              <a:t>Colour Contrast Analyser</a:t>
            </a:r>
          </a:p>
          <a:p>
            <a:pPr marL="0" indent="0">
              <a:buFont typeface="Arial" pitchFamily="34" charset="0"/>
              <a:buNone/>
              <a:defRPr/>
            </a:pPr>
            <a:endParaRPr lang="en-NZ" dirty="0"/>
          </a:p>
          <a:p>
            <a:pPr>
              <a:defRPr/>
            </a:pPr>
            <a:r>
              <a:rPr lang="en-NZ" dirty="0" smtClean="0"/>
              <a:t>Free</a:t>
            </a:r>
          </a:p>
          <a:p>
            <a:pPr>
              <a:defRPr/>
            </a:pPr>
            <a:r>
              <a:rPr lang="en-NZ" dirty="0" smtClean="0"/>
              <a:t>Mac + PC</a:t>
            </a:r>
          </a:p>
          <a:p>
            <a:pPr>
              <a:defRPr/>
            </a:pPr>
            <a:r>
              <a:rPr lang="en-NZ" dirty="0" smtClean="0"/>
              <a:t>Print + Web</a:t>
            </a:r>
          </a:p>
        </p:txBody>
      </p:sp>
      <p:pic>
        <p:nvPicPr>
          <p:cNvPr id="30724" name="Picture 2" descr="X:\DA Presentations + Guides + Training\Basic Web + NZGWS\Images\Contrast_C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20975"/>
            <a:ext cx="34829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0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Resizing Text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dirty="0" smtClean="0"/>
              <a:t>Ensure all text can be increased to 200% and that it does not:</a:t>
            </a:r>
          </a:p>
          <a:p>
            <a:pPr lvl="1"/>
            <a:r>
              <a:rPr lang="en-NZ" altLang="en-US" dirty="0" smtClean="0"/>
              <a:t>get cut off</a:t>
            </a:r>
          </a:p>
          <a:p>
            <a:pPr lvl="1"/>
            <a:r>
              <a:rPr lang="en-NZ" altLang="en-US" dirty="0" smtClean="0"/>
              <a:t>overlap other content</a:t>
            </a:r>
          </a:p>
          <a:p>
            <a:pPr lvl="1"/>
            <a:r>
              <a:rPr lang="en-NZ" altLang="en-US" dirty="0" smtClean="0"/>
              <a:t>all buttons, fields and other controls remain visible</a:t>
            </a:r>
          </a:p>
          <a:p>
            <a:pPr lvl="1"/>
            <a:r>
              <a:rPr lang="en-NZ" altLang="en-US" dirty="0" smtClean="0"/>
              <a:t>horizontal scrolling is not required to read the content</a:t>
            </a:r>
          </a:p>
          <a:p>
            <a:endParaRPr lang="en-N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42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How to check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NZ" altLang="en-US" b="1" smtClean="0"/>
              <a:t>FF toolbar</a:t>
            </a:r>
          </a:p>
          <a:p>
            <a:pPr marL="0" indent="0">
              <a:buFont typeface="Arial" pitchFamily="34" charset="0"/>
              <a:buNone/>
            </a:pPr>
            <a:r>
              <a:rPr lang="en-NZ" altLang="en-US" sz="2800" smtClean="0"/>
              <a:t>View &gt; zoom &gt; zoom text Only</a:t>
            </a:r>
          </a:p>
          <a:p>
            <a:pPr marL="0" indent="0">
              <a:buFont typeface="Arial" pitchFamily="34" charset="0"/>
              <a:buNone/>
            </a:pPr>
            <a:r>
              <a:rPr lang="en-NZ" altLang="en-US" sz="2800" smtClean="0"/>
              <a:t>Ctrl + [+] to incrementally increase text size</a:t>
            </a:r>
          </a:p>
          <a:p>
            <a:pPr marL="0" indent="0">
              <a:buFont typeface="Arial" pitchFamily="34" charset="0"/>
              <a:buNone/>
            </a:pPr>
            <a:endParaRPr lang="en-NZ" altLang="en-US" sz="2800" smtClean="0"/>
          </a:p>
        </p:txBody>
      </p:sp>
      <p:pic>
        <p:nvPicPr>
          <p:cNvPr id="32772" name="Picture 2" descr="X:\DA Presentations + Guides + Training\Basic Web + NZGWS\Images\ResizingText_FFTextOnly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6553200" cy="3090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Keyboard Access </a:t>
            </a:r>
            <a:br>
              <a:rPr lang="en-NZ" altLang="en-US" b="1" smtClean="0"/>
            </a:br>
            <a:r>
              <a:rPr lang="en-NZ" altLang="en-US" b="1" smtClean="0"/>
              <a:t>(Visual focus)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dirty="0" smtClean="0"/>
              <a:t>All content and functionality (links, forms, media controls etc.) need to operate with keyboard commands.</a:t>
            </a:r>
          </a:p>
          <a:p>
            <a:endParaRPr lang="en-NZ" altLang="en-US" dirty="0" smtClean="0"/>
          </a:p>
          <a:p>
            <a:r>
              <a:rPr lang="en-NZ" altLang="en-US" dirty="0" smtClean="0"/>
              <a:t>Keyboard focus must be visible and follow a logical order through page elements</a:t>
            </a:r>
          </a:p>
        </p:txBody>
      </p:sp>
    </p:spTree>
    <p:extLst>
      <p:ext uri="{BB962C8B-B14F-4D97-AF65-F5344CB8AC3E}">
        <p14:creationId xmlns:p14="http://schemas.microsoft.com/office/powerpoint/2010/main" val="32964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How to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075613" cy="4525962"/>
          </a:xfrm>
        </p:spPr>
        <p:txBody>
          <a:bodyPr/>
          <a:lstStyle/>
          <a:p>
            <a:pPr>
              <a:defRPr/>
            </a:pPr>
            <a:r>
              <a:rPr lang="en-NZ" sz="2800" dirty="0" smtClean="0"/>
              <a:t>Tab to and from elements</a:t>
            </a:r>
          </a:p>
          <a:p>
            <a:pPr>
              <a:defRPr/>
            </a:pPr>
            <a:r>
              <a:rPr lang="en-NZ" sz="2800" dirty="0" smtClean="0"/>
              <a:t>Follows logical reading order</a:t>
            </a:r>
          </a:p>
          <a:p>
            <a:pPr>
              <a:defRPr/>
            </a:pPr>
            <a:r>
              <a:rPr lang="en-NZ" sz="2800" dirty="0" smtClean="0"/>
              <a:t>Focus is visible (incl. image links)</a:t>
            </a:r>
          </a:p>
          <a:p>
            <a:pPr>
              <a:defRPr/>
            </a:pPr>
            <a:r>
              <a:rPr lang="en-NZ" sz="2800" dirty="0" smtClean="0"/>
              <a:t>All functionality works</a:t>
            </a:r>
          </a:p>
          <a:p>
            <a:pPr>
              <a:defRPr/>
            </a:pPr>
            <a:r>
              <a:rPr lang="en-NZ" sz="2800" dirty="0" smtClean="0"/>
              <a:t>Drop down lists operate properly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400" b="1" dirty="0" smtClean="0"/>
              <a:t>If you must use a mouse to complete </a:t>
            </a:r>
            <a:br>
              <a:rPr lang="en-NZ" sz="2400" b="1" dirty="0" smtClean="0"/>
            </a:br>
            <a:r>
              <a:rPr lang="en-NZ" sz="2400" b="1" dirty="0" smtClean="0"/>
              <a:t>any of the above, your web page is not </a:t>
            </a:r>
            <a:br>
              <a:rPr lang="en-NZ" sz="2400" b="1" dirty="0" smtClean="0"/>
            </a:br>
            <a:r>
              <a:rPr lang="en-NZ" sz="2400" b="1" dirty="0" smtClean="0"/>
              <a:t>keyboard accessible.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44675"/>
            <a:ext cx="1939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4" descr="X:\DA Presentations + Guides + Training\Basic Web + NZGWS\Images\Keyboard_NoM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497388"/>
            <a:ext cx="23526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3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Forms, labels, and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NZ" b="1" dirty="0" smtClean="0"/>
              <a:t>Labels</a:t>
            </a:r>
          </a:p>
          <a:p>
            <a:pPr>
              <a:defRPr/>
            </a:pPr>
            <a:r>
              <a:rPr lang="en-NZ" dirty="0" smtClean="0"/>
              <a:t>Every form control should have a label associated with it using 'label', 'for', and 'id'</a:t>
            </a:r>
          </a:p>
          <a:p>
            <a:pPr>
              <a:defRPr/>
            </a:pPr>
            <a:endParaRPr lang="en-NZ" dirty="0" smtClean="0"/>
          </a:p>
          <a:p>
            <a:pPr>
              <a:defRPr/>
            </a:pPr>
            <a:r>
              <a:rPr lang="en-NZ" dirty="0" smtClean="0"/>
              <a:t>Positioned correctly</a:t>
            </a:r>
          </a:p>
          <a:p>
            <a:pPr lvl="1">
              <a:defRPr/>
            </a:pPr>
            <a:r>
              <a:rPr lang="en-NZ" dirty="0" smtClean="0"/>
              <a:t>left </a:t>
            </a:r>
            <a:r>
              <a:rPr lang="en-NZ" dirty="0"/>
              <a:t>of text boxes and drop downs</a:t>
            </a:r>
          </a:p>
          <a:p>
            <a:pPr lvl="1">
              <a:defRPr/>
            </a:pPr>
            <a:r>
              <a:rPr lang="en-NZ" dirty="0" smtClean="0"/>
              <a:t>right of radio buttons and check boxes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16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457200" y="414338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/>
            <a:r>
              <a:rPr lang="en-US" sz="4000" dirty="0" smtClean="0">
                <a:latin typeface="Arial" pitchFamily="34" charset="0"/>
              </a:rPr>
              <a:t>Electronic Text (e-text)</a:t>
            </a:r>
            <a:endParaRPr lang="en-NZ" sz="4000" dirty="0">
              <a:latin typeface="Arial" pitchFamily="34" charset="0"/>
            </a:endParaRP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19387" y="159161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Structured electronic documents that are accessible to people with a print disability</a:t>
            </a:r>
            <a:endParaRPr lang="en-US" sz="3200" dirty="0">
              <a:latin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Could be –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Word Doc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PDF (not scanned)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ePub3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Html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….</a:t>
            </a:r>
            <a:endParaRPr lang="en-US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How to check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NZ" altLang="en-US" sz="2800" b="1" smtClean="0"/>
              <a:t>IE WAT toolbar</a:t>
            </a:r>
          </a:p>
          <a:p>
            <a:pPr marL="0" indent="0">
              <a:buFont typeface="Arial" pitchFamily="34" charset="0"/>
              <a:buNone/>
            </a:pPr>
            <a:r>
              <a:rPr lang="en-NZ" altLang="en-US" sz="2800" smtClean="0"/>
              <a:t>Structure &gt; fieldset/label</a:t>
            </a:r>
          </a:p>
          <a:p>
            <a:pPr marL="0" indent="0">
              <a:buFont typeface="Arial" pitchFamily="34" charset="0"/>
              <a:buNone/>
            </a:pPr>
            <a:r>
              <a:rPr lang="en-NZ" altLang="en-US" sz="2800" b="1" smtClean="0"/>
              <a:t>Manually</a:t>
            </a:r>
          </a:p>
          <a:p>
            <a:pPr marL="0" indent="0">
              <a:buFont typeface="Arial" pitchFamily="34" charset="0"/>
              <a:buNone/>
            </a:pPr>
            <a:r>
              <a:rPr lang="en-NZ" altLang="en-US" sz="2800" smtClean="0"/>
              <a:t>HTML – check that form controls have a 'label' element with a 'for' attribute that matches the value of the 'id' attribute in the related control. Id's must be kept unique within a web page.</a:t>
            </a:r>
          </a:p>
          <a:p>
            <a:pPr marL="0" indent="0">
              <a:buFont typeface="Arial" pitchFamily="34" charset="0"/>
              <a:buNone/>
            </a:pPr>
            <a:endParaRPr lang="en-NZ" altLang="en-US" sz="2400" b="1" smtClean="0"/>
          </a:p>
          <a:p>
            <a:pPr marL="0" indent="0">
              <a:buFont typeface="Arial" pitchFamily="34" charset="0"/>
              <a:buNone/>
            </a:pPr>
            <a:r>
              <a:rPr lang="en-NZ" altLang="en-US" sz="2400" b="1" smtClean="0"/>
              <a:t>&lt;label for="firstname"&gt;First name:&lt;/label&gt;</a:t>
            </a:r>
          </a:p>
          <a:p>
            <a:pPr marL="0" indent="0">
              <a:buFont typeface="Arial" pitchFamily="34" charset="0"/>
              <a:buNone/>
            </a:pPr>
            <a:r>
              <a:rPr lang="en-NZ" altLang="en-US" sz="2400" b="1" smtClean="0"/>
              <a:t>&lt;input type="text" name="firstname" id="firstname"/&gt;</a:t>
            </a:r>
          </a:p>
        </p:txBody>
      </p:sp>
    </p:spTree>
    <p:extLst>
      <p:ext uri="{BB962C8B-B14F-4D97-AF65-F5344CB8AC3E}">
        <p14:creationId xmlns:p14="http://schemas.microsoft.com/office/powerpoint/2010/main" val="16130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Multimedia (Video/Audio)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NZ" b="1" dirty="0"/>
              <a:t>Auto-start </a:t>
            </a:r>
            <a:r>
              <a:rPr lang="en-NZ" b="1" dirty="0" smtClean="0"/>
              <a:t>control</a:t>
            </a:r>
          </a:p>
          <a:p>
            <a:pPr>
              <a:defRPr/>
            </a:pPr>
            <a:r>
              <a:rPr lang="en-NZ" sz="2800" dirty="0" smtClean="0"/>
              <a:t>Prevent audio, and video with audio from automatically starting</a:t>
            </a:r>
            <a:endParaRPr lang="en-NZ" sz="2800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NZ" b="1" dirty="0" smtClean="0"/>
              <a:t>Captions</a:t>
            </a:r>
          </a:p>
          <a:p>
            <a:pPr>
              <a:defRPr/>
            </a:pPr>
            <a:r>
              <a:rPr lang="en-NZ" sz="2800" dirty="0" smtClean="0"/>
              <a:t>Videos with audio should be captioned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NZ" b="1" dirty="0" smtClean="0"/>
              <a:t>Text transcript</a:t>
            </a:r>
          </a:p>
          <a:p>
            <a:pPr>
              <a:defRPr/>
            </a:pPr>
            <a:r>
              <a:rPr lang="en-NZ" sz="2800" dirty="0" smtClean="0"/>
              <a:t>Transcripts should be provided for audio/video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NZ" b="1" dirty="0" smtClean="0"/>
              <a:t>Audio description (Audio &amp; Text)</a:t>
            </a:r>
          </a:p>
          <a:p>
            <a:pPr>
              <a:defRPr/>
            </a:pPr>
            <a:r>
              <a:rPr lang="en-NZ" sz="2800" dirty="0" smtClean="0"/>
              <a:t>Describing important visual information</a:t>
            </a:r>
          </a:p>
          <a:p>
            <a:pPr marL="0" indent="0">
              <a:buFont typeface="Arial" pitchFamily="34" charset="0"/>
              <a:buNone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624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1" smtClean="0"/>
              <a:t>Accessibility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defRPr/>
            </a:pPr>
            <a:r>
              <a:rPr lang="en-NZ" sz="2800" dirty="0" smtClean="0"/>
              <a:t>WAVE			</a:t>
            </a:r>
            <a:r>
              <a:rPr lang="en-NZ" sz="2400" dirty="0" smtClean="0"/>
              <a:t>wave.webaim.org </a:t>
            </a:r>
          </a:p>
          <a:p>
            <a:pPr>
              <a:defRPr/>
            </a:pPr>
            <a:r>
              <a:rPr lang="en-NZ" sz="2800" dirty="0" smtClean="0"/>
              <a:t>CCA			</a:t>
            </a:r>
            <a:r>
              <a:rPr lang="en-NZ" sz="2400" dirty="0" smtClean="0"/>
              <a:t>paciellogroup.com/resources</a:t>
            </a:r>
          </a:p>
          <a:p>
            <a:pPr>
              <a:defRPr/>
            </a:pPr>
            <a:r>
              <a:rPr lang="en-NZ" sz="2800" dirty="0" smtClean="0"/>
              <a:t>FANGS			</a:t>
            </a:r>
            <a:r>
              <a:rPr lang="en-NZ" sz="2400" dirty="0" smtClean="0"/>
              <a:t>Firefox Add-on</a:t>
            </a:r>
          </a:p>
          <a:p>
            <a:pPr>
              <a:defRPr/>
            </a:pPr>
            <a:r>
              <a:rPr lang="en-NZ" sz="2800" dirty="0" smtClean="0"/>
              <a:t>Web Dev Toolbar	</a:t>
            </a:r>
            <a:r>
              <a:rPr lang="en-NZ" sz="2400" dirty="0" smtClean="0"/>
              <a:t>Firefox Add-on</a:t>
            </a:r>
          </a:p>
          <a:p>
            <a:pPr>
              <a:defRPr/>
            </a:pPr>
            <a:r>
              <a:rPr lang="en-NZ" sz="2800" dirty="0" smtClean="0"/>
              <a:t>WAT Toolbar		</a:t>
            </a:r>
            <a:r>
              <a:rPr lang="en-NZ" sz="2400" dirty="0" smtClean="0"/>
              <a:t>Internet Explorer extension</a:t>
            </a:r>
          </a:p>
          <a:p>
            <a:pPr>
              <a:defRPr/>
            </a:pPr>
            <a:r>
              <a:rPr lang="en-NZ" sz="2800" dirty="0" smtClean="0"/>
              <a:t>NVDA			</a:t>
            </a:r>
            <a:r>
              <a:rPr lang="en-NZ" sz="2400" dirty="0" smtClean="0"/>
              <a:t>nvaccess.org</a:t>
            </a:r>
          </a:p>
          <a:p>
            <a:pPr>
              <a:defRPr/>
            </a:pPr>
            <a:r>
              <a:rPr lang="en-NZ" sz="2800" dirty="0" err="1" smtClean="0"/>
              <a:t>WebAnywhere</a:t>
            </a:r>
            <a:r>
              <a:rPr lang="en-NZ" sz="2800" dirty="0" smtClean="0"/>
              <a:t>		</a:t>
            </a:r>
            <a:r>
              <a:rPr lang="en-NZ" sz="2400" dirty="0" smtClean="0"/>
              <a:t>webanywhere.cs.washington.edu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NZ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6066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8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01054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Questions?</a:t>
            </a:r>
            <a:endParaRPr lang="en-NZ" sz="6600" b="1" dirty="0"/>
          </a:p>
        </p:txBody>
      </p:sp>
    </p:spTree>
    <p:extLst>
      <p:ext uri="{BB962C8B-B14F-4D97-AF65-F5344CB8AC3E}">
        <p14:creationId xmlns:p14="http://schemas.microsoft.com/office/powerpoint/2010/main" val="30298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457200" y="414338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/>
            <a:r>
              <a:rPr lang="en-US" sz="4000" dirty="0" smtClean="0">
                <a:latin typeface="Arial" pitchFamily="34" charset="0"/>
              </a:rPr>
              <a:t>Audio</a:t>
            </a:r>
            <a:endParaRPr lang="en-NZ" sz="4000" dirty="0">
              <a:latin typeface="Arial" pitchFamily="34" charset="0"/>
            </a:endParaRP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Human narrated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Talking books (Book Link App)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Audio description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Magazines</a:t>
            </a:r>
            <a:endParaRPr lang="en-US" sz="3200" dirty="0">
              <a:latin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Synthetic voice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Screen readers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Newspapers</a:t>
            </a:r>
          </a:p>
          <a:p>
            <a:pPr marL="457200" lvl="1" indent="0">
              <a:spcBef>
                <a:spcPct val="20000"/>
              </a:spcBef>
            </a:pPr>
            <a:r>
              <a:rPr lang="en-US" sz="3200" dirty="0" smtClean="0">
                <a:latin typeface="Arial" pitchFamily="34" charset="0"/>
              </a:rPr>
              <a:t>(Telephone Information Service)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latin typeface="Arial" pitchFamily="34" charset="0"/>
            </a:endParaRPr>
          </a:p>
        </p:txBody>
      </p:sp>
      <p:pic>
        <p:nvPicPr>
          <p:cNvPr id="22529" name="Picture 1" descr="C:\Users\pturner\AppData\Local\Microsoft\Windows\INetCache\IE\K3160L00\Icon_sound_loudspeaker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1728192" cy="16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4412660" cy="248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Title 1"/>
          <p:cNvSpPr txBox="1">
            <a:spLocks/>
          </p:cNvSpPr>
          <p:nvPr/>
        </p:nvSpPr>
        <p:spPr bwMode="auto">
          <a:xfrm>
            <a:off x="457200" y="414338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/>
            <a:r>
              <a:rPr lang="en-US" sz="4000" dirty="0" err="1" smtClean="0">
                <a:latin typeface="Arial" pitchFamily="34" charset="0"/>
              </a:rPr>
              <a:t>Booklink</a:t>
            </a:r>
            <a:r>
              <a:rPr lang="en-US" sz="4000" dirty="0" smtClean="0">
                <a:latin typeface="Arial" pitchFamily="34" charset="0"/>
              </a:rPr>
              <a:t> App</a:t>
            </a:r>
            <a:endParaRPr lang="en-NZ" sz="4000" dirty="0">
              <a:latin typeface="Arial" pitchFamily="34" charset="0"/>
            </a:endParaRP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For those with a print disability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Unable to access printed materials – clinical diagnosis / support (associate membership)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11,000+ Audio books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Newspapers (updated daily)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Youth portal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86344"/>
            <a:ext cx="8712968" cy="67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457200" y="414338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/>
            <a:r>
              <a:rPr lang="en-US" sz="4000" dirty="0" smtClean="0">
                <a:latin typeface="Arial" pitchFamily="34" charset="0"/>
              </a:rPr>
              <a:t>Braille</a:t>
            </a:r>
            <a:endParaRPr lang="en-NZ" sz="4000" dirty="0">
              <a:latin typeface="Arial" pitchFamily="34" charset="0"/>
            </a:endParaRP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The only true literacy pathway for the blind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Is a code for representing anything written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6 dots / 8 for computer braille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Uncontracted /</a:t>
            </a:r>
            <a:br>
              <a:rPr lang="en-US" sz="3200" dirty="0" smtClean="0">
                <a:latin typeface="Arial" pitchFamily="34" charset="0"/>
              </a:rPr>
            </a:br>
            <a:r>
              <a:rPr lang="en-US" sz="3200" dirty="0" smtClean="0">
                <a:latin typeface="Arial" pitchFamily="34" charset="0"/>
              </a:rPr>
              <a:t>Contracted</a:t>
            </a:r>
            <a:endParaRPr lang="en-US" sz="3200" dirty="0">
              <a:latin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81211"/>
            <a:ext cx="4440932" cy="272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ind Foundation 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ind Foundatio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ind Foundation 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ind Foundatio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ind Foundation Inter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002060"/>
      </a:folHlink>
    </a:clrScheme>
    <a:fontScheme name="Blind Foundatio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43e3c6b-e51a-4763-8014-6c9a9f3c2040">Administration</Category>
    <New_x0020_Item xmlns="f43e3c6b-e51a-4763-8014-6c9a9f3c2040">false</New_x0020_Item>
    <Subsets xmlns="f43e3c6b-e51a-4763-8014-6c9a9f3c2040" xsi:nil="true"/>
    <Form xmlns="f43e3c6b-e51a-4763-8014-6c9a9f3c2040">Form</Form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989134563AF4D90073E101BE1727D" ma:contentTypeVersion="6" ma:contentTypeDescription="Create a new document." ma:contentTypeScope="" ma:versionID="1e04b13494fe775a9b832726daa144cf">
  <xsd:schema xmlns:xsd="http://www.w3.org/2001/XMLSchema" xmlns:xs="http://www.w3.org/2001/XMLSchema" xmlns:p="http://schemas.microsoft.com/office/2006/metadata/properties" xmlns:ns1="http://schemas.microsoft.com/sharepoint/v3" xmlns:ns2="798e55fc-66f4-463d-93dc-87efed455b8a" xmlns:ns3="f43e3c6b-e51a-4763-8014-6c9a9f3c2040" targetNamespace="http://schemas.microsoft.com/office/2006/metadata/properties" ma:root="true" ma:fieldsID="83ae073dc030ecd2cb4194190cdd12c1" ns1:_="" ns2:_="" ns3:_="">
    <xsd:import namespace="http://schemas.microsoft.com/sharepoint/v3"/>
    <xsd:import namespace="798e55fc-66f4-463d-93dc-87efed455b8a"/>
    <xsd:import namespace="f43e3c6b-e51a-4763-8014-6c9a9f3c204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Category" minOccurs="0"/>
                <xsd:element ref="ns3:New_x0020_Item" minOccurs="0"/>
                <xsd:element ref="ns3:Form" minOccurs="0"/>
                <xsd:element ref="ns3:Subse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e55fc-66f4-463d-93dc-87efed455b8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3c6b-e51a-4763-8014-6c9a9f3c2040" elementFormDefault="qualified">
    <xsd:import namespace="http://schemas.microsoft.com/office/2006/documentManagement/types"/>
    <xsd:import namespace="http://schemas.microsoft.com/office/infopath/2007/PartnerControls"/>
    <xsd:element name="Category" ma:index="13" nillable="true" ma:displayName="Category" ma:format="Dropdown" ma:internalName="Category">
      <xsd:simpleType>
        <xsd:restriction base="dms:Choice">
          <xsd:enumeration value="All Staff Meetings"/>
          <xsd:enumeration value="Brand and Style"/>
          <xsd:enumeration value="Comms Channels"/>
          <xsd:enumeration value="Comms in Print"/>
          <xsd:enumeration value="Media Relations"/>
          <xsd:enumeration value="Submissions"/>
          <xsd:enumeration value="Projects and events"/>
          <xsd:enumeration value="Weekly Round-ups"/>
          <xsd:enumeration value="Administration"/>
        </xsd:restriction>
      </xsd:simpleType>
    </xsd:element>
    <xsd:element name="New_x0020_Item" ma:index="14" nillable="true" ma:displayName="New Item" ma:default="0" ma:internalName="New_x0020_Item">
      <xsd:simpleType>
        <xsd:restriction base="dms:Boolean"/>
      </xsd:simpleType>
    </xsd:element>
    <xsd:element name="Form" ma:index="16" nillable="true" ma:displayName="Document Type" ma:default="Document" ma:description="If this is a form or template please mark it in this column." ma:format="Dropdown" ma:internalName="Form">
      <xsd:simpleType>
        <xsd:restriction base="dms:Choice">
          <xsd:enumeration value="Document"/>
          <xsd:enumeration value="Form"/>
        </xsd:restriction>
      </xsd:simpleType>
    </xsd:element>
    <xsd:element name="Subsets" ma:index="17" nillable="true" ma:displayName="Subsets" ma:description="To further define a group of documents select a subset group Only Pegasus currently" ma:format="Dropdown" ma:internalName="Subsets">
      <xsd:simpleType>
        <xsd:union memberTypes="dms:Text">
          <xsd:simpleType>
            <xsd:restriction base="dms:Choice">
              <xsd:enumeration value="Pegasu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3AB307B-CC54-4BD7-BE89-6201D45C0E9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E4FB731-A5DA-4C53-A733-4DC209CE77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CDD11B-F919-4E23-86A6-75BD70386E12}">
  <ds:schemaRefs>
    <ds:schemaRef ds:uri="http://purl.org/dc/dcmitype/"/>
    <ds:schemaRef ds:uri="http://purl.org/dc/elements/1.1/"/>
    <ds:schemaRef ds:uri="http://schemas.microsoft.com/sharepoint/v3"/>
    <ds:schemaRef ds:uri="http://purl.org/dc/terms/"/>
    <ds:schemaRef ds:uri="http://schemas.microsoft.com/office/2006/metadata/properties"/>
    <ds:schemaRef ds:uri="http://schemas.microsoft.com/office/2006/documentManagement/types"/>
    <ds:schemaRef ds:uri="798e55fc-66f4-463d-93dc-87efed455b8a"/>
    <ds:schemaRef ds:uri="f43e3c6b-e51a-4763-8014-6c9a9f3c2040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ED3825F-0A81-435C-B5B5-72988486C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8e55fc-66f4-463d-93dc-87efed455b8a"/>
    <ds:schemaRef ds:uri="f43e3c6b-e51a-4763-8014-6c9a9f3c2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C64F309-5196-43C8-819E-0738B975D52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Blind Foundation External</Template>
  <TotalTime>7854</TotalTime>
  <Words>1609</Words>
  <Application>Microsoft Office PowerPoint</Application>
  <PresentationFormat>On-screen Show (4:3)</PresentationFormat>
  <Paragraphs>387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78" baseType="lpstr">
      <vt:lpstr>Bookman</vt:lpstr>
      <vt:lpstr>Palatino</vt:lpstr>
      <vt:lpstr>Arial</vt:lpstr>
      <vt:lpstr>Brush Script MT</vt:lpstr>
      <vt:lpstr>Calibri</vt:lpstr>
      <vt:lpstr>Century Gothic</vt:lpstr>
      <vt:lpstr>Chiller</vt:lpstr>
      <vt:lpstr>Curlz MT</vt:lpstr>
      <vt:lpstr>Garamond</vt:lpstr>
      <vt:lpstr>Gigi</vt:lpstr>
      <vt:lpstr>Gill Sans MT</vt:lpstr>
      <vt:lpstr>Helvetica</vt:lpstr>
      <vt:lpstr>Jokerman</vt:lpstr>
      <vt:lpstr>Myriad Pro</vt:lpstr>
      <vt:lpstr>MyriadPro-Light</vt:lpstr>
      <vt:lpstr>MyriadPro-Semibold</vt:lpstr>
      <vt:lpstr>Papyrus</vt:lpstr>
      <vt:lpstr>Stencil</vt:lpstr>
      <vt:lpstr>Symbol</vt:lpstr>
      <vt:lpstr>Tahoma</vt:lpstr>
      <vt:lpstr>Times New Roman</vt:lpstr>
      <vt:lpstr>Blind Foundation External</vt:lpstr>
      <vt:lpstr>1_Blind Foundation External</vt:lpstr>
      <vt:lpstr>Blind Foundation Internal</vt:lpstr>
      <vt:lpstr>Blind Foundation Accessible Formats Service   </vt:lpstr>
      <vt:lpstr>Today’s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YOU make a difference?</vt:lpstr>
      <vt:lpstr>Just remember these tips</vt:lpstr>
      <vt:lpstr>Fonts Typefaces</vt:lpstr>
      <vt:lpstr>Fonts Typefaces</vt:lpstr>
      <vt:lpstr>Fonts what to avoid</vt:lpstr>
      <vt:lpstr>Fonts Use Bold</vt:lpstr>
      <vt:lpstr>Images Alternate Text</vt:lpstr>
      <vt:lpstr>Images </vt:lpstr>
      <vt:lpstr>PowerPoint Presentation</vt:lpstr>
      <vt:lpstr>PowerPoint Presentation</vt:lpstr>
      <vt:lpstr>PowerPoint Presentation</vt:lpstr>
      <vt:lpstr>Layout Alignment</vt:lpstr>
      <vt:lpstr>Layout Align Left</vt:lpstr>
      <vt:lpstr>Layout Align Left</vt:lpstr>
      <vt:lpstr>Tables Advice</vt:lpstr>
      <vt:lpstr>Tables Example</vt:lpstr>
      <vt:lpstr>Headings </vt:lpstr>
      <vt:lpstr>Headings Styles</vt:lpstr>
      <vt:lpstr>Accessible Word &amp; PDF</vt:lpstr>
      <vt:lpstr>Word Accessibility Checker</vt:lpstr>
      <vt:lpstr>PDF Accessibility Checker</vt:lpstr>
      <vt:lpstr>Just remember</vt:lpstr>
      <vt:lpstr>Achieving Basic Web Accessibility</vt:lpstr>
      <vt:lpstr>What is website accessibility ?</vt:lpstr>
      <vt:lpstr>WCAG 2.0 Conformance</vt:lpstr>
      <vt:lpstr>Getting these right makes all the difference</vt:lpstr>
      <vt:lpstr>Page Titles</vt:lpstr>
      <vt:lpstr>How to check</vt:lpstr>
      <vt:lpstr>Alternative (Alt) Text</vt:lpstr>
      <vt:lpstr>How to check</vt:lpstr>
      <vt:lpstr>Headings</vt:lpstr>
      <vt:lpstr>How to check</vt:lpstr>
      <vt:lpstr>Colour Contrast</vt:lpstr>
      <vt:lpstr>How to check</vt:lpstr>
      <vt:lpstr>Resizing Text </vt:lpstr>
      <vt:lpstr>How to check</vt:lpstr>
      <vt:lpstr>Keyboard Access  (Visual focus)</vt:lpstr>
      <vt:lpstr>How to check</vt:lpstr>
      <vt:lpstr>Forms, labels, and errors</vt:lpstr>
      <vt:lpstr>How to check</vt:lpstr>
      <vt:lpstr>Multimedia (Video/Audio)</vt:lpstr>
      <vt:lpstr>Accessibility Tools</vt:lpstr>
      <vt:lpstr>Questions?</vt:lpstr>
      <vt:lpstr>PowerPoint Presentation</vt:lpstr>
    </vt:vector>
  </TitlesOfParts>
  <Company>RNZFB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Deb Ward</dc:creator>
  <cp:keywords>PowerPoint Presentation</cp:keywords>
  <dc:description>February 2014</dc:description>
  <cp:lastModifiedBy>zoe beaucamp</cp:lastModifiedBy>
  <cp:revision>83</cp:revision>
  <cp:lastPrinted>2016-12-05T19:57:14Z</cp:lastPrinted>
  <dcterms:created xsi:type="dcterms:W3CDTF">2014-02-21T01:03:01Z</dcterms:created>
  <dcterms:modified xsi:type="dcterms:W3CDTF">2016-12-05T22:37:15Z</dcterms:modified>
  <cp:category>Administration</cp:category>
  <cp:contentStatus>live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rtfolio">
    <vt:lpwstr>CEI</vt:lpwstr>
  </property>
  <property fmtid="{D5CDD505-2E9C-101B-9397-08002B2CF9AE}" pid="3" name="Department">
    <vt:lpwstr>Adminstration</vt:lpwstr>
  </property>
</Properties>
</file>