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2959F-5ED9-4D75-9BB2-A5C4FA25BFD0}" v="4" dt="2021-04-29T09:08:04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Moroney" userId="99f6c1d8-a808-43b8-9372-e809fd40a403" providerId="ADAL" clId="{0392959F-5ED9-4D75-9BB2-A5C4FA25BFD0}"/>
    <pc:docChg chg="undo custSel addSld delSld modSld sldOrd">
      <pc:chgData name="Sue Moroney" userId="99f6c1d8-a808-43b8-9372-e809fd40a403" providerId="ADAL" clId="{0392959F-5ED9-4D75-9BB2-A5C4FA25BFD0}" dt="2021-04-29T10:01:35.854" v="2215" actId="20577"/>
      <pc:docMkLst>
        <pc:docMk/>
      </pc:docMkLst>
      <pc:sldChg chg="del">
        <pc:chgData name="Sue Moroney" userId="99f6c1d8-a808-43b8-9372-e809fd40a403" providerId="ADAL" clId="{0392959F-5ED9-4D75-9BB2-A5C4FA25BFD0}" dt="2021-04-29T02:02:03.669" v="0" actId="47"/>
        <pc:sldMkLst>
          <pc:docMk/>
          <pc:sldMk cId="2341325848" sldId="257"/>
        </pc:sldMkLst>
      </pc:sldChg>
      <pc:sldChg chg="modSp new mod">
        <pc:chgData name="Sue Moroney" userId="99f6c1d8-a808-43b8-9372-e809fd40a403" providerId="ADAL" clId="{0392959F-5ED9-4D75-9BB2-A5C4FA25BFD0}" dt="2021-04-29T10:01:35.854" v="2215" actId="20577"/>
        <pc:sldMkLst>
          <pc:docMk/>
          <pc:sldMk cId="3091886528" sldId="257"/>
        </pc:sldMkLst>
        <pc:spChg chg="mod">
          <ac:chgData name="Sue Moroney" userId="99f6c1d8-a808-43b8-9372-e809fd40a403" providerId="ADAL" clId="{0392959F-5ED9-4D75-9BB2-A5C4FA25BFD0}" dt="2021-04-29T09:19:16.550" v="2149" actId="113"/>
          <ac:spMkLst>
            <pc:docMk/>
            <pc:sldMk cId="3091886528" sldId="257"/>
            <ac:spMk id="2" creationId="{8FBB0A06-A470-4CFA-9962-F82FE7DB7195}"/>
          </ac:spMkLst>
        </pc:spChg>
        <pc:spChg chg="mod">
          <ac:chgData name="Sue Moroney" userId="99f6c1d8-a808-43b8-9372-e809fd40a403" providerId="ADAL" clId="{0392959F-5ED9-4D75-9BB2-A5C4FA25BFD0}" dt="2021-04-29T10:01:35.854" v="2215" actId="20577"/>
          <ac:spMkLst>
            <pc:docMk/>
            <pc:sldMk cId="3091886528" sldId="257"/>
            <ac:spMk id="3" creationId="{BB9704B8-2599-4C48-99A2-E64982197200}"/>
          </ac:spMkLst>
        </pc:spChg>
      </pc:sldChg>
      <pc:sldChg chg="modSp new mod">
        <pc:chgData name="Sue Moroney" userId="99f6c1d8-a808-43b8-9372-e809fd40a403" providerId="ADAL" clId="{0392959F-5ED9-4D75-9BB2-A5C4FA25BFD0}" dt="2021-04-29T09:19:33.755" v="2151" actId="113"/>
        <pc:sldMkLst>
          <pc:docMk/>
          <pc:sldMk cId="3368402491" sldId="258"/>
        </pc:sldMkLst>
        <pc:spChg chg="mod">
          <ac:chgData name="Sue Moroney" userId="99f6c1d8-a808-43b8-9372-e809fd40a403" providerId="ADAL" clId="{0392959F-5ED9-4D75-9BB2-A5C4FA25BFD0}" dt="2021-04-29T09:19:33.755" v="2151" actId="113"/>
          <ac:spMkLst>
            <pc:docMk/>
            <pc:sldMk cId="3368402491" sldId="258"/>
            <ac:spMk id="2" creationId="{B36D2DBC-3739-4262-BB60-10431D7DFFF5}"/>
          </ac:spMkLst>
        </pc:spChg>
        <pc:spChg chg="mod">
          <ac:chgData name="Sue Moroney" userId="99f6c1d8-a808-43b8-9372-e809fd40a403" providerId="ADAL" clId="{0392959F-5ED9-4D75-9BB2-A5C4FA25BFD0}" dt="2021-04-29T02:22:49.243" v="919" actId="20577"/>
          <ac:spMkLst>
            <pc:docMk/>
            <pc:sldMk cId="3368402491" sldId="258"/>
            <ac:spMk id="3" creationId="{F3501159-AB45-444F-A766-351C367FB49B}"/>
          </ac:spMkLst>
        </pc:spChg>
      </pc:sldChg>
      <pc:sldChg chg="modSp new mod">
        <pc:chgData name="Sue Moroney" userId="99f6c1d8-a808-43b8-9372-e809fd40a403" providerId="ADAL" clId="{0392959F-5ED9-4D75-9BB2-A5C4FA25BFD0}" dt="2021-04-29T09:20:39.430" v="2155" actId="113"/>
        <pc:sldMkLst>
          <pc:docMk/>
          <pc:sldMk cId="4030028267" sldId="259"/>
        </pc:sldMkLst>
        <pc:spChg chg="mod">
          <ac:chgData name="Sue Moroney" userId="99f6c1d8-a808-43b8-9372-e809fd40a403" providerId="ADAL" clId="{0392959F-5ED9-4D75-9BB2-A5C4FA25BFD0}" dt="2021-04-29T09:20:39.430" v="2155" actId="113"/>
          <ac:spMkLst>
            <pc:docMk/>
            <pc:sldMk cId="4030028267" sldId="259"/>
            <ac:spMk id="2" creationId="{0AB50CD1-7973-4624-AD49-35CCCE4FCECB}"/>
          </ac:spMkLst>
        </pc:spChg>
        <pc:spChg chg="mod">
          <ac:chgData name="Sue Moroney" userId="99f6c1d8-a808-43b8-9372-e809fd40a403" providerId="ADAL" clId="{0392959F-5ED9-4D75-9BB2-A5C4FA25BFD0}" dt="2021-04-29T02:37:12.055" v="1500" actId="255"/>
          <ac:spMkLst>
            <pc:docMk/>
            <pc:sldMk cId="4030028267" sldId="259"/>
            <ac:spMk id="3" creationId="{7DB72EC3-0136-4B07-8B4A-2BF096921DF6}"/>
          </ac:spMkLst>
        </pc:spChg>
      </pc:sldChg>
      <pc:sldChg chg="addSp modSp new mod">
        <pc:chgData name="Sue Moroney" userId="99f6c1d8-a808-43b8-9372-e809fd40a403" providerId="ADAL" clId="{0392959F-5ED9-4D75-9BB2-A5C4FA25BFD0}" dt="2021-04-29T09:23:32.319" v="2163" actId="14100"/>
        <pc:sldMkLst>
          <pc:docMk/>
          <pc:sldMk cId="2577509471" sldId="260"/>
        </pc:sldMkLst>
        <pc:spChg chg="add mod">
          <ac:chgData name="Sue Moroney" userId="99f6c1d8-a808-43b8-9372-e809fd40a403" providerId="ADAL" clId="{0392959F-5ED9-4D75-9BB2-A5C4FA25BFD0}" dt="2021-04-29T09:22:20.528" v="2158" actId="1076"/>
          <ac:spMkLst>
            <pc:docMk/>
            <pc:sldMk cId="2577509471" sldId="260"/>
            <ac:spMk id="3" creationId="{CC6B17CE-47C1-4F61-AF57-195AEE99C5CB}"/>
          </ac:spMkLst>
        </pc:spChg>
        <pc:picChg chg="add mod">
          <ac:chgData name="Sue Moroney" userId="99f6c1d8-a808-43b8-9372-e809fd40a403" providerId="ADAL" clId="{0392959F-5ED9-4D75-9BB2-A5C4FA25BFD0}" dt="2021-04-29T09:23:32.319" v="2163" actId="14100"/>
          <ac:picMkLst>
            <pc:docMk/>
            <pc:sldMk cId="2577509471" sldId="260"/>
            <ac:picMk id="5" creationId="{4B864DB4-C8D7-48ED-A164-6CF4A5B185C9}"/>
          </ac:picMkLst>
        </pc:picChg>
        <pc:picChg chg="add mod">
          <ac:chgData name="Sue Moroney" userId="99f6c1d8-a808-43b8-9372-e809fd40a403" providerId="ADAL" clId="{0392959F-5ED9-4D75-9BB2-A5C4FA25BFD0}" dt="2021-04-29T09:23:05.053" v="2161" actId="14100"/>
          <ac:picMkLst>
            <pc:docMk/>
            <pc:sldMk cId="2577509471" sldId="260"/>
            <ac:picMk id="7" creationId="{A44F24E5-9173-4841-8258-C97DEBD7ED64}"/>
          </ac:picMkLst>
        </pc:picChg>
      </pc:sldChg>
      <pc:sldChg chg="modSp new mod ord">
        <pc:chgData name="Sue Moroney" userId="99f6c1d8-a808-43b8-9372-e809fd40a403" providerId="ADAL" clId="{0392959F-5ED9-4D75-9BB2-A5C4FA25BFD0}" dt="2021-04-29T09:49:50.085" v="2173" actId="20577"/>
        <pc:sldMkLst>
          <pc:docMk/>
          <pc:sldMk cId="2608165015" sldId="261"/>
        </pc:sldMkLst>
        <pc:spChg chg="mod">
          <ac:chgData name="Sue Moroney" userId="99f6c1d8-a808-43b8-9372-e809fd40a403" providerId="ADAL" clId="{0392959F-5ED9-4D75-9BB2-A5C4FA25BFD0}" dt="2021-04-29T09:19:59.590" v="2153" actId="113"/>
          <ac:spMkLst>
            <pc:docMk/>
            <pc:sldMk cId="2608165015" sldId="261"/>
            <ac:spMk id="2" creationId="{3148F10E-3C8B-412F-97E9-50E6A9B52A9F}"/>
          </ac:spMkLst>
        </pc:spChg>
        <pc:spChg chg="mod">
          <ac:chgData name="Sue Moroney" userId="99f6c1d8-a808-43b8-9372-e809fd40a403" providerId="ADAL" clId="{0392959F-5ED9-4D75-9BB2-A5C4FA25BFD0}" dt="2021-04-29T09:49:50.085" v="2173" actId="20577"/>
          <ac:spMkLst>
            <pc:docMk/>
            <pc:sldMk cId="2608165015" sldId="261"/>
            <ac:spMk id="3" creationId="{0ADAF56D-D8A0-4DC5-BF66-0E210CB0BE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3EB61-D63E-4D8B-9312-AC1CA7377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DCD1CD-9CF8-4850-9701-1D39876ED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D37918-73FB-4CDB-8617-D7BC9511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858B40-1ABF-4450-9F3A-8FC45676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B91B93-BD80-499D-8EA6-668E25A2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53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DE0746-53E2-458B-A2EC-02B57A95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D511D8-4C7A-4B4C-8D10-2CBCFCE66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128A3A-36EF-4C4F-9635-65D741C0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FF1C30-E928-4C7B-B6FA-9C70662D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5630E5-846E-4A41-B0E0-0B44D5A2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427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7EFC6A9-242C-4F2A-92CD-46D42F41F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C7E969-B274-4D65-B5EF-6E1198DEF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908072-2F11-4032-B01F-04C97400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78C796-29DC-4B7C-A8FE-B51427D5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DE79CA-38C6-4074-8030-06A34677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481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EA95C8-0DA5-4114-8564-3ACE92D4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22326-834A-4F99-AFD5-BDCD8989E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153053-846D-41EC-84D3-CD48EA25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E14633-924B-47D8-A2AD-BB64FCA3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F2D7F3-75BB-401F-82B0-D2FBA46E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59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C95DA-7BFD-4352-84CB-76631F92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2CB835-1874-407E-B482-2B251607C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498FB9-FDFE-42CC-BDAF-FCDEE348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2BEBAB-C6F0-49FF-8B35-16311CB7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C5484C-7E63-40FB-AFF6-CEA1D3B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82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47071B-247A-48FC-9AA2-9F834A8D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729F38-9359-4671-8CEB-FC879AC67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64D3B5-8369-49C8-98F6-3CF8DCE2E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8E75E2-1AD3-4C9D-AA71-D06549A9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E57B55-F450-4687-AD8B-2EA69075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B69830-B6F9-42C6-9CF4-162A61D3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770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6FC56-D601-4F8E-8251-D301BFB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E88C9D-EBF4-4F9E-88C5-065059223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455906-DA82-41A4-A333-AAF0BD7C7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B01B4C7-9690-4B8D-9C6C-F30A7B297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90F1B6-AF01-4AF6-AF1F-D15DF7075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511924-CC24-49FC-9A01-1F166FE4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EA18A4-FDCF-4BB0-AA62-17E36C88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D08390-356E-416E-8B9D-6C48ADF4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949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11F51-04B4-4840-83C5-BBC53BF6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6D923E-28CB-4532-8284-41F9CC9A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B5230F-0B7C-4373-90F0-E2B578F0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CA19BE-8D31-460C-8A8E-68BC638A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81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CEB869B-FE04-41D6-BD5D-911AB22C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387B1E-E087-4A20-AD40-F8B45199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C5F220-9E30-4FC5-B4D4-77F44B6F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276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49A890-F012-4EFF-81F3-92215103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A49843-E6CB-4010-BDA1-ACB23969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6FCE36-BD0B-49F5-A17D-E165737E4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969F10-D73A-4C0C-AF3C-516D1704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904A21-3201-4B38-8E70-9D962848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FA7B69-61B3-4325-8FC4-BF53DD89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359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BE97C-9E27-49F0-B9C7-A5762F7C3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74EB35-04C5-4183-9C48-8F58480B9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DD0C2A-4A10-4CB0-9A4B-A1ED4A618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CE1D5C-79E9-4CC7-BF54-8D48EF23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1D03D4-570B-483E-8CDC-F287DBF9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A5663B-478B-4A31-ACFA-1573F2A2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739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A6997E-51D9-43EE-B8D7-0586E78A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5296D7-76E5-4549-9365-C14013E78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64714F-DE25-4B14-A8C7-185ECCABF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132F-0C59-48E0-8836-A4F91CF648EB}" type="datetimeFigureOut">
              <a:rPr lang="en-NZ" smtClean="0"/>
              <a:t>4/05/2021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64B6DB-3D8A-4628-93F7-073B107E4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8741D2-DFA1-4A3B-BC1C-8E94A66CE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09C0-6276-4962-9558-4877A471CB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537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1BAFE-650D-4E59-B851-908032DBA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 fontScale="90000"/>
          </a:bodyPr>
          <a:lstStyle/>
          <a:p>
            <a:r>
              <a:rPr lang="en-NZ" dirty="0"/>
              <a:t>Why Inequality in ACC Provision 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7D143E-95C0-4AF9-942A-95C44B35F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NZ" dirty="0"/>
              <a:t>Sue Moroney,</a:t>
            </a:r>
          </a:p>
          <a:p>
            <a:r>
              <a:rPr lang="en-NZ" dirty="0"/>
              <a:t>CEO</a:t>
            </a:r>
          </a:p>
          <a:p>
            <a:r>
              <a:rPr lang="en-NZ" dirty="0"/>
              <a:t>Community Law Centres O Aotearoa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2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B0A06-A470-4CFA-9962-F82FE7DB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2"/>
                </a:solidFill>
              </a:rPr>
              <a:t>Inequality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9704B8-2599-4C48-99A2-E6498219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Access to Resources</a:t>
            </a:r>
          </a:p>
          <a:p>
            <a:pPr lvl="1"/>
            <a:r>
              <a:rPr lang="en-NZ" dirty="0"/>
              <a:t>Cover declined</a:t>
            </a:r>
          </a:p>
          <a:p>
            <a:pPr lvl="1"/>
            <a:r>
              <a:rPr lang="en-NZ" dirty="0"/>
              <a:t>Rehabilitation</a:t>
            </a:r>
          </a:p>
          <a:p>
            <a:pPr lvl="1"/>
            <a:r>
              <a:rPr lang="en-NZ" dirty="0"/>
              <a:t>Home Help</a:t>
            </a:r>
          </a:p>
          <a:p>
            <a:pPr lvl="1"/>
            <a:r>
              <a:rPr lang="en-NZ" dirty="0"/>
              <a:t>Wage Support (impacted by gender/ethnicity wage gap)</a:t>
            </a:r>
          </a:p>
          <a:p>
            <a:pPr lvl="1"/>
            <a:endParaRPr lang="en-NZ" dirty="0"/>
          </a:p>
          <a:p>
            <a:pPr marL="228600" lvl="1">
              <a:spcBef>
                <a:spcPts val="1000"/>
              </a:spcBef>
            </a:pPr>
            <a:r>
              <a:rPr lang="en-NZ" sz="2800" dirty="0"/>
              <a:t>Access to Justice in Reviewing/Appealing </a:t>
            </a:r>
            <a:r>
              <a:rPr lang="en-NZ" sz="2800"/>
              <a:t>ACC Decisions</a:t>
            </a:r>
            <a:endParaRPr lang="en-NZ" sz="2800" dirty="0"/>
          </a:p>
          <a:p>
            <a:pPr lvl="1"/>
            <a:r>
              <a:rPr lang="en-NZ" dirty="0"/>
              <a:t>Legal aid </a:t>
            </a:r>
          </a:p>
          <a:p>
            <a:pPr lvl="1"/>
            <a:r>
              <a:rPr lang="en-NZ" dirty="0"/>
              <a:t>Representation (impacted by gender/ethnicity wage gap)</a:t>
            </a:r>
          </a:p>
          <a:p>
            <a:pPr lvl="1"/>
            <a:r>
              <a:rPr lang="en-NZ" dirty="0"/>
              <a:t>Self Representation vs The Corporation.</a:t>
            </a:r>
          </a:p>
          <a:p>
            <a:pPr marL="457200" lvl="1" indent="0">
              <a:buNone/>
            </a:pPr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188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D2DBC-3739-4262-BB60-10431D7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2"/>
                </a:solidFill>
              </a:rPr>
              <a:t>Inequality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01159-AB45-444F-A766-351C367FB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ACC doesn’t report on gender or ethnic make-up of those accessing ACC provision</a:t>
            </a:r>
          </a:p>
          <a:p>
            <a:r>
              <a:rPr lang="en-NZ" dirty="0"/>
              <a:t>Little information publicly available</a:t>
            </a:r>
          </a:p>
          <a:p>
            <a:r>
              <a:rPr lang="en-NZ" dirty="0"/>
              <a:t>How do we know that those already disadvantaged aren’t suffering further disadvantage?</a:t>
            </a:r>
          </a:p>
          <a:p>
            <a:r>
              <a:rPr lang="en-NZ" dirty="0"/>
              <a:t>How do we know that we are meeting Te </a:t>
            </a:r>
            <a:r>
              <a:rPr lang="en-NZ" dirty="0" err="1"/>
              <a:t>Tiriti</a:t>
            </a:r>
            <a:r>
              <a:rPr lang="en-NZ" dirty="0"/>
              <a:t> O Waitangi, Bill of Rights, International Convention (</a:t>
            </a:r>
            <a:r>
              <a:rPr lang="en-NZ" dirty="0" err="1"/>
              <a:t>eg</a:t>
            </a:r>
            <a:r>
              <a:rPr lang="en-NZ" dirty="0"/>
              <a:t> CEDAW) commitments?</a:t>
            </a:r>
          </a:p>
          <a:p>
            <a:r>
              <a:rPr lang="en-NZ" dirty="0"/>
              <a:t>What about that decent society and a fair go?</a:t>
            </a:r>
          </a:p>
        </p:txBody>
      </p:sp>
    </p:spTree>
    <p:extLst>
      <p:ext uri="{BB962C8B-B14F-4D97-AF65-F5344CB8AC3E}">
        <p14:creationId xmlns:p14="http://schemas.microsoft.com/office/powerpoint/2010/main" val="336840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8F10E-3C8B-412F-97E9-50E6A9B5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2"/>
                </a:solidFill>
              </a:rPr>
              <a:t>2017-18 Gender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DAF56D-D8A0-4DC5-BF66-0E210CB0B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Just 37% of ACC $$ for females and 63% for males</a:t>
            </a:r>
          </a:p>
          <a:p>
            <a:pPr lvl="1"/>
            <a:r>
              <a:rPr lang="en-NZ" dirty="0"/>
              <a:t>Work = 21% female; 79% male</a:t>
            </a:r>
          </a:p>
          <a:p>
            <a:pPr lvl="1"/>
            <a:r>
              <a:rPr lang="en-NZ" dirty="0"/>
              <a:t>Sports = 27% female; 73% male</a:t>
            </a:r>
          </a:p>
          <a:p>
            <a:pPr lvl="1"/>
            <a:r>
              <a:rPr lang="en-NZ" dirty="0"/>
              <a:t>Motor Vehicles = 28% female; 72% male</a:t>
            </a:r>
          </a:p>
          <a:p>
            <a:pPr lvl="1"/>
            <a:r>
              <a:rPr lang="en-NZ" dirty="0"/>
              <a:t>Treatment Injuries = 47% female; 53% male</a:t>
            </a:r>
          </a:p>
          <a:p>
            <a:pPr marL="228600" lvl="1">
              <a:spcBef>
                <a:spcPts val="1000"/>
              </a:spcBef>
            </a:pPr>
            <a:r>
              <a:rPr lang="en-NZ" sz="2800" dirty="0"/>
              <a:t>Rate of claims being declined was higher for females</a:t>
            </a:r>
          </a:p>
          <a:p>
            <a:pPr marL="685800" lvl="2">
              <a:spcBef>
                <a:spcPts val="1000"/>
              </a:spcBef>
            </a:pPr>
            <a:r>
              <a:rPr lang="en-NZ" sz="2400" dirty="0"/>
              <a:t>Work = 36% higher for females (7.6% female declines; 5.6% male declines)</a:t>
            </a:r>
          </a:p>
          <a:p>
            <a:pPr marL="685800" lvl="2">
              <a:spcBef>
                <a:spcPts val="1000"/>
              </a:spcBef>
            </a:pPr>
            <a:r>
              <a:rPr lang="en-NZ" sz="2400" dirty="0"/>
              <a:t>Sports = same rate of decline for females and males;</a:t>
            </a:r>
          </a:p>
          <a:p>
            <a:pPr marL="685800" lvl="2">
              <a:spcBef>
                <a:spcPts val="1000"/>
              </a:spcBef>
            </a:pPr>
            <a:r>
              <a:rPr lang="en-NZ" sz="2400" dirty="0"/>
              <a:t>Motor Vehicles = 19% higher for females</a:t>
            </a:r>
          </a:p>
          <a:p>
            <a:pPr marL="685800" lvl="2">
              <a:spcBef>
                <a:spcPts val="1000"/>
              </a:spcBef>
            </a:pPr>
            <a:r>
              <a:rPr lang="en-NZ" sz="2400" dirty="0"/>
              <a:t>Other = 32% higher for females</a:t>
            </a:r>
          </a:p>
        </p:txBody>
      </p:sp>
    </p:spTree>
    <p:extLst>
      <p:ext uri="{BB962C8B-B14F-4D97-AF65-F5344CB8AC3E}">
        <p14:creationId xmlns:p14="http://schemas.microsoft.com/office/powerpoint/2010/main" val="260816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50CD1-7973-4624-AD49-35CCCE4F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2"/>
                </a:solidFill>
              </a:rPr>
              <a:t>Gender Bias in ACC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72EC3-0136-4B07-8B4A-2BF096921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No subsequent wage support if injury/accident occurred when not in paid employment</a:t>
            </a:r>
          </a:p>
          <a:p>
            <a:pPr lvl="1"/>
            <a:r>
              <a:rPr lang="en-NZ" dirty="0"/>
              <a:t>ACC vs </a:t>
            </a:r>
            <a:r>
              <a:rPr lang="en-NZ" dirty="0" err="1"/>
              <a:t>Vandy</a:t>
            </a:r>
            <a:r>
              <a:rPr lang="en-NZ" dirty="0"/>
              <a:t> High Court 2010 decision</a:t>
            </a:r>
          </a:p>
          <a:p>
            <a:pPr lvl="1"/>
            <a:r>
              <a:rPr lang="en-NZ" dirty="0"/>
              <a:t>Disproportionate impact on women more likely to be raising children</a:t>
            </a:r>
          </a:p>
          <a:p>
            <a:pPr marL="457200" lvl="1" indent="0">
              <a:buNone/>
            </a:pPr>
            <a:endParaRPr lang="en-NZ" dirty="0"/>
          </a:p>
          <a:p>
            <a:pPr marL="228600" lvl="1">
              <a:spcBef>
                <a:spcPts val="1000"/>
              </a:spcBef>
            </a:pPr>
            <a:r>
              <a:rPr lang="en-NZ" sz="2800" dirty="0"/>
              <a:t>ACC decision in 2020 to stop cover for many birthing injuries</a:t>
            </a:r>
          </a:p>
          <a:p>
            <a:pPr marL="685800" lvl="2">
              <a:spcBef>
                <a:spcPts val="1000"/>
              </a:spcBef>
            </a:pPr>
            <a:r>
              <a:rPr lang="en-NZ" sz="2400" dirty="0"/>
              <a:t>Exclusively impacts on women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n-NZ" sz="2400" dirty="0"/>
          </a:p>
          <a:p>
            <a:pPr marL="228600" lvl="1">
              <a:spcBef>
                <a:spcPts val="1000"/>
              </a:spcBef>
            </a:pPr>
            <a:r>
              <a:rPr lang="en-NZ" sz="2800" dirty="0"/>
              <a:t>Individual Claim decisions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002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C6B17CE-47C1-4F61-AF57-195AEE99C5CB}"/>
              </a:ext>
            </a:extLst>
          </p:cNvPr>
          <p:cNvSpPr txBox="1"/>
          <p:nvPr/>
        </p:nvSpPr>
        <p:spPr>
          <a:xfrm>
            <a:off x="2517304" y="502881"/>
            <a:ext cx="715739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4000" b="0" i="0" dirty="0">
                <a:solidFill>
                  <a:srgbClr val="0F1419"/>
                </a:solidFill>
                <a:effectLst/>
                <a:latin typeface="-apple-system"/>
              </a:rPr>
              <a:t>“It’s easier to get ACC funding for a rugby injury or an accident from a drunken night out than it is for an injury sustained during birth”</a:t>
            </a:r>
            <a:endParaRPr lang="en-NZ" sz="4000" dirty="0"/>
          </a:p>
        </p:txBody>
      </p:sp>
      <p:pic>
        <p:nvPicPr>
          <p:cNvPr id="5" name="Picture 4" descr="Woman wearing mask with baby">
            <a:extLst>
              <a:ext uri="{FF2B5EF4-FFF2-40B4-BE49-F238E27FC236}">
                <a16:creationId xmlns:a16="http://schemas.microsoft.com/office/drawing/2014/main" xmlns="" id="{4B864DB4-C8D7-48ED-A164-6CF4A5B185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23" y="3787387"/>
            <a:ext cx="3527284" cy="2351522"/>
          </a:xfrm>
          <a:prstGeom prst="rect">
            <a:avLst/>
          </a:prstGeom>
        </p:spPr>
      </p:pic>
      <p:pic>
        <p:nvPicPr>
          <p:cNvPr id="7" name="Picture 6" descr="Dirty rugby player holding muddy ball">
            <a:extLst>
              <a:ext uri="{FF2B5EF4-FFF2-40B4-BE49-F238E27FC236}">
                <a16:creationId xmlns:a16="http://schemas.microsoft.com/office/drawing/2014/main" xmlns="" id="{A44F24E5-9173-4841-8258-C97DEBD7ED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46" y="3746090"/>
            <a:ext cx="3721927" cy="248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0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57A89E04F0794EB829C78E4FBB92FA" ma:contentTypeVersion="12" ma:contentTypeDescription="Create a new document." ma:contentTypeScope="" ma:versionID="5e38afc0c22f24d1fc554cf3c5a138ad">
  <xsd:schema xmlns:xsd="http://www.w3.org/2001/XMLSchema" xmlns:xs="http://www.w3.org/2001/XMLSchema" xmlns:p="http://schemas.microsoft.com/office/2006/metadata/properties" xmlns:ns2="6a6fe8d5-c420-4a71-b604-1f85f4000081" xmlns:ns3="98b2d3c6-294a-4b7c-8f06-dcac3f5ce916" targetNamespace="http://schemas.microsoft.com/office/2006/metadata/properties" ma:root="true" ma:fieldsID="c0cf788dbe7a3f23dd1ff182b73d7b68" ns2:_="" ns3:_="">
    <xsd:import namespace="6a6fe8d5-c420-4a71-b604-1f85f4000081"/>
    <xsd:import namespace="98b2d3c6-294a-4b7c-8f06-dcac3f5ce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fe8d5-c420-4a71-b604-1f85f40000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2d3c6-294a-4b7c-8f06-dcac3f5ce9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83883-29E5-44FA-A571-7595FF0BB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fe8d5-c420-4a71-b604-1f85f4000081"/>
    <ds:schemaRef ds:uri="98b2d3c6-294a-4b7c-8f06-dcac3f5ce9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EA584-FDC8-47A8-A482-1125893CF5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59FFFE-E26D-4145-8C0C-E32A9059D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312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Inequality in ACC Provision Matters</vt:lpstr>
      <vt:lpstr>Inequality Issues</vt:lpstr>
      <vt:lpstr>Inequality Monitoring</vt:lpstr>
      <vt:lpstr>2017-18 Gender Stats</vt:lpstr>
      <vt:lpstr>Gender Bias in ACC Decision-Making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Inequality in ACC Provision Matters</dc:title>
  <dc:creator>Sue Moroney</dc:creator>
  <cp:lastModifiedBy>Becca Boles</cp:lastModifiedBy>
  <cp:revision>1</cp:revision>
  <dcterms:created xsi:type="dcterms:W3CDTF">2021-04-28T23:21:43Z</dcterms:created>
  <dcterms:modified xsi:type="dcterms:W3CDTF">2021-05-04T03:05:50Z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0x0101007F57A89E04F0794EB829C78E4FBB92FA</vt:lpwstr>
  </property>
</Properties>
</file>