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9E25EB-1EEC-4B51-9F59-AAD2FEB79E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7FD3E1F3-E77B-46A6-9C20-E548394445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7933AF33-F6BC-4CFA-B85F-14396CC40D8F}"/>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5" name="Footer Placeholder 4">
            <a:extLst>
              <a:ext uri="{FF2B5EF4-FFF2-40B4-BE49-F238E27FC236}">
                <a16:creationId xmlns:a16="http://schemas.microsoft.com/office/drawing/2014/main" xmlns="" id="{B1E3FF36-94A7-427C-9647-07F5872637B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BA74DC48-23B9-47DD-9793-693954D10481}"/>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351894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C812B7-E814-41DE-868A-722A464E8E97}"/>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ADE97DB5-7919-4A70-8ADB-5B45B7FE8C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78B62635-96E2-4438-B1B6-5D515B9D45EE}"/>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5" name="Footer Placeholder 4">
            <a:extLst>
              <a:ext uri="{FF2B5EF4-FFF2-40B4-BE49-F238E27FC236}">
                <a16:creationId xmlns:a16="http://schemas.microsoft.com/office/drawing/2014/main" xmlns="" id="{E83C2941-2A4B-4BFE-A71E-9937A72CBE9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F5D21C57-1433-4432-9DC0-7227EBEEE490}"/>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206508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C69167D-C7E7-40F5-8F13-820F37DC7C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36C849BA-274B-465A-8A13-8487620A2F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C3D97430-138C-4DF9-BF9E-B0F77E2880C4}"/>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5" name="Footer Placeholder 4">
            <a:extLst>
              <a:ext uri="{FF2B5EF4-FFF2-40B4-BE49-F238E27FC236}">
                <a16:creationId xmlns:a16="http://schemas.microsoft.com/office/drawing/2014/main" xmlns="" id="{89AE8C72-BD02-4EE1-8CB6-9291CEDFC9B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F2FB9307-1BDA-40C5-83D7-DC74074695AA}"/>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375610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D16053-45FA-482A-BCF4-DA528ADCB53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BE2EF6E6-1B55-4F59-944B-EF98FE5429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E34B551C-CD56-4063-8E13-FCB3EAE645F0}"/>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5" name="Footer Placeholder 4">
            <a:extLst>
              <a:ext uri="{FF2B5EF4-FFF2-40B4-BE49-F238E27FC236}">
                <a16:creationId xmlns:a16="http://schemas.microsoft.com/office/drawing/2014/main" xmlns="" id="{766793A1-3A3C-41C0-A0BB-665B8A27079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B01E988F-8B3B-4D2B-9B0B-E16AE97BA080}"/>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364266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12954C-99CD-4B3A-87E3-3DA0D311EA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BB6CE4F9-3987-4C00-8611-449A0036F6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FC7732B-47C2-4F8B-829A-DEE626773228}"/>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5" name="Footer Placeholder 4">
            <a:extLst>
              <a:ext uri="{FF2B5EF4-FFF2-40B4-BE49-F238E27FC236}">
                <a16:creationId xmlns:a16="http://schemas.microsoft.com/office/drawing/2014/main" xmlns="" id="{4ED4AF65-E876-463A-88DB-CFECDC94C5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124C6755-5F6A-443B-B258-8A8FE40A0E28}"/>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62796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C89608-251F-4A12-BE55-0E1EC3448EB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79DF904B-70E1-4A41-85E7-229069980A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C680B07B-E700-433C-B9DF-26162F8FE5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5CF5ADA1-961B-4A3A-AB7B-A5948EE0C19A}"/>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6" name="Footer Placeholder 5">
            <a:extLst>
              <a:ext uri="{FF2B5EF4-FFF2-40B4-BE49-F238E27FC236}">
                <a16:creationId xmlns:a16="http://schemas.microsoft.com/office/drawing/2014/main" xmlns="" id="{5BA4A64A-89AA-4981-BF91-EE823065A8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3B1D053A-29B8-4B6D-B70D-7F45D2837E01}"/>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27226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9482E-7BF6-4F03-A5CE-114FCE5A8387}"/>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1B43C276-CFB5-4367-BDE7-219CC2EA6D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6AABDFC-B8D1-4727-9421-9AFB7F4794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9EE71269-009A-4302-9A24-FC75E6EF2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646CAC8-8535-4A06-810D-FA08BA4B85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A1FF6635-0BA7-46CD-8C70-9EC100D19F1D}"/>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8" name="Footer Placeholder 7">
            <a:extLst>
              <a:ext uri="{FF2B5EF4-FFF2-40B4-BE49-F238E27FC236}">
                <a16:creationId xmlns:a16="http://schemas.microsoft.com/office/drawing/2014/main" xmlns="" id="{7F16F9FD-B6D9-4C27-91A8-874E11F8D579}"/>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xmlns="" id="{49D2E2EA-B3AD-43E6-8FC6-B975D843DBC3}"/>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374328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00BBF8-D55D-4CDA-9871-67707F57DC95}"/>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CC4707B5-8B0E-4669-AEB4-992228942C9E}"/>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4" name="Footer Placeholder 3">
            <a:extLst>
              <a:ext uri="{FF2B5EF4-FFF2-40B4-BE49-F238E27FC236}">
                <a16:creationId xmlns:a16="http://schemas.microsoft.com/office/drawing/2014/main" xmlns="" id="{44425A12-9F4E-4871-9D82-B39EA61DDFDD}"/>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xmlns="" id="{7AE9ABFE-9F2C-483D-8098-7D23CBCEC21B}"/>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349284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383CE70-2748-4246-B7E2-FF2123207264}"/>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3" name="Footer Placeholder 2">
            <a:extLst>
              <a:ext uri="{FF2B5EF4-FFF2-40B4-BE49-F238E27FC236}">
                <a16:creationId xmlns:a16="http://schemas.microsoft.com/office/drawing/2014/main" xmlns="" id="{EDE91B5C-E940-4D76-953F-D36E0F5521E0}"/>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xmlns="" id="{D3121D22-FE3A-4E74-90B9-4441A35BB901}"/>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9116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2D8E4-2183-42A2-93D7-9B02D047F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7E29A523-55BB-4D01-9A52-2EE08E967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A1EE5D8A-8988-4E50-96EE-E95CDBA8B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FC96FAD-29C5-4A71-9433-C21489E28513}"/>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6" name="Footer Placeholder 5">
            <a:extLst>
              <a:ext uri="{FF2B5EF4-FFF2-40B4-BE49-F238E27FC236}">
                <a16:creationId xmlns:a16="http://schemas.microsoft.com/office/drawing/2014/main" xmlns="" id="{F74AFD47-9E8C-4EA1-9254-957FF407211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D0A0C79F-D3CC-48FE-8CF8-FBA733782C9F}"/>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429211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E9F802-3E6A-4605-A508-38CF3713F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A637F0F9-67A7-4C2C-8815-97ABE401E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xmlns="" id="{BA2C3BF9-8951-4B2D-9DD9-DB262B838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9D435A7-65AE-4AEB-A741-1DE639CE13C1}"/>
              </a:ext>
            </a:extLst>
          </p:cNvPr>
          <p:cNvSpPr>
            <a:spLocks noGrp="1"/>
          </p:cNvSpPr>
          <p:nvPr>
            <p:ph type="dt" sz="half" idx="10"/>
          </p:nvPr>
        </p:nvSpPr>
        <p:spPr/>
        <p:txBody>
          <a:bodyPr/>
          <a:lstStyle/>
          <a:p>
            <a:fld id="{8BF46466-8E68-47C0-AEBE-88079180B909}" type="datetimeFigureOut">
              <a:rPr lang="en-NZ" smtClean="0"/>
              <a:t>22/04/2021</a:t>
            </a:fld>
            <a:endParaRPr lang="en-NZ"/>
          </a:p>
        </p:txBody>
      </p:sp>
      <p:sp>
        <p:nvSpPr>
          <p:cNvPr id="6" name="Footer Placeholder 5">
            <a:extLst>
              <a:ext uri="{FF2B5EF4-FFF2-40B4-BE49-F238E27FC236}">
                <a16:creationId xmlns:a16="http://schemas.microsoft.com/office/drawing/2014/main" xmlns="" id="{E7A90A73-AF00-491F-9DD0-D39A2C112A8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166B0672-8791-4B47-B4B6-E8E1DE4FE455}"/>
              </a:ext>
            </a:extLst>
          </p:cNvPr>
          <p:cNvSpPr>
            <a:spLocks noGrp="1"/>
          </p:cNvSpPr>
          <p:nvPr>
            <p:ph type="sldNum" sz="quarter" idx="12"/>
          </p:nvPr>
        </p:nvSpPr>
        <p:spPr/>
        <p:txBody>
          <a:bodyPr/>
          <a:lstStyle/>
          <a:p>
            <a:fld id="{D6D92027-654C-4251-8664-883EFDEA9B37}" type="slidenum">
              <a:rPr lang="en-NZ" smtClean="0"/>
              <a:t>‹#›</a:t>
            </a:fld>
            <a:endParaRPr lang="en-NZ"/>
          </a:p>
        </p:txBody>
      </p:sp>
    </p:spTree>
    <p:extLst>
      <p:ext uri="{BB962C8B-B14F-4D97-AF65-F5344CB8AC3E}">
        <p14:creationId xmlns:p14="http://schemas.microsoft.com/office/powerpoint/2010/main" val="248965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2E8F493-7D84-4665-AA03-90BE864C64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047E708D-A6F3-425E-BFC6-24B15F22E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88723FD3-91E2-4CC5-83A2-59C2B808CA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46466-8E68-47C0-AEBE-88079180B909}" type="datetimeFigureOut">
              <a:rPr lang="en-NZ" smtClean="0"/>
              <a:t>22/04/2021</a:t>
            </a:fld>
            <a:endParaRPr lang="en-NZ"/>
          </a:p>
        </p:txBody>
      </p:sp>
      <p:sp>
        <p:nvSpPr>
          <p:cNvPr id="5" name="Footer Placeholder 4">
            <a:extLst>
              <a:ext uri="{FF2B5EF4-FFF2-40B4-BE49-F238E27FC236}">
                <a16:creationId xmlns:a16="http://schemas.microsoft.com/office/drawing/2014/main" xmlns="" id="{3C2023FD-CCC7-44CD-B212-330E5DBFF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AA6388EA-5717-48FB-8979-F82F373EC6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92027-654C-4251-8664-883EFDEA9B37}" type="slidenum">
              <a:rPr lang="en-NZ" smtClean="0"/>
              <a:t>‹#›</a:t>
            </a:fld>
            <a:endParaRPr lang="en-NZ"/>
          </a:p>
        </p:txBody>
      </p:sp>
    </p:spTree>
    <p:extLst>
      <p:ext uri="{BB962C8B-B14F-4D97-AF65-F5344CB8AC3E}">
        <p14:creationId xmlns:p14="http://schemas.microsoft.com/office/powerpoint/2010/main" val="721126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0F9395-8918-468A-BAAD-1ECFA803AEAE}"/>
              </a:ext>
            </a:extLst>
          </p:cNvPr>
          <p:cNvSpPr>
            <a:spLocks noGrp="1"/>
          </p:cNvSpPr>
          <p:nvPr>
            <p:ph type="ctrTitle"/>
          </p:nvPr>
        </p:nvSpPr>
        <p:spPr/>
        <p:txBody>
          <a:bodyPr/>
          <a:lstStyle/>
          <a:p>
            <a:r>
              <a:rPr lang="en-NZ" dirty="0"/>
              <a:t>Institutional Racism </a:t>
            </a:r>
          </a:p>
        </p:txBody>
      </p:sp>
      <p:sp>
        <p:nvSpPr>
          <p:cNvPr id="3" name="Subtitle 2">
            <a:extLst>
              <a:ext uri="{FF2B5EF4-FFF2-40B4-BE49-F238E27FC236}">
                <a16:creationId xmlns:a16="http://schemas.microsoft.com/office/drawing/2014/main" xmlns="" id="{52416DE0-2349-4314-A2F5-91F111963A90}"/>
              </a:ext>
            </a:extLst>
          </p:cNvPr>
          <p:cNvSpPr>
            <a:spLocks noGrp="1"/>
          </p:cNvSpPr>
          <p:nvPr>
            <p:ph type="subTitle" idx="1"/>
          </p:nvPr>
        </p:nvSpPr>
        <p:spPr/>
        <p:txBody>
          <a:bodyPr/>
          <a:lstStyle/>
          <a:p>
            <a:r>
              <a:rPr lang="en-NZ" dirty="0"/>
              <a:t>Tom Harris </a:t>
            </a:r>
            <a:br>
              <a:rPr lang="en-NZ" dirty="0"/>
            </a:br>
            <a:r>
              <a:rPr lang="en-NZ" dirty="0"/>
              <a:t>Waitemata Community Law Centre </a:t>
            </a:r>
          </a:p>
          <a:p>
            <a:r>
              <a:rPr lang="en-NZ" dirty="0"/>
              <a:t>2021</a:t>
            </a:r>
          </a:p>
        </p:txBody>
      </p:sp>
      <p:pic>
        <p:nvPicPr>
          <p:cNvPr id="1026" name="Picture 2" descr="ACC - Home">
            <a:extLst>
              <a:ext uri="{FF2B5EF4-FFF2-40B4-BE49-F238E27FC236}">
                <a16:creationId xmlns:a16="http://schemas.microsoft.com/office/drawing/2014/main" xmlns="" id="{F70B1129-AA16-4617-94D8-1FB76D7760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13" y="266377"/>
            <a:ext cx="3638550" cy="11182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ext&#10;&#10;Description automatically generated with medium confidence">
            <a:extLst>
              <a:ext uri="{FF2B5EF4-FFF2-40B4-BE49-F238E27FC236}">
                <a16:creationId xmlns:a16="http://schemas.microsoft.com/office/drawing/2014/main" xmlns="" id="{4C7B572F-A01A-470A-934B-80075CFCE6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9757" y="56868"/>
            <a:ext cx="3638550" cy="1559662"/>
          </a:xfrm>
          <a:prstGeom prst="rect">
            <a:avLst/>
          </a:prstGeom>
        </p:spPr>
      </p:pic>
    </p:spTree>
    <p:extLst>
      <p:ext uri="{BB962C8B-B14F-4D97-AF65-F5344CB8AC3E}">
        <p14:creationId xmlns:p14="http://schemas.microsoft.com/office/powerpoint/2010/main" val="116059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D1419C-8388-43BD-A502-312ED4D8120A}"/>
              </a:ext>
            </a:extLst>
          </p:cNvPr>
          <p:cNvSpPr>
            <a:spLocks noGrp="1"/>
          </p:cNvSpPr>
          <p:nvPr>
            <p:ph idx="1"/>
          </p:nvPr>
        </p:nvSpPr>
        <p:spPr>
          <a:xfrm>
            <a:off x="514350" y="276225"/>
            <a:ext cx="10839450" cy="6324600"/>
          </a:xfrm>
        </p:spPr>
        <p:txBody>
          <a:bodyPr/>
          <a:lstStyle/>
          <a:p>
            <a:pPr marL="0" indent="0" algn="ctr">
              <a:buNone/>
            </a:pPr>
            <a:r>
              <a:rPr lang="en-NZ" sz="4000" dirty="0"/>
              <a:t>Background</a:t>
            </a:r>
          </a:p>
          <a:p>
            <a:pPr marL="0" indent="0">
              <a:buNone/>
            </a:pPr>
            <a:endParaRPr lang="en-NZ" dirty="0"/>
          </a:p>
          <a:p>
            <a:pPr marL="0" indent="0">
              <a:buNone/>
            </a:pPr>
            <a:r>
              <a:rPr lang="en-NZ" dirty="0"/>
              <a:t>Maori male</a:t>
            </a:r>
            <a:br>
              <a:rPr lang="en-NZ" dirty="0"/>
            </a:br>
            <a:r>
              <a:rPr lang="en-NZ" dirty="0"/>
              <a:t>17 years old</a:t>
            </a:r>
            <a:br>
              <a:rPr lang="en-NZ" dirty="0"/>
            </a:br>
            <a:r>
              <a:rPr lang="en-NZ" dirty="0"/>
              <a:t>Working full time since leaving high school</a:t>
            </a:r>
            <a:br>
              <a:rPr lang="en-NZ" dirty="0"/>
            </a:br>
            <a:r>
              <a:rPr lang="en-NZ" dirty="0"/>
              <a:t>living at home</a:t>
            </a:r>
            <a:br>
              <a:rPr lang="en-NZ" dirty="0"/>
            </a:br>
            <a:r>
              <a:rPr lang="en-NZ" dirty="0"/>
              <a:t>Non – drinker, drug user or smoker</a:t>
            </a:r>
          </a:p>
          <a:p>
            <a:pPr marL="0" indent="0">
              <a:buNone/>
            </a:pPr>
            <a:endParaRPr lang="en-NZ" dirty="0"/>
          </a:p>
          <a:p>
            <a:pPr marL="0" indent="0">
              <a:buNone/>
            </a:pPr>
            <a:r>
              <a:rPr lang="en-NZ" dirty="0"/>
              <a:t>While riding his motorcycle to visit friends, was struck head on by a drunken driver who was driving home from a local pub. Driver tested four times over the legal limit. While being interviewed by the police, the police report advised that driver was incoherent and fell asleep before the interview was completed</a:t>
            </a:r>
            <a:br>
              <a:rPr lang="en-NZ" dirty="0"/>
            </a:br>
            <a:endParaRPr lang="en-NZ" dirty="0"/>
          </a:p>
        </p:txBody>
      </p:sp>
    </p:spTree>
    <p:extLst>
      <p:ext uri="{BB962C8B-B14F-4D97-AF65-F5344CB8AC3E}">
        <p14:creationId xmlns:p14="http://schemas.microsoft.com/office/powerpoint/2010/main" val="64212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CF0EE2-6757-49AC-880C-F38AF7C2CE87}"/>
              </a:ext>
            </a:extLst>
          </p:cNvPr>
          <p:cNvSpPr>
            <a:spLocks noGrp="1"/>
          </p:cNvSpPr>
          <p:nvPr>
            <p:ph idx="1"/>
          </p:nvPr>
        </p:nvSpPr>
        <p:spPr>
          <a:xfrm>
            <a:off x="1086678" y="583096"/>
            <a:ext cx="10267122" cy="5593867"/>
          </a:xfrm>
        </p:spPr>
        <p:txBody>
          <a:bodyPr>
            <a:normAutofit lnSpcReduction="10000"/>
          </a:bodyPr>
          <a:lstStyle/>
          <a:p>
            <a:pPr marL="0" indent="0" algn="ctr">
              <a:buNone/>
            </a:pPr>
            <a:r>
              <a:rPr lang="en-NZ" sz="4000" dirty="0"/>
              <a:t>Injuries</a:t>
            </a:r>
          </a:p>
          <a:p>
            <a:pPr marL="0" indent="0">
              <a:buNone/>
            </a:pPr>
            <a:r>
              <a:rPr lang="en-NZ" dirty="0"/>
              <a:t>Head injury</a:t>
            </a:r>
            <a:br>
              <a:rPr lang="en-NZ" dirty="0"/>
            </a:br>
            <a:r>
              <a:rPr lang="en-NZ" dirty="0"/>
              <a:t>3cm crack at the top of skull</a:t>
            </a:r>
            <a:br>
              <a:rPr lang="en-NZ" dirty="0"/>
            </a:br>
            <a:r>
              <a:rPr lang="en-NZ" dirty="0"/>
              <a:t>Titanium plate with 8 screws</a:t>
            </a:r>
          </a:p>
          <a:p>
            <a:pPr marL="0" indent="0">
              <a:buNone/>
            </a:pPr>
            <a:r>
              <a:rPr lang="en-NZ" dirty="0"/>
              <a:t>Right arm</a:t>
            </a:r>
            <a:br>
              <a:rPr lang="en-NZ" dirty="0"/>
            </a:br>
            <a:r>
              <a:rPr lang="en-NZ" dirty="0"/>
              <a:t>Both bones in right forearm broken </a:t>
            </a:r>
            <a:br>
              <a:rPr lang="en-NZ" dirty="0"/>
            </a:br>
            <a:r>
              <a:rPr lang="en-NZ" dirty="0"/>
              <a:t>Titanium rods in with 10 screws in both bones</a:t>
            </a:r>
          </a:p>
          <a:p>
            <a:pPr marL="0" indent="0">
              <a:buNone/>
            </a:pPr>
            <a:r>
              <a:rPr lang="en-NZ" dirty="0"/>
              <a:t>Right hip</a:t>
            </a:r>
            <a:br>
              <a:rPr lang="en-NZ" dirty="0"/>
            </a:br>
            <a:r>
              <a:rPr lang="en-NZ" dirty="0"/>
              <a:t>Titanium hip replacement </a:t>
            </a:r>
            <a:br>
              <a:rPr lang="en-NZ" dirty="0"/>
            </a:br>
            <a:r>
              <a:rPr lang="en-NZ" dirty="0"/>
              <a:t>Multiple screws and fasteners</a:t>
            </a:r>
          </a:p>
          <a:p>
            <a:pPr marL="0" indent="0">
              <a:buNone/>
            </a:pPr>
            <a:r>
              <a:rPr lang="en-NZ" dirty="0"/>
              <a:t>Right femur </a:t>
            </a:r>
            <a:br>
              <a:rPr lang="en-NZ" dirty="0"/>
            </a:br>
            <a:r>
              <a:rPr lang="en-NZ" dirty="0"/>
              <a:t>Titanium rod entire length of bone </a:t>
            </a:r>
          </a:p>
          <a:p>
            <a:pPr marL="0" indent="0">
              <a:buNone/>
            </a:pPr>
            <a:r>
              <a:rPr lang="en-NZ" dirty="0"/>
              <a:t>Multiple contusions, lacerations and hematomas. </a:t>
            </a:r>
          </a:p>
          <a:p>
            <a:pPr marL="0" indent="0">
              <a:buNone/>
            </a:pPr>
            <a:endParaRPr lang="en-NZ" dirty="0"/>
          </a:p>
          <a:p>
            <a:pPr marL="0" indent="0">
              <a:buNone/>
            </a:pPr>
            <a:endParaRPr lang="en-NZ" dirty="0"/>
          </a:p>
        </p:txBody>
      </p:sp>
    </p:spTree>
    <p:extLst>
      <p:ext uri="{BB962C8B-B14F-4D97-AF65-F5344CB8AC3E}">
        <p14:creationId xmlns:p14="http://schemas.microsoft.com/office/powerpoint/2010/main" val="5145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AAB303A-B3D9-4861-987F-F3CF4C267CEE}"/>
              </a:ext>
            </a:extLst>
          </p:cNvPr>
          <p:cNvSpPr>
            <a:spLocks noGrp="1"/>
          </p:cNvSpPr>
          <p:nvPr>
            <p:ph idx="1"/>
          </p:nvPr>
        </p:nvSpPr>
        <p:spPr>
          <a:xfrm>
            <a:off x="861390" y="503583"/>
            <a:ext cx="10492409" cy="5673380"/>
          </a:xfrm>
        </p:spPr>
        <p:txBody>
          <a:bodyPr/>
          <a:lstStyle/>
          <a:p>
            <a:pPr marL="0" indent="0">
              <a:buNone/>
            </a:pPr>
            <a:r>
              <a:rPr lang="en-NZ" dirty="0"/>
              <a:t>NZ medical journal has the surgery listed as the longest single surgery at fourteen hours. </a:t>
            </a:r>
          </a:p>
          <a:p>
            <a:pPr marL="0" indent="0">
              <a:buNone/>
            </a:pPr>
            <a:r>
              <a:rPr lang="en-NZ" dirty="0"/>
              <a:t>Due to the experimental nature of the surgery, recovery was closely monitored with a 3 month stay in hospital and physical rehabilitation was lengthy.  </a:t>
            </a:r>
          </a:p>
          <a:p>
            <a:pPr marL="0" indent="0">
              <a:buNone/>
            </a:pPr>
            <a:r>
              <a:rPr lang="en-NZ" dirty="0"/>
              <a:t>The surgeon Mr. Curry advised in his report that although the surgery went well, he is not expecting a full or unrestricted return to normal mobility.</a:t>
            </a:r>
          </a:p>
          <a:p>
            <a:pPr marL="0" indent="0">
              <a:buNone/>
            </a:pPr>
            <a:r>
              <a:rPr lang="en-NZ" dirty="0"/>
              <a:t>Client has memory loss for the year previous to the accident, but apart from that memory functions seem to be normal. </a:t>
            </a:r>
          </a:p>
          <a:p>
            <a:pPr marL="0" indent="0">
              <a:buNone/>
            </a:pPr>
            <a:r>
              <a:rPr lang="en-NZ" dirty="0"/>
              <a:t>Client was discharged from hospital with limited mobility, low vision in his left eye and multiple open wounds around his body. </a:t>
            </a:r>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p:txBody>
      </p:sp>
    </p:spTree>
    <p:extLst>
      <p:ext uri="{BB962C8B-B14F-4D97-AF65-F5344CB8AC3E}">
        <p14:creationId xmlns:p14="http://schemas.microsoft.com/office/powerpoint/2010/main" val="421939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F920E97-52AA-40A4-A8F4-AF4060CEC880}"/>
              </a:ext>
            </a:extLst>
          </p:cNvPr>
          <p:cNvSpPr>
            <a:spLocks noGrp="1"/>
          </p:cNvSpPr>
          <p:nvPr>
            <p:ph idx="1"/>
          </p:nvPr>
        </p:nvSpPr>
        <p:spPr>
          <a:xfrm>
            <a:off x="874642" y="437322"/>
            <a:ext cx="10479157" cy="5739641"/>
          </a:xfrm>
        </p:spPr>
        <p:txBody>
          <a:bodyPr>
            <a:normAutofit fontScale="85000" lnSpcReduction="10000"/>
          </a:bodyPr>
          <a:lstStyle/>
          <a:p>
            <a:pPr marL="0" indent="0" algn="ctr">
              <a:buNone/>
            </a:pPr>
            <a:r>
              <a:rPr lang="en-NZ" dirty="0"/>
              <a:t>Interaction with ACC</a:t>
            </a:r>
          </a:p>
          <a:p>
            <a:pPr marL="0" indent="0">
              <a:buNone/>
            </a:pPr>
            <a:r>
              <a:rPr lang="en-NZ" dirty="0"/>
              <a:t>Personal</a:t>
            </a:r>
          </a:p>
          <a:p>
            <a:r>
              <a:rPr lang="en-NZ" dirty="0"/>
              <a:t>Requests for income statements </a:t>
            </a:r>
          </a:p>
          <a:p>
            <a:r>
              <a:rPr lang="en-NZ" dirty="0"/>
              <a:t>Style of communication</a:t>
            </a:r>
          </a:p>
          <a:p>
            <a:pPr marL="0" indent="0">
              <a:buNone/>
            </a:pPr>
            <a:r>
              <a:rPr lang="en-NZ" dirty="0"/>
              <a:t/>
            </a:r>
            <a:br>
              <a:rPr lang="en-NZ" dirty="0"/>
            </a:br>
            <a:r>
              <a:rPr lang="en-NZ" dirty="0"/>
              <a:t>Institutional </a:t>
            </a:r>
          </a:p>
          <a:p>
            <a:r>
              <a:rPr lang="en-NZ" dirty="0"/>
              <a:t>Little to no follow up regarding timeliness of applications and payments </a:t>
            </a:r>
          </a:p>
          <a:p>
            <a:r>
              <a:rPr lang="en-NZ" dirty="0"/>
              <a:t>Lack of acknowledgement of risk around young persons vulnerability of being exposed to  systems and processes that can </a:t>
            </a:r>
            <a:r>
              <a:rPr lang="en-NZ"/>
              <a:t>limit their </a:t>
            </a:r>
            <a:r>
              <a:rPr lang="en-NZ" dirty="0"/>
              <a:t>access to entitlements </a:t>
            </a:r>
            <a:br>
              <a:rPr lang="en-NZ" dirty="0"/>
            </a:br>
            <a:endParaRPr lang="en-NZ" dirty="0"/>
          </a:p>
          <a:p>
            <a:pPr marL="0" indent="0">
              <a:buNone/>
            </a:pPr>
            <a:r>
              <a:rPr lang="en-NZ" dirty="0"/>
              <a:t>Structural</a:t>
            </a:r>
          </a:p>
          <a:p>
            <a:r>
              <a:rPr lang="en-NZ" dirty="0"/>
              <a:t>Systems that identify that this client was being exposed to poor / racist practices.</a:t>
            </a:r>
          </a:p>
          <a:p>
            <a:r>
              <a:rPr lang="en-NZ" dirty="0"/>
              <a:t>No alarms were raised when client’s lump sum compensation was lower than other clients who had less severe injuries. </a:t>
            </a:r>
            <a:br>
              <a:rPr lang="en-NZ" dirty="0"/>
            </a:br>
            <a:r>
              <a:rPr lang="en-NZ" dirty="0"/>
              <a:t> </a:t>
            </a:r>
          </a:p>
        </p:txBody>
      </p:sp>
    </p:spTree>
    <p:extLst>
      <p:ext uri="{BB962C8B-B14F-4D97-AF65-F5344CB8AC3E}">
        <p14:creationId xmlns:p14="http://schemas.microsoft.com/office/powerpoint/2010/main" val="121060343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138</Words>
  <Application>Microsoft Office PowerPoint</Application>
  <PresentationFormat>Custom</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Institutional Racism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Racism</dc:title>
  <dc:creator>Tom Harris</dc:creator>
  <cp:lastModifiedBy>Becca Boles</cp:lastModifiedBy>
  <cp:revision>16</cp:revision>
  <dcterms:created xsi:type="dcterms:W3CDTF">2021-03-22T18:14:30Z</dcterms:created>
  <dcterms:modified xsi:type="dcterms:W3CDTF">2021-04-22T01:36:16Z</dcterms:modified>
</cp:coreProperties>
</file>