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65" r:id="rId4"/>
    <p:sldId id="257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71" r:id="rId13"/>
    <p:sldId id="272" r:id="rId14"/>
    <p:sldId id="273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20" d="100"/>
          <a:sy n="120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BE9F14-5A0D-4B05-9FA9-95FF3D604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F2941F7-D11E-43E8-BEEC-383D91AD2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CAF0D3-6600-4435-9E6F-D0AB39AE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7A5AA9-CBA4-4F26-A4FA-B729FE7D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6BFE37-27FF-443E-9884-0C8BE0E3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9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7436D8-0981-427F-B17F-0D24EF15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14087F-E704-49AA-A198-874C35055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4B02FA-0ED3-494D-B653-996BFA37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162F6F-3734-40D5-B024-E26E334F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F009A7-5411-4775-B149-8A7D1B63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63DE70-4054-4095-B212-ED158A5D0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345A3E-5DF9-44B5-B351-4196D3C3C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335B47-EA95-42FC-ABD2-B9307C46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FAC860-1484-4707-8FA5-00993637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C9979F-5EF8-48E1-AD57-513D1BE7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2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Red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7113" y="0"/>
            <a:ext cx="6084824" cy="6872400"/>
          </a:xfrm>
          <a:prstGeom prst="rect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" y="0"/>
            <a:ext cx="6117167" cy="6858000"/>
          </a:xfrm>
          <a:prstGeom prst="rect">
            <a:avLst/>
          </a:prstGeom>
          <a:solidFill>
            <a:srgbClr val="E64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9" descr="USY_MB1_PMS_1_Colour_Standard_Logo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367" y="5905501"/>
            <a:ext cx="204893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509179" y="1797600"/>
            <a:ext cx="5265165" cy="443577"/>
          </a:xfrm>
        </p:spPr>
        <p:txBody>
          <a:bodyPr anchor="t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9255" y="3360968"/>
            <a:ext cx="5285089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0355" y="2248650"/>
            <a:ext cx="5263989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806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C1CFC1-53C0-45FC-9340-CDFA3E69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6135F9-C3C0-43E2-BCE3-D2C088821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7D243D-5548-4C7E-A29F-5444A009D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7184EE-4F8E-4759-B711-740C5BCD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593022-8CD8-4EFC-8FB0-EC4E8EF61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0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57C14-CD19-436D-B72B-29EFC77A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48BF9D-D95A-4358-B9DC-A222BD79F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BE856C-59A9-43E8-98B2-40353639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C6C4FC-7581-46CD-9EE5-3828120B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93C310-C89E-434B-B71B-627C827E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5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9B75E8-4A92-41C3-B2C2-38B6575D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4547E-B7D3-4DC9-B529-1F0F086B7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55D5167-2ABC-4EB8-9BA4-CC767A7F5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02ADB1-8457-44E8-B272-E9CAFDB7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B1A780-86EC-4243-A281-303CFBAD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13137F-1823-4E37-97FB-428D515E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2CDBB0-4948-4181-82E0-F8317BFC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4A611C-01C2-41D4-AB0B-E1FC29307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EA1A489-12C1-4C97-9CFC-07364C023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9DDD1A1-704C-4A67-8807-3A4BB42E5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19D8417-D197-436A-8D7C-FBD43FAEC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5A2F534-B1C7-44A3-8FAC-685C0F7F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E676DE5-381A-407D-97B3-95080760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8174A9E-9951-4AC9-84C7-690FBBE83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21367F-9A55-4FF7-B94E-F142BF03A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961BBEE-173B-4002-8A7F-275C537C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114CCC-02B4-4FB1-AC15-770438ACD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8873848-CBC1-456F-8EA7-FA0E7669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44D5231-F9C9-4D92-8732-B15748FA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27DD764-B1D5-4D29-AF2F-8E417C13F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967E4C-6ED3-476B-B82D-F4B0486A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9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B619FF-A4EC-414D-91CA-93D8D255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2C50C8-3A75-4E77-9DCF-DB5E2E6E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118302-D528-479A-A6CE-3582593A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3125A7-80A6-405F-81AC-80DA7B7D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32CC95-05C5-4379-8154-0BAE1DE8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117122-AEDA-47D7-8009-1896939D0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1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9FC1E4-CE01-451C-92C9-0093AF350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B79B8EB-FC98-4BF8-AD24-E08C15E27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811114-326A-4FFB-9C46-9AC8428CB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C47633-A433-4D67-A35B-1F5E8AC4D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5168B9-85F6-40F2-8902-39F6CDDA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11267C-7CBF-4796-990E-DB3BEDFB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6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03C0D32-7DDB-4AE7-9D69-04BDE05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923DCD-0B06-4110-A2B9-83A2B086F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B0D06B-4DCD-43F5-ABE4-97676D0E9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63C7D-8054-4738-8E31-12A405021C6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1D146B-D84A-417A-BF0D-41B10C93B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42A295-BA2F-4BF8-AA88-30F83D07C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5BC6F-F0AC-442C-B242-4F55DF97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9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ss.gov.au/sites/default/files/documents/01_2020/ndis-act-review-final-accessibility-and-prepared-publishing1.pdf" TargetMode="External"/><Relationship Id="rId2" Type="http://schemas.openxmlformats.org/officeDocument/2006/relationships/hyperlink" Target="https://www.pc.gov.au/inquiries/completed/disability-support/rep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dis.gov.au/about-us/publications/quarterly-report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AU" sz="3200" b="1" dirty="0">
                <a:solidFill>
                  <a:schemeClr val="tx1"/>
                </a:solidFill>
                <a:latin typeface="Tw Cen MT" panose="020B0602020104020603" pitchFamily="34" charset="0"/>
              </a:rPr>
              <a:t>National Disability Insurance Scheme</a:t>
            </a:r>
            <a:endParaRPr lang="en-US" sz="3200" b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638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229483" y="3330619"/>
            <a:ext cx="5285089" cy="852488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latin typeface="Tw Cen MT" charset="0"/>
              </a:rPr>
              <a:t>Richard Madden</a:t>
            </a:r>
          </a:p>
          <a:p>
            <a:pPr algn="ctr"/>
            <a:r>
              <a:rPr lang="en-US" sz="2400" b="1" dirty="0">
                <a:latin typeface="Tw Cen MT" charset="0"/>
              </a:rPr>
              <a:t>Honorary Professor</a:t>
            </a:r>
          </a:p>
        </p:txBody>
      </p:sp>
      <p:sp>
        <p:nvSpPr>
          <p:cNvPr id="16387" name="Text Placeholder 4"/>
          <p:cNvSpPr>
            <a:spLocks noGrp="1"/>
          </p:cNvSpPr>
          <p:nvPr>
            <p:ph type="body" sz="quarter" idx="13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41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565D0-76BF-41E7-B605-4B3A2CFA1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b="1" dirty="0">
                <a:solidFill>
                  <a:srgbClr val="C00000"/>
                </a:solidFill>
              </a:rPr>
              <a:t>National Injury Insurance Scheme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DCEFAF-32BF-436D-8BBA-64A469D70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People entitled to compensation were not eligible for the NDIS</a:t>
            </a:r>
          </a:p>
          <a:p>
            <a:pPr lvl="1"/>
            <a:r>
              <a:rPr lang="en-AU" dirty="0"/>
              <a:t>NDIS not a primary scheme</a:t>
            </a:r>
          </a:p>
          <a:p>
            <a:r>
              <a:rPr lang="en-AU" dirty="0"/>
              <a:t>National Injury Insurance Scheme was proposed</a:t>
            </a:r>
          </a:p>
          <a:p>
            <a:pPr lvl="1"/>
            <a:r>
              <a:rPr lang="en-AU" dirty="0"/>
              <a:t>States to develop, through Treasuries</a:t>
            </a:r>
          </a:p>
          <a:p>
            <a:r>
              <a:rPr lang="en-AU" dirty="0"/>
              <a:t>Array of medical indemnity, public indemnity schemes proposed, with separate funding sources</a:t>
            </a:r>
          </a:p>
          <a:p>
            <a:r>
              <a:rPr lang="en-AU" dirty="0"/>
              <a:t>No fault catastrophic road injury compensation has been achieved</a:t>
            </a:r>
          </a:p>
          <a:p>
            <a:r>
              <a:rPr lang="en-AU" dirty="0"/>
              <a:t>Common law actions remain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8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04D00E-D319-40A4-BE5D-A1D1BD26E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C00000"/>
                </a:solidFill>
              </a:rPr>
              <a:t>NDIS rollout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FA2E11-08A1-4508-AFE6-702C74922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Pilots from 1 July 2013 </a:t>
            </a:r>
          </a:p>
          <a:p>
            <a:r>
              <a:rPr lang="en-AU" dirty="0"/>
              <a:t>Full rollout from 1 July 2016</a:t>
            </a:r>
          </a:p>
          <a:p>
            <a:r>
              <a:rPr lang="en-AU" dirty="0"/>
              <a:t>2019-20 was target date for full rollout</a:t>
            </a:r>
          </a:p>
          <a:p>
            <a:r>
              <a:rPr lang="en-AU" dirty="0"/>
              <a:t>532,000 participants now expected by mid 2023 (originally 470,000)</a:t>
            </a:r>
          </a:p>
          <a:p>
            <a:pPr lvl="1"/>
            <a:r>
              <a:rPr lang="en-AU" dirty="0"/>
              <a:t>430,000 by end 2020; half are receiving support for the first time</a:t>
            </a:r>
          </a:p>
          <a:p>
            <a:pPr lvl="1"/>
            <a:r>
              <a:rPr lang="en-AU" dirty="0"/>
              <a:t>6.7% Indigenous, 10.5% culturally and linguistically diverse (CALD)</a:t>
            </a:r>
          </a:p>
          <a:p>
            <a:pPr lvl="1"/>
            <a:r>
              <a:rPr lang="en-AU" dirty="0"/>
              <a:t>People under age 65 in nursing homes down 27% to 4,600</a:t>
            </a:r>
          </a:p>
          <a:p>
            <a:pPr lvl="1"/>
            <a:r>
              <a:rPr lang="en-AU" dirty="0"/>
              <a:t>Cost pressures are concerning the NDIA:</a:t>
            </a:r>
          </a:p>
          <a:p>
            <a:pPr lvl="2"/>
            <a:r>
              <a:rPr lang="en-AU" dirty="0"/>
              <a:t>client numbers </a:t>
            </a:r>
          </a:p>
          <a:p>
            <a:pPr lvl="2"/>
            <a:r>
              <a:rPr lang="en-AU" dirty="0"/>
              <a:t>spending per package </a:t>
            </a:r>
          </a:p>
          <a:p>
            <a:pPr lvl="2"/>
            <a:r>
              <a:rPr lang="en-AU" dirty="0"/>
              <a:t>supported independent living (SIL)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26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BC2089-D2D2-4637-925C-4FFB92D04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C00000"/>
                </a:solidFill>
              </a:rPr>
              <a:t>Current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AD10E5-52D3-4C99-A08E-2DA3DDF6F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Increasing client numbers</a:t>
            </a:r>
          </a:p>
          <a:p>
            <a:r>
              <a:rPr lang="en-AU" dirty="0"/>
              <a:t>Package size and spend per client increasing</a:t>
            </a:r>
          </a:p>
          <a:p>
            <a:r>
              <a:rPr lang="en-AU" dirty="0"/>
              <a:t>Packages bigger for high socio-economic groups</a:t>
            </a:r>
          </a:p>
          <a:p>
            <a:r>
              <a:rPr lang="en-AU" dirty="0"/>
              <a:t>Lack of transparency in decision making</a:t>
            </a:r>
          </a:p>
          <a:p>
            <a:r>
              <a:rPr lang="en-AU"/>
              <a:t>Service providers: pressures and disruption</a:t>
            </a:r>
            <a:endParaRPr lang="en-AU" dirty="0"/>
          </a:p>
          <a:p>
            <a:r>
              <a:rPr lang="en-AU" dirty="0"/>
              <a:t>Controversies</a:t>
            </a:r>
          </a:p>
          <a:p>
            <a:pPr lvl="1"/>
            <a:r>
              <a:rPr lang="en-AU" dirty="0"/>
              <a:t>Independent assessments</a:t>
            </a:r>
          </a:p>
          <a:p>
            <a:pPr lvl="1"/>
            <a:r>
              <a:rPr lang="en-AU" dirty="0"/>
              <a:t>Rejection of some supports: sex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71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5C6636-C72C-4A7F-8924-4ECB55CE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C00000"/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7B2BA1-E174-4116-AB7C-21075457F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NDIS a major social initiative in Australia</a:t>
            </a:r>
          </a:p>
          <a:p>
            <a:r>
              <a:rPr lang="en-AU" dirty="0"/>
              <a:t>Bi-partisan support from Australian, State and Territory Governments</a:t>
            </a:r>
          </a:p>
          <a:p>
            <a:r>
              <a:rPr lang="en-AU" dirty="0"/>
              <a:t>430,000 participants</a:t>
            </a:r>
          </a:p>
          <a:p>
            <a:r>
              <a:rPr lang="en-AU" dirty="0" err="1"/>
              <a:t>Approx</a:t>
            </a:r>
            <a:r>
              <a:rPr lang="en-AU" dirty="0"/>
              <a:t> $10 billion in additional spending on supports for people with a disability</a:t>
            </a:r>
          </a:p>
          <a:p>
            <a:r>
              <a:rPr lang="en-AU" dirty="0"/>
              <a:t>Now </a:t>
            </a:r>
          </a:p>
          <a:p>
            <a:endParaRPr lang="en-AU" dirty="0"/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9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897B36-59BE-4F67-B406-2F434636E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C00000"/>
                </a:solidFill>
              </a:rPr>
              <a:t>Some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8AD2E4-8847-416C-BF0F-EA2C3C49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 insurance scheme: Implications</a:t>
            </a:r>
          </a:p>
          <a:p>
            <a:r>
              <a:rPr lang="en-AU" dirty="0"/>
              <a:t>Unfunded: social insurance</a:t>
            </a:r>
          </a:p>
          <a:p>
            <a:r>
              <a:rPr lang="en-AU" dirty="0"/>
              <a:t>How to limit expenditure growth</a:t>
            </a:r>
          </a:p>
          <a:p>
            <a:pPr lvl="1"/>
            <a:r>
              <a:rPr lang="en-AU" dirty="0"/>
              <a:t>Number of participants</a:t>
            </a:r>
          </a:p>
          <a:p>
            <a:pPr lvl="1"/>
            <a:r>
              <a:rPr lang="en-AU" dirty="0"/>
              <a:t>Package size</a:t>
            </a:r>
          </a:p>
          <a:p>
            <a:r>
              <a:rPr lang="en-AU" dirty="0"/>
              <a:t>Exclusion of injured people covered by compensation</a:t>
            </a:r>
          </a:p>
        </p:txBody>
      </p:sp>
    </p:spTree>
    <p:extLst>
      <p:ext uri="{BB962C8B-B14F-4D97-AF65-F5344CB8AC3E}">
        <p14:creationId xmlns:p14="http://schemas.microsoft.com/office/powerpoint/2010/main" val="3188918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2DCEBE-1D57-443B-8A7F-66B18E91A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C00000"/>
                </a:solidFill>
              </a:rPr>
              <a:t>Further reading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E096E-D7AB-4632-80C1-0CD4E9D31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sz="2400" dirty="0"/>
              <a:t>Productivity Commission report 2011 </a:t>
            </a:r>
            <a:r>
              <a:rPr lang="en-AU" sz="1600" dirty="0">
                <a:hlinkClick r:id="rId2"/>
              </a:rPr>
              <a:t>https://www.pc.gov.au/inquiries/completed/disability-support/report</a:t>
            </a:r>
            <a:endParaRPr lang="en-AU" sz="1600" dirty="0"/>
          </a:p>
          <a:p>
            <a:pPr marL="457200" indent="-457200">
              <a:buFont typeface="+mj-lt"/>
              <a:buAutoNum type="arabicPeriod"/>
            </a:pPr>
            <a:r>
              <a:rPr lang="en-AU" sz="2400" dirty="0"/>
              <a:t>NDIS Act 2013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/>
              <a:t>National Disability Insurance Scheme (NDIS) Costs 2017 </a:t>
            </a:r>
            <a:r>
              <a:rPr lang="en-AU" sz="1600" dirty="0">
                <a:hlinkClick r:id="rId2"/>
              </a:rPr>
              <a:t>https://www.pc.gov.au/inquiries/completed/disability-support/report</a:t>
            </a:r>
            <a:endParaRPr lang="en-AU" sz="1600" dirty="0"/>
          </a:p>
          <a:p>
            <a:pPr marL="457200" indent="-457200">
              <a:buFont typeface="+mj-lt"/>
              <a:buAutoNum type="arabicPeriod"/>
            </a:pPr>
            <a:r>
              <a:rPr lang="en-AU" sz="2400" dirty="0"/>
              <a:t>Tune Review 2019 </a:t>
            </a:r>
            <a:r>
              <a:rPr lang="en-AU" sz="1600" dirty="0">
                <a:hlinkClick r:id="rId3"/>
              </a:rPr>
              <a:t>https://www.dss.gov.au/sites/default/files/documents/01_2020/ndis-act-review-final-accessibility-and-prepared-publishing1.pdf</a:t>
            </a:r>
            <a:endParaRPr lang="en-AU" sz="1600" dirty="0"/>
          </a:p>
          <a:p>
            <a:pPr marL="457200" indent="-457200">
              <a:buFont typeface="+mj-lt"/>
              <a:buAutoNum type="arabicPeriod"/>
            </a:pPr>
            <a:r>
              <a:rPr lang="en-AU" sz="2400" dirty="0"/>
              <a:t>NDIS Quarterly report Q2 2020-21 </a:t>
            </a:r>
            <a:r>
              <a:rPr lang="en-AU" sz="1600" dirty="0">
                <a:hlinkClick r:id="rId4"/>
              </a:rPr>
              <a:t>https://www.ndis.gov.au/about-us/publications/quarterly-reports</a:t>
            </a:r>
            <a:endParaRPr lang="en-AU" sz="1600" dirty="0"/>
          </a:p>
          <a:p>
            <a:pPr marL="514350" indent="-514350">
              <a:buFont typeface="+mj-lt"/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479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0FBD16-E471-467C-8FAF-BABE13C2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600" b="1" dirty="0">
                <a:solidFill>
                  <a:srgbClr val="C00000"/>
                </a:solidFill>
              </a:rPr>
              <a:t>Outline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BC443A-D52E-4150-9283-769D8FEF8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Before the NDIS</a:t>
            </a:r>
          </a:p>
          <a:p>
            <a:r>
              <a:rPr lang="en-AU" dirty="0"/>
              <a:t>DIG &amp; PC Report</a:t>
            </a:r>
          </a:p>
          <a:p>
            <a:r>
              <a:rPr lang="en-AU" dirty="0"/>
              <a:t>Bipartisan support / Legislation</a:t>
            </a:r>
          </a:p>
          <a:p>
            <a:r>
              <a:rPr lang="en-AU" dirty="0"/>
              <a:t>Pilots and the rollout since 2016</a:t>
            </a:r>
          </a:p>
          <a:p>
            <a:r>
              <a:rPr lang="en-AU" dirty="0"/>
              <a:t>Finance</a:t>
            </a:r>
          </a:p>
          <a:p>
            <a:r>
              <a:rPr lang="en-AU" dirty="0"/>
              <a:t>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0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4E9216-5E28-44C5-95F3-4A7F3EE96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600" b="1" dirty="0">
                <a:solidFill>
                  <a:srgbClr val="C00000"/>
                </a:solidFill>
              </a:rPr>
              <a:t>Disability supports before the NDIS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1DE0A0-BA82-4D79-959E-E3B889F5F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/>
              <a:t>Deinstitutionalisation: 1970s and 1980s</a:t>
            </a:r>
          </a:p>
          <a:p>
            <a:r>
              <a:rPr lang="en-AU" sz="2400" dirty="0"/>
              <a:t>Varying levels of State support, Commonwealth grants</a:t>
            </a:r>
          </a:p>
          <a:p>
            <a:r>
              <a:rPr lang="en-AU" sz="2400" dirty="0"/>
              <a:t>Disability Services Act 1986</a:t>
            </a:r>
          </a:p>
          <a:p>
            <a:r>
              <a:rPr lang="en-AU" sz="2400" dirty="0"/>
              <a:t>Commonwealth-State Disability Agreement 1992</a:t>
            </a:r>
          </a:p>
          <a:p>
            <a:r>
              <a:rPr lang="en-AU" sz="2400" dirty="0"/>
              <a:t>Various State initiatives (e.g., Stronger Together NSW 2006)</a:t>
            </a:r>
          </a:p>
          <a:p>
            <a:r>
              <a:rPr lang="en-AU" sz="2400" dirty="0"/>
              <a:t>WHO International Classification of Functioning, Disability and Health 2001</a:t>
            </a:r>
          </a:p>
          <a:p>
            <a:r>
              <a:rPr lang="en-AU" sz="2400" dirty="0"/>
              <a:t>UN Convention on the Rights of People with a Disability 2006</a:t>
            </a:r>
          </a:p>
          <a:p>
            <a:pPr lvl="1"/>
            <a:r>
              <a:rPr lang="en-AU" sz="2000" dirty="0"/>
              <a:t>Ratified by Australia in 2008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5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5B4D70-7DDF-4600-B85F-8F70DF62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600" b="1" dirty="0">
                <a:solidFill>
                  <a:srgbClr val="C00000"/>
                </a:solidFill>
              </a:rPr>
              <a:t>Reports: 2009-2011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CE715F-8008-4609-A41D-04F908C94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Disability Investment Group</a:t>
            </a:r>
          </a:p>
          <a:p>
            <a:pPr lvl="1"/>
            <a:r>
              <a:rPr lang="en-AU" sz="2000" dirty="0"/>
              <a:t>Proposed / endorsed at Australia 2020 Summit 2008 (Bonyhady / Sykes)</a:t>
            </a:r>
          </a:p>
          <a:p>
            <a:pPr lvl="1"/>
            <a:r>
              <a:rPr lang="en-AU" sz="2000" dirty="0"/>
              <a:t>Established by new Labor Government (Bill Shorten Minister)</a:t>
            </a:r>
          </a:p>
          <a:p>
            <a:pPr lvl="1"/>
            <a:r>
              <a:rPr lang="en-AU" sz="2000" dirty="0"/>
              <a:t>John Walsh a member (later a Productivity Commissioner, see below) </a:t>
            </a:r>
          </a:p>
          <a:p>
            <a:pPr lvl="1"/>
            <a:r>
              <a:rPr lang="en-AU" sz="2000" dirty="0"/>
              <a:t>PwC supported the Group and its costings</a:t>
            </a:r>
            <a:endParaRPr lang="en-AU" sz="2400" dirty="0"/>
          </a:p>
          <a:p>
            <a:r>
              <a:rPr lang="en-AU" sz="2400" dirty="0"/>
              <a:t>Productivity Commission 2011</a:t>
            </a:r>
          </a:p>
          <a:p>
            <a:pPr lvl="1"/>
            <a:r>
              <a:rPr lang="en-AU" sz="2000" dirty="0"/>
              <a:t>Cost effectively minimise the impacts of disability</a:t>
            </a:r>
          </a:p>
          <a:p>
            <a:pPr lvl="1"/>
            <a:r>
              <a:rPr lang="en-AU" sz="2000" dirty="0"/>
              <a:t>Maximise social and economic participation</a:t>
            </a:r>
          </a:p>
          <a:p>
            <a:pPr lvl="1"/>
            <a:r>
              <a:rPr lang="en-AU" sz="2000" dirty="0"/>
              <a:t>Create community awareness</a:t>
            </a:r>
          </a:p>
          <a:p>
            <a:pPr lvl="1"/>
            <a:r>
              <a:rPr lang="en-AU" sz="2000" dirty="0"/>
              <a:t>Individually tailored, taxpayer funded support</a:t>
            </a:r>
          </a:p>
          <a:p>
            <a:pPr lvl="1"/>
            <a:r>
              <a:rPr lang="en-AU" sz="2000" dirty="0"/>
              <a:t>Separate National Injury Insurance Scheme</a:t>
            </a:r>
          </a:p>
          <a:p>
            <a:pPr marL="457200" lvl="1" indent="0">
              <a:buNone/>
            </a:pPr>
            <a:endParaRPr lang="en-AU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233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1F6CD4-037A-40BE-BF2A-1BBEA323C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C00000"/>
                </a:solidFill>
              </a:rPr>
              <a:t>Legislation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163E23-08E9-4B4F-A097-F5A77A83E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NDIS Act passed 2013</a:t>
            </a:r>
          </a:p>
          <a:p>
            <a:r>
              <a:rPr lang="en-AU" dirty="0"/>
              <a:t>Bipartisan support</a:t>
            </a:r>
          </a:p>
          <a:p>
            <a:pPr lvl="1"/>
            <a:r>
              <a:rPr lang="en-AU" dirty="0"/>
              <a:t>Very unusual at that time</a:t>
            </a:r>
            <a:endParaRPr lang="en-US" dirty="0"/>
          </a:p>
          <a:p>
            <a:r>
              <a:rPr lang="en-AU" dirty="0"/>
              <a:t>All States and Territories signed agreements with the Australian Government (WA after a delay)</a:t>
            </a:r>
          </a:p>
          <a:p>
            <a:r>
              <a:rPr lang="en-AU" dirty="0"/>
              <a:t>States planned to withdraw from disability support</a:t>
            </a:r>
          </a:p>
          <a:p>
            <a:pPr lvl="1"/>
            <a:r>
              <a:rPr lang="en-AU" dirty="0"/>
              <a:t>State Government services have been devolved to NGO sector</a:t>
            </a:r>
          </a:p>
        </p:txBody>
      </p:sp>
    </p:spTree>
    <p:extLst>
      <p:ext uri="{BB962C8B-B14F-4D97-AF65-F5344CB8AC3E}">
        <p14:creationId xmlns:p14="http://schemas.microsoft.com/office/powerpoint/2010/main" val="28806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633776-5730-40E1-9383-AEA0B32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600" b="1" dirty="0">
                <a:solidFill>
                  <a:srgbClr val="C00000"/>
                </a:solidFill>
              </a:rPr>
              <a:t>NDIS principles and implementation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2F8AA2-FF70-4D3E-8A05-091D56B2A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2400" b="1" dirty="0">
                <a:solidFill>
                  <a:srgbClr val="C00000"/>
                </a:solidFill>
              </a:rPr>
              <a:t>Key principles</a:t>
            </a:r>
          </a:p>
          <a:p>
            <a:r>
              <a:rPr lang="en-AU" sz="2400" dirty="0"/>
              <a:t>Support independence and social and economic participation</a:t>
            </a:r>
          </a:p>
          <a:p>
            <a:r>
              <a:rPr lang="en-AU" sz="2400" dirty="0"/>
              <a:t>Provide reasonable and necessary supports</a:t>
            </a:r>
          </a:p>
          <a:p>
            <a:pPr lvl="1"/>
            <a:r>
              <a:rPr lang="en-AU" sz="2000" dirty="0"/>
              <a:t>Support achievement of goals and maximise independence</a:t>
            </a:r>
          </a:p>
          <a:p>
            <a:pPr lvl="1"/>
            <a:r>
              <a:rPr lang="en-AU" sz="2000" dirty="0"/>
              <a:t>Support living independently and inclusion as fully participating citizens</a:t>
            </a:r>
          </a:p>
          <a:p>
            <a:pPr lvl="1"/>
            <a:r>
              <a:rPr lang="en-AU" sz="2000" dirty="0"/>
              <a:t>Develop and support capacity to live in the community and be employed</a:t>
            </a:r>
          </a:p>
          <a:p>
            <a:r>
              <a:rPr lang="en-AU" sz="2400" dirty="0"/>
              <a:t>Enable choice and control</a:t>
            </a:r>
          </a:p>
          <a:p>
            <a:endParaRPr lang="en-AU" sz="2400" dirty="0"/>
          </a:p>
          <a:p>
            <a:pPr marL="0" indent="0">
              <a:buNone/>
            </a:pPr>
            <a:r>
              <a:rPr lang="en-AU" sz="2400" b="1" dirty="0">
                <a:solidFill>
                  <a:srgbClr val="C00000"/>
                </a:solidFill>
              </a:rPr>
              <a:t>Implementation </a:t>
            </a:r>
          </a:p>
          <a:p>
            <a:r>
              <a:rPr lang="en-AU" sz="2400" dirty="0"/>
              <a:t>Insurance based approach, informed by actuarial analysis</a:t>
            </a:r>
          </a:p>
          <a:p>
            <a:r>
              <a:rPr lang="en-AU" sz="2400" dirty="0"/>
              <a:t>Ensure financial stability</a:t>
            </a:r>
          </a:p>
          <a:p>
            <a:r>
              <a:rPr lang="en-AU" sz="2400" dirty="0"/>
              <a:t>Interact with mainstream services</a:t>
            </a:r>
          </a:p>
          <a:p>
            <a:endParaRPr lang="en-AU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116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0EA84-C719-478D-9E74-71D5ED49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600" b="1" dirty="0">
                <a:solidFill>
                  <a:srgbClr val="C00000"/>
                </a:solidFill>
              </a:rPr>
              <a:t>Disability requirements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6F92AD-F140-4CBF-9EFB-A85F52635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Broad array of  permanent impairments, including psycho-social</a:t>
            </a:r>
          </a:p>
          <a:p>
            <a:r>
              <a:rPr lang="en-US" sz="2400" dirty="0"/>
              <a:t>Impairment results in substantially reduced functional capacity to undertake one or more of</a:t>
            </a:r>
          </a:p>
          <a:p>
            <a:pPr lvl="1"/>
            <a:r>
              <a:rPr lang="en-US" sz="2000" dirty="0"/>
              <a:t>Communication, social interaction, learning, mobility, self care, self management</a:t>
            </a:r>
          </a:p>
          <a:p>
            <a:pPr marL="0" indent="0">
              <a:buNone/>
            </a:pPr>
            <a:r>
              <a:rPr lang="en-US" sz="2400" dirty="0"/>
              <a:t>AND</a:t>
            </a:r>
          </a:p>
          <a:p>
            <a:r>
              <a:rPr lang="en-US" sz="2400" dirty="0"/>
              <a:t>Impairment affects capacity for social and economic participation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483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854CD6-9373-45C9-B3AA-E71E4B030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C00000"/>
                </a:solidFill>
              </a:rPr>
              <a:t>NDIS structure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643FCE-E77F-4DCB-A0C8-F3B0A8882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Age requirement for new applicants: up to age 65</a:t>
            </a:r>
          </a:p>
          <a:p>
            <a:r>
              <a:rPr lang="en-AU" dirty="0"/>
              <a:t>Commonwealth/State agreements: complex</a:t>
            </a:r>
          </a:p>
          <a:p>
            <a:pPr lvl="1"/>
            <a:r>
              <a:rPr lang="en-AU" dirty="0"/>
              <a:t>Funding 50% Commonwealth, 50% State</a:t>
            </a:r>
          </a:p>
          <a:p>
            <a:pPr lvl="1"/>
            <a:r>
              <a:rPr lang="en-AU" dirty="0"/>
              <a:t>Commonwealth pays 100% of cost overruns</a:t>
            </a:r>
            <a:endParaRPr lang="en-US" dirty="0"/>
          </a:p>
          <a:p>
            <a:r>
              <a:rPr lang="en-AU" dirty="0"/>
              <a:t>Insurance scheme</a:t>
            </a:r>
          </a:p>
          <a:p>
            <a:pPr lvl="1"/>
            <a:r>
              <a:rPr lang="en-AU" dirty="0"/>
              <a:t>Not a funded scheme</a:t>
            </a:r>
          </a:p>
          <a:p>
            <a:pPr lvl="1"/>
            <a:r>
              <a:rPr lang="en-AU" dirty="0"/>
              <a:t>Lifetime approach</a:t>
            </a:r>
          </a:p>
          <a:p>
            <a:pPr lvl="1"/>
            <a:r>
              <a:rPr lang="en-AU" dirty="0"/>
              <a:t>Social insurance not an Australian model</a:t>
            </a:r>
          </a:p>
          <a:p>
            <a:pPr lvl="1"/>
            <a:r>
              <a:rPr lang="en-AU" dirty="0"/>
              <a:t>Model was injury compensation supports, especially NSW </a:t>
            </a:r>
          </a:p>
          <a:p>
            <a:r>
              <a:rPr lang="en-AU" dirty="0"/>
              <a:t>Administration</a:t>
            </a:r>
          </a:p>
          <a:p>
            <a:pPr lvl="1"/>
            <a:r>
              <a:rPr lang="en-AU" dirty="0"/>
              <a:t>National Disability Insurance Agency: Commonwealth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095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2A8A28-0A3C-4A99-B1C3-0439182C0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C00000"/>
                </a:solidFill>
              </a:rPr>
              <a:t>NDIS finances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5EA95F-A242-45CA-A550-E29304FB6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At maturity, estimated cost $22 billion per annum (2019-20)</a:t>
            </a:r>
          </a:p>
          <a:p>
            <a:pPr lvl="1"/>
            <a:r>
              <a:rPr lang="en-AU" dirty="0"/>
              <a:t>$21.7 billion in 2020-21</a:t>
            </a:r>
          </a:p>
          <a:p>
            <a:r>
              <a:rPr lang="en-AU" dirty="0"/>
              <a:t>States contribute approximately 50%: what they were spending</a:t>
            </a:r>
          </a:p>
          <a:p>
            <a:r>
              <a:rPr lang="en-AU" dirty="0"/>
              <a:t>Medicare levy increase of 0.5%, from 1 July 2014</a:t>
            </a:r>
          </a:p>
          <a:p>
            <a:r>
              <a:rPr lang="en-AU" dirty="0"/>
              <a:t>Offsets from existing Commonwealth programs</a:t>
            </a:r>
          </a:p>
          <a:p>
            <a:r>
              <a:rPr lang="en-AU" dirty="0"/>
              <a:t>Approx. $5 billion of new Commonwealth appropriation</a:t>
            </a:r>
          </a:p>
          <a:p>
            <a:pPr lvl="1"/>
            <a:r>
              <a:rPr lang="en-AU" dirty="0"/>
              <a:t>From 2020-21</a:t>
            </a:r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5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725</Words>
  <Application>Microsoft Office PowerPoint</Application>
  <PresentationFormat>Custom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National Disability Insurance Scheme</vt:lpstr>
      <vt:lpstr>Outline</vt:lpstr>
      <vt:lpstr>Disability supports before the NDIS</vt:lpstr>
      <vt:lpstr>Reports: 2009-2011</vt:lpstr>
      <vt:lpstr>Legislation</vt:lpstr>
      <vt:lpstr>NDIS principles and implementation</vt:lpstr>
      <vt:lpstr>Disability requirements</vt:lpstr>
      <vt:lpstr>NDIS structure</vt:lpstr>
      <vt:lpstr>NDIS finances</vt:lpstr>
      <vt:lpstr>National Injury Insurance Scheme</vt:lpstr>
      <vt:lpstr>NDIS rollout</vt:lpstr>
      <vt:lpstr>Current issues</vt:lpstr>
      <vt:lpstr>Conclusion</vt:lpstr>
      <vt:lpstr>Some questions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Disability Insurance Scheme</dc:title>
  <dc:creator>Richard Madden</dc:creator>
  <cp:lastModifiedBy>Hazel Armstrong</cp:lastModifiedBy>
  <cp:revision>31</cp:revision>
  <dcterms:created xsi:type="dcterms:W3CDTF">2021-04-04T23:13:21Z</dcterms:created>
  <dcterms:modified xsi:type="dcterms:W3CDTF">2021-04-27T00:06:13Z</dcterms:modified>
</cp:coreProperties>
</file>