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56" r:id="rId2"/>
    <p:sldId id="268" r:id="rId3"/>
    <p:sldId id="269" r:id="rId4"/>
    <p:sldId id="257" r:id="rId5"/>
    <p:sldId id="258" r:id="rId6"/>
    <p:sldId id="262" r:id="rId7"/>
    <p:sldId id="263" r:id="rId8"/>
    <p:sldId id="265" r:id="rId9"/>
    <p:sldId id="266" r:id="rId10"/>
    <p:sldId id="267" r:id="rId11"/>
    <p:sldId id="270" r:id="rId12"/>
  </p:sldIdLst>
  <p:sldSz cx="9144000" cy="6858000" type="screen4x3"/>
  <p:notesSz cx="6807200" cy="9939338"/>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59BD188-545F-48A8-9F77-9D97FCB35D4F}" v="1" dt="2021-04-13T20:31:03.441"/>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07" autoAdjust="0"/>
    <p:restoredTop sz="94660"/>
  </p:normalViewPr>
  <p:slideViewPr>
    <p:cSldViewPr snapToGrid="0">
      <p:cViewPr>
        <p:scale>
          <a:sx n="108" d="100"/>
          <a:sy n="108" d="100"/>
        </p:scale>
        <p:origin x="-114" y="-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0" name="Shape 60"/>
          <p:cNvSpPr>
            <a:spLocks noGrp="1" noRot="1" noChangeAspect="1"/>
          </p:cNvSpPr>
          <p:nvPr>
            <p:ph type="sldImg"/>
          </p:nvPr>
        </p:nvSpPr>
        <p:spPr>
          <a:xfrm>
            <a:off x="920750" y="746125"/>
            <a:ext cx="4965700" cy="3725863"/>
          </a:xfrm>
          <a:prstGeom prst="rect">
            <a:avLst/>
          </a:prstGeom>
        </p:spPr>
        <p:txBody>
          <a:bodyPr/>
          <a:lstStyle/>
          <a:p>
            <a:endParaRPr/>
          </a:p>
        </p:txBody>
      </p:sp>
      <p:sp>
        <p:nvSpPr>
          <p:cNvPr id="61" name="Shape 61"/>
          <p:cNvSpPr>
            <a:spLocks noGrp="1"/>
          </p:cNvSpPr>
          <p:nvPr>
            <p:ph type="body" sz="quarter" idx="1"/>
          </p:nvPr>
        </p:nvSpPr>
        <p:spPr>
          <a:xfrm>
            <a:off x="907627" y="4721186"/>
            <a:ext cx="4991947" cy="4472702"/>
          </a:xfrm>
          <a:prstGeom prst="rect">
            <a:avLst/>
          </a:prstGeom>
        </p:spPr>
        <p:txBody>
          <a:bodyPr/>
          <a:lstStyle/>
          <a:p>
            <a:endParaRPr/>
          </a:p>
        </p:txBody>
      </p:sp>
    </p:spTree>
    <p:extLst>
      <p:ext uri="{BB962C8B-B14F-4D97-AF65-F5344CB8AC3E}">
        <p14:creationId xmlns:p14="http://schemas.microsoft.com/office/powerpoint/2010/main" val="1225383600"/>
      </p:ext>
    </p:extLst>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14" name="Shape 14"/>
          <p:cNvSpPr>
            <a:spLocks noGrp="1"/>
          </p:cNvSpPr>
          <p:nvPr>
            <p:ph type="title"/>
          </p:nvPr>
        </p:nvSpPr>
        <p:spPr>
          <a:xfrm>
            <a:off x="685800" y="2535040"/>
            <a:ext cx="7772400" cy="1470026"/>
          </a:xfrm>
          <a:prstGeom prst="rect">
            <a:avLst/>
          </a:prstGeom>
        </p:spPr>
        <p:txBody>
          <a:bodyPr/>
          <a:lstStyle/>
          <a:p>
            <a:r>
              <a:t>Click to edit Master title style</a:t>
            </a:r>
          </a:p>
        </p:txBody>
      </p:sp>
      <p:sp>
        <p:nvSpPr>
          <p:cNvPr id="15" name="Shape 15"/>
          <p:cNvSpPr>
            <a:spLocks noGrp="1"/>
          </p:cNvSpPr>
          <p:nvPr>
            <p:ph type="body" sz="quarter" idx="1"/>
          </p:nvPr>
        </p:nvSpPr>
        <p:spPr>
          <a:xfrm>
            <a:off x="1371600" y="4221088"/>
            <a:ext cx="6400800" cy="1417713"/>
          </a:xfrm>
          <a:prstGeom prst="rect">
            <a:avLst/>
          </a:prstGeom>
        </p:spPr>
        <p:txBody>
          <a:bodyPr/>
          <a:lstStyle>
            <a:lvl1pPr marL="0" indent="0" algn="ctr">
              <a:buSzTx/>
              <a:buFontTx/>
              <a:buNone/>
              <a:defRPr i="1"/>
            </a:lvl1pPr>
          </a:lstStyle>
          <a:p>
            <a:r>
              <a:t>Click to edit Master subtitle style</a:t>
            </a:r>
          </a:p>
        </p:txBody>
      </p:sp>
      <p:pic>
        <p:nvPicPr>
          <p:cNvPr id="16" name="image2.png"/>
          <p:cNvPicPr>
            <a:picLocks noChangeAspect="1"/>
          </p:cNvPicPr>
          <p:nvPr/>
        </p:nvPicPr>
        <p:blipFill>
          <a:blip r:embed="rId2"/>
          <a:stretch>
            <a:fillRect/>
          </a:stretch>
        </p:blipFill>
        <p:spPr>
          <a:xfrm>
            <a:off x="3311350" y="662065"/>
            <a:ext cx="2521300" cy="1326776"/>
          </a:xfrm>
          <a:prstGeom prst="rect">
            <a:avLst/>
          </a:prstGeom>
          <a:ln w="12700">
            <a:miter lim="400000"/>
          </a:ln>
        </p:spPr>
      </p:pic>
      <p:sp>
        <p:nvSpPr>
          <p:cNvPr id="17" name="Shape 17"/>
          <p:cNvSpPr/>
          <p:nvPr/>
        </p:nvSpPr>
        <p:spPr>
          <a:xfrm>
            <a:off x="-1587500" y="-260350"/>
            <a:ext cx="12736017" cy="2735313"/>
          </a:xfrm>
          <a:prstGeom prst="rect">
            <a:avLst/>
          </a:prstGeom>
          <a:solidFill>
            <a:srgbClr val="991B55"/>
          </a:solidFill>
          <a:ln w="25400">
            <a:solidFill>
              <a:srgbClr val="8C3A38"/>
            </a:solidFill>
          </a:ln>
          <a:effectLst>
            <a:outerShdw blurRad="38100" dist="23000" dir="5400000" rotWithShape="0">
              <a:srgbClr val="000000">
                <a:alpha val="35000"/>
              </a:srgbClr>
            </a:outerShdw>
          </a:effectLst>
        </p:spPr>
        <p:txBody>
          <a:bodyPr lIns="45719" rIns="45719" anchor="ctr"/>
          <a:lstStyle/>
          <a:p>
            <a:pPr>
              <a:defRPr>
                <a:solidFill>
                  <a:srgbClr val="FFFFFF"/>
                </a:solidFill>
              </a:defRPr>
            </a:pPr>
            <a:endParaRPr/>
          </a:p>
        </p:txBody>
      </p:sp>
      <p:pic>
        <p:nvPicPr>
          <p:cNvPr id="18" name="Etu-patikitikipattern1-black-CMYK FF.pdf"/>
          <p:cNvPicPr>
            <a:picLocks noChangeAspect="1"/>
          </p:cNvPicPr>
          <p:nvPr/>
        </p:nvPicPr>
        <p:blipFill>
          <a:blip r:embed="rId3">
            <a:alphaModFix amt="9902"/>
          </a:blip>
          <a:srcRect b="29980"/>
          <a:stretch>
            <a:fillRect/>
          </a:stretch>
        </p:blipFill>
        <p:spPr>
          <a:xfrm>
            <a:off x="1429940" y="-1839888"/>
            <a:ext cx="6182481" cy="4328960"/>
          </a:xfrm>
          <a:prstGeom prst="rect">
            <a:avLst/>
          </a:prstGeom>
          <a:ln w="12700">
            <a:miter lim="400000"/>
          </a:ln>
        </p:spPr>
      </p:pic>
      <p:pic>
        <p:nvPicPr>
          <p:cNvPr id="19" name="image2.png"/>
          <p:cNvPicPr>
            <a:picLocks noChangeAspect="1"/>
          </p:cNvPicPr>
          <p:nvPr/>
        </p:nvPicPr>
        <p:blipFill>
          <a:blip r:embed="rId2"/>
          <a:stretch>
            <a:fillRect/>
          </a:stretch>
        </p:blipFill>
        <p:spPr>
          <a:xfrm>
            <a:off x="3382743" y="620804"/>
            <a:ext cx="2276914" cy="1198173"/>
          </a:xfrm>
          <a:prstGeom prst="rect">
            <a:avLst/>
          </a:prstGeom>
          <a:ln w="12700">
            <a:miter lim="400000"/>
          </a:ln>
        </p:spPr>
      </p:pic>
      <p:sp>
        <p:nvSpPr>
          <p:cNvPr id="20" name="Shape 20"/>
          <p:cNvSpPr/>
          <p:nvPr/>
        </p:nvSpPr>
        <p:spPr>
          <a:xfrm>
            <a:off x="-2946400" y="6189667"/>
            <a:ext cx="12192000" cy="731838"/>
          </a:xfrm>
          <a:prstGeom prst="rect">
            <a:avLst/>
          </a:prstGeom>
          <a:solidFill>
            <a:srgbClr val="991B55"/>
          </a:solidFill>
          <a:ln w="12700">
            <a:miter lim="400000"/>
          </a:ln>
        </p:spPr>
        <p:txBody>
          <a:bodyPr lIns="45719" rIns="45719" anchor="ctr"/>
          <a:lstStyle/>
          <a:p>
            <a:pPr algn="ctr">
              <a:defRPr sz="1300">
                <a:solidFill>
                  <a:srgbClr val="FFFFFF"/>
                </a:solidFill>
              </a:defRPr>
            </a:pPr>
            <a:endParaRPr/>
          </a:p>
        </p:txBody>
      </p:sp>
      <p:sp>
        <p:nvSpPr>
          <p:cNvPr id="21" name="Shape 2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8" name="Shape 28"/>
          <p:cNvSpPr>
            <a:spLocks noGrp="1"/>
          </p:cNvSpPr>
          <p:nvPr>
            <p:ph type="title"/>
          </p:nvPr>
        </p:nvSpPr>
        <p:spPr>
          <a:prstGeom prst="rect">
            <a:avLst/>
          </a:prstGeom>
        </p:spPr>
        <p:txBody>
          <a:bodyPr/>
          <a:lstStyle/>
          <a:p>
            <a:r>
              <a:t>Click to edit Master title style</a:t>
            </a:r>
          </a:p>
        </p:txBody>
      </p:sp>
      <p:sp>
        <p:nvSpPr>
          <p:cNvPr id="29" name="Shape 29"/>
          <p:cNvSpPr>
            <a:spLocks noGrp="1"/>
          </p:cNvSpPr>
          <p:nvPr>
            <p:ph type="body" idx="1"/>
          </p:nvPr>
        </p:nvSpPr>
        <p:spPr>
          <a:prstGeom prst="rect">
            <a:avLst/>
          </a:prstGeom>
        </p:spPr>
        <p:txBody>
          <a:bodyPr/>
          <a:lstStyle/>
          <a:p>
            <a:r>
              <a:t>Click to edit Master text styles</a:t>
            </a:r>
          </a:p>
          <a:p>
            <a:pPr lvl="1"/>
            <a:r>
              <a:t>Second level</a:t>
            </a:r>
          </a:p>
          <a:p>
            <a:pPr lvl="2"/>
            <a:r>
              <a:t>Third level</a:t>
            </a:r>
          </a:p>
          <a:p>
            <a:pPr lvl="3"/>
            <a:r>
              <a:t>Fourth level</a:t>
            </a:r>
          </a:p>
          <a:p>
            <a:pPr lvl="4"/>
            <a:r>
              <a:t>Fifth level</a:t>
            </a:r>
          </a:p>
        </p:txBody>
      </p:sp>
      <p:sp>
        <p:nvSpPr>
          <p:cNvPr id="30" name="Shape 3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pic>
        <p:nvPicPr>
          <p:cNvPr id="37" name="Etu-patikitikipattern3-lightgrey-CMYK FF.pdf"/>
          <p:cNvPicPr>
            <a:picLocks noChangeAspect="1"/>
          </p:cNvPicPr>
          <p:nvPr/>
        </p:nvPicPr>
        <p:blipFill>
          <a:blip r:embed="rId2"/>
          <a:stretch>
            <a:fillRect/>
          </a:stretch>
        </p:blipFill>
        <p:spPr>
          <a:xfrm>
            <a:off x="1916112" y="-1619250"/>
            <a:ext cx="5384801" cy="5384800"/>
          </a:xfrm>
          <a:prstGeom prst="rect">
            <a:avLst/>
          </a:prstGeom>
          <a:ln w="12700">
            <a:miter lim="400000"/>
          </a:ln>
        </p:spPr>
      </p:pic>
      <p:sp>
        <p:nvSpPr>
          <p:cNvPr id="38" name="Shape 38"/>
          <p:cNvSpPr>
            <a:spLocks noGrp="1"/>
          </p:cNvSpPr>
          <p:nvPr>
            <p:ph type="title"/>
          </p:nvPr>
        </p:nvSpPr>
        <p:spPr>
          <a:xfrm>
            <a:off x="722312" y="4406905"/>
            <a:ext cx="7772401" cy="1362076"/>
          </a:xfrm>
          <a:prstGeom prst="rect">
            <a:avLst/>
          </a:prstGeom>
        </p:spPr>
        <p:txBody>
          <a:bodyPr anchor="t"/>
          <a:lstStyle>
            <a:lvl1pPr algn="l">
              <a:defRPr sz="2200" cap="all"/>
            </a:lvl1pPr>
          </a:lstStyle>
          <a:p>
            <a:r>
              <a:t>Click to edit Master title style</a:t>
            </a:r>
          </a:p>
        </p:txBody>
      </p:sp>
      <p:sp>
        <p:nvSpPr>
          <p:cNvPr id="39" name="Shape 39"/>
          <p:cNvSpPr>
            <a:spLocks noGrp="1"/>
          </p:cNvSpPr>
          <p:nvPr>
            <p:ph type="body" sz="quarter" idx="1"/>
          </p:nvPr>
        </p:nvSpPr>
        <p:spPr>
          <a:xfrm>
            <a:off x="722312" y="2906713"/>
            <a:ext cx="7772401" cy="1500188"/>
          </a:xfrm>
          <a:prstGeom prst="rect">
            <a:avLst/>
          </a:prstGeom>
        </p:spPr>
        <p:txBody>
          <a:bodyPr anchor="b"/>
          <a:lstStyle>
            <a:lvl1pPr marL="0" indent="0">
              <a:spcBef>
                <a:spcPts val="200"/>
              </a:spcBef>
              <a:buSzTx/>
              <a:buFontTx/>
              <a:buNone/>
              <a:defRPr sz="1100">
                <a:solidFill>
                  <a:srgbClr val="888888"/>
                </a:solidFill>
              </a:defRPr>
            </a:lvl1pPr>
          </a:lstStyle>
          <a:p>
            <a:r>
              <a:t>Click to edit Master text styles</a:t>
            </a:r>
          </a:p>
        </p:txBody>
      </p:sp>
      <p:sp>
        <p:nvSpPr>
          <p:cNvPr id="40" name="Shape 40"/>
          <p:cNvSpPr/>
          <p:nvPr/>
        </p:nvSpPr>
        <p:spPr>
          <a:xfrm>
            <a:off x="0" y="6126169"/>
            <a:ext cx="9144000" cy="731838"/>
          </a:xfrm>
          <a:prstGeom prst="rect">
            <a:avLst/>
          </a:prstGeom>
          <a:solidFill>
            <a:srgbClr val="991B55"/>
          </a:solidFill>
          <a:ln w="12700">
            <a:miter lim="400000"/>
          </a:ln>
        </p:spPr>
        <p:txBody>
          <a:bodyPr lIns="45719" rIns="45719" anchor="ctr"/>
          <a:lstStyle/>
          <a:p>
            <a:pPr algn="ctr">
              <a:defRPr sz="1000">
                <a:solidFill>
                  <a:srgbClr val="FFFFFF"/>
                </a:solidFill>
              </a:defRPr>
            </a:pPr>
            <a:endParaRPr/>
          </a:p>
        </p:txBody>
      </p:sp>
      <p:pic>
        <p:nvPicPr>
          <p:cNvPr id="41" name="image1.png"/>
          <p:cNvPicPr>
            <a:picLocks noChangeAspect="1"/>
          </p:cNvPicPr>
          <p:nvPr/>
        </p:nvPicPr>
        <p:blipFill>
          <a:blip r:embed="rId3"/>
          <a:stretch>
            <a:fillRect/>
          </a:stretch>
        </p:blipFill>
        <p:spPr>
          <a:xfrm>
            <a:off x="8098841" y="6281729"/>
            <a:ext cx="799497" cy="420717"/>
          </a:xfrm>
          <a:prstGeom prst="rect">
            <a:avLst/>
          </a:prstGeom>
          <a:ln w="12700">
            <a:miter lim="400000"/>
          </a:ln>
        </p:spPr>
      </p:pic>
      <p:sp>
        <p:nvSpPr>
          <p:cNvPr id="42" name="Shape 4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pic>
        <p:nvPicPr>
          <p:cNvPr id="49" name="Etu-patikitikipattern3-lightgrey-CMYK FF.pdf"/>
          <p:cNvPicPr>
            <a:picLocks noChangeAspect="1"/>
          </p:cNvPicPr>
          <p:nvPr/>
        </p:nvPicPr>
        <p:blipFill>
          <a:blip r:embed="rId2"/>
          <a:stretch>
            <a:fillRect/>
          </a:stretch>
        </p:blipFill>
        <p:spPr>
          <a:xfrm>
            <a:off x="1879600" y="-1631950"/>
            <a:ext cx="5384800" cy="5384800"/>
          </a:xfrm>
          <a:prstGeom prst="rect">
            <a:avLst/>
          </a:prstGeom>
          <a:ln w="12700">
            <a:miter lim="400000"/>
          </a:ln>
        </p:spPr>
      </p:pic>
      <p:sp>
        <p:nvSpPr>
          <p:cNvPr id="50" name="Shape 50"/>
          <p:cNvSpPr>
            <a:spLocks noGrp="1"/>
          </p:cNvSpPr>
          <p:nvPr>
            <p:ph type="title"/>
          </p:nvPr>
        </p:nvSpPr>
        <p:spPr>
          <a:prstGeom prst="rect">
            <a:avLst/>
          </a:prstGeom>
        </p:spPr>
        <p:txBody>
          <a:bodyPr/>
          <a:lstStyle/>
          <a:p>
            <a:r>
              <a:t>Click to edit Master title style</a:t>
            </a:r>
          </a:p>
        </p:txBody>
      </p:sp>
      <p:sp>
        <p:nvSpPr>
          <p:cNvPr id="51" name="Shape 51"/>
          <p:cNvSpPr>
            <a:spLocks noGrp="1"/>
          </p:cNvSpPr>
          <p:nvPr>
            <p:ph type="body" sz="half" idx="1"/>
          </p:nvPr>
        </p:nvSpPr>
        <p:spPr>
          <a:xfrm>
            <a:off x="457200" y="1600206"/>
            <a:ext cx="4038600" cy="4525963"/>
          </a:xfrm>
          <a:prstGeom prst="rect">
            <a:avLst/>
          </a:prstGeom>
        </p:spPr>
        <p:txBody>
          <a:bodyPr/>
          <a:lstStyle>
            <a:lvl1pPr marL="192880" indent="-192880">
              <a:spcBef>
                <a:spcPts val="300"/>
              </a:spcBef>
              <a:defRPr sz="1500"/>
            </a:lvl1pPr>
            <a:lvl2pPr marL="442638" indent="-185463">
              <a:spcBef>
                <a:spcPts val="300"/>
              </a:spcBef>
              <a:defRPr sz="1500"/>
            </a:lvl2pPr>
            <a:lvl3pPr marL="689697" indent="-175347">
              <a:spcBef>
                <a:spcPts val="300"/>
              </a:spcBef>
              <a:defRPr sz="1500"/>
            </a:lvl3pPr>
            <a:lvl4pPr marL="964407" indent="-192882">
              <a:spcBef>
                <a:spcPts val="300"/>
              </a:spcBef>
              <a:defRPr sz="1500"/>
            </a:lvl4pPr>
            <a:lvl5pPr marL="1221582" indent="-192882">
              <a:spcBef>
                <a:spcPts val="300"/>
              </a:spcBef>
              <a:defRPr sz="1500"/>
            </a:lvl5pPr>
          </a:lstStyle>
          <a:p>
            <a:r>
              <a:t>Click to edit Master text styles</a:t>
            </a:r>
          </a:p>
          <a:p>
            <a:pPr lvl="1"/>
            <a:r>
              <a:t>Second level</a:t>
            </a:r>
          </a:p>
          <a:p>
            <a:pPr lvl="2"/>
            <a:r>
              <a:t>Third level</a:t>
            </a:r>
          </a:p>
          <a:p>
            <a:pPr lvl="3"/>
            <a:r>
              <a:t>Fourth level</a:t>
            </a:r>
          </a:p>
          <a:p>
            <a:pPr lvl="4"/>
            <a:r>
              <a:t>Fifth level</a:t>
            </a:r>
          </a:p>
        </p:txBody>
      </p:sp>
      <p:sp>
        <p:nvSpPr>
          <p:cNvPr id="52" name="Shape 52"/>
          <p:cNvSpPr/>
          <p:nvPr/>
        </p:nvSpPr>
        <p:spPr>
          <a:xfrm>
            <a:off x="0" y="6126169"/>
            <a:ext cx="9144000" cy="731838"/>
          </a:xfrm>
          <a:prstGeom prst="rect">
            <a:avLst/>
          </a:prstGeom>
          <a:solidFill>
            <a:srgbClr val="991B55"/>
          </a:solidFill>
          <a:ln w="12700">
            <a:miter lim="400000"/>
          </a:ln>
        </p:spPr>
        <p:txBody>
          <a:bodyPr lIns="45719" rIns="45719" anchor="ctr"/>
          <a:lstStyle/>
          <a:p>
            <a:pPr algn="ctr">
              <a:defRPr sz="1000">
                <a:solidFill>
                  <a:srgbClr val="FFFFFF"/>
                </a:solidFill>
              </a:defRPr>
            </a:pPr>
            <a:endParaRPr/>
          </a:p>
        </p:txBody>
      </p:sp>
      <p:pic>
        <p:nvPicPr>
          <p:cNvPr id="53" name="image1.png"/>
          <p:cNvPicPr>
            <a:picLocks noChangeAspect="1"/>
          </p:cNvPicPr>
          <p:nvPr/>
        </p:nvPicPr>
        <p:blipFill>
          <a:blip r:embed="rId3"/>
          <a:stretch>
            <a:fillRect/>
          </a:stretch>
        </p:blipFill>
        <p:spPr>
          <a:xfrm>
            <a:off x="8098841" y="6281729"/>
            <a:ext cx="799497" cy="420717"/>
          </a:xfrm>
          <a:prstGeom prst="rect">
            <a:avLst/>
          </a:prstGeom>
          <a:ln w="12700">
            <a:miter lim="400000"/>
          </a:ln>
        </p:spPr>
      </p:pic>
      <p:sp>
        <p:nvSpPr>
          <p:cNvPr id="54" name="Shape 5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Etu-patikitikipattern3-lightgrey-CMYK FF.pdf"/>
          <p:cNvPicPr>
            <a:picLocks noChangeAspect="1"/>
          </p:cNvPicPr>
          <p:nvPr/>
        </p:nvPicPr>
        <p:blipFill>
          <a:blip r:embed="rId6"/>
          <a:stretch>
            <a:fillRect/>
          </a:stretch>
        </p:blipFill>
        <p:spPr>
          <a:xfrm>
            <a:off x="1879600" y="-1606550"/>
            <a:ext cx="5384800" cy="5384800"/>
          </a:xfrm>
          <a:prstGeom prst="rect">
            <a:avLst/>
          </a:prstGeom>
          <a:ln w="12700">
            <a:miter lim="400000"/>
          </a:ln>
        </p:spPr>
      </p:pic>
      <p:sp>
        <p:nvSpPr>
          <p:cNvPr id="3" name="Shape 3"/>
          <p:cNvSpPr/>
          <p:nvPr/>
        </p:nvSpPr>
        <p:spPr>
          <a:xfrm>
            <a:off x="0" y="6126169"/>
            <a:ext cx="9144000" cy="731838"/>
          </a:xfrm>
          <a:prstGeom prst="rect">
            <a:avLst/>
          </a:prstGeom>
          <a:solidFill>
            <a:srgbClr val="991B55"/>
          </a:solidFill>
          <a:ln w="12700">
            <a:miter lim="400000"/>
          </a:ln>
        </p:spPr>
        <p:txBody>
          <a:bodyPr lIns="45719" rIns="45719" anchor="ctr"/>
          <a:lstStyle/>
          <a:p>
            <a:pPr algn="ctr">
              <a:defRPr sz="1000">
                <a:solidFill>
                  <a:srgbClr val="FFFFFF"/>
                </a:solidFill>
              </a:defRPr>
            </a:pPr>
            <a:endParaRPr/>
          </a:p>
        </p:txBody>
      </p:sp>
      <p:sp>
        <p:nvSpPr>
          <p:cNvPr id="4" name="Shape 4"/>
          <p:cNvSpPr>
            <a:spLocks noGrp="1"/>
          </p:cNvSpPr>
          <p:nvPr>
            <p:ph type="title"/>
          </p:nvPr>
        </p:nvSpPr>
        <p:spPr>
          <a:xfrm>
            <a:off x="457200" y="274638"/>
            <a:ext cx="8229600" cy="114300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normAutofit/>
          </a:bodyPr>
          <a:lstStyle/>
          <a:p>
            <a:r>
              <a:t>Click to edit Master title style</a:t>
            </a:r>
          </a:p>
        </p:txBody>
      </p:sp>
      <p:sp>
        <p:nvSpPr>
          <p:cNvPr id="5" name="Shape 5"/>
          <p:cNvSpPr>
            <a:spLocks noGrp="1"/>
          </p:cNvSpPr>
          <p:nvPr>
            <p:ph type="body" idx="1"/>
          </p:nvPr>
        </p:nvSpPr>
        <p:spPr>
          <a:xfrm>
            <a:off x="457200" y="1600205"/>
            <a:ext cx="8229600" cy="4277067"/>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r>
              <a:t>Click to edit Master text styles</a:t>
            </a:r>
          </a:p>
          <a:p>
            <a:pPr lvl="1"/>
            <a:r>
              <a:t>Second level</a:t>
            </a:r>
          </a:p>
          <a:p>
            <a:pPr lvl="2"/>
            <a:r>
              <a:t>Third level</a:t>
            </a:r>
          </a:p>
          <a:p>
            <a:pPr lvl="3"/>
            <a:r>
              <a:t>Fourth level</a:t>
            </a:r>
          </a:p>
          <a:p>
            <a:pPr lvl="4"/>
            <a:r>
              <a:t>Fifth level</a:t>
            </a:r>
          </a:p>
        </p:txBody>
      </p:sp>
      <p:pic>
        <p:nvPicPr>
          <p:cNvPr id="6" name="image1.png"/>
          <p:cNvPicPr>
            <a:picLocks noChangeAspect="1"/>
          </p:cNvPicPr>
          <p:nvPr/>
        </p:nvPicPr>
        <p:blipFill>
          <a:blip r:embed="rId7"/>
          <a:stretch>
            <a:fillRect/>
          </a:stretch>
        </p:blipFill>
        <p:spPr>
          <a:xfrm>
            <a:off x="8098841" y="6281729"/>
            <a:ext cx="799497" cy="420717"/>
          </a:xfrm>
          <a:prstGeom prst="rect">
            <a:avLst/>
          </a:prstGeom>
          <a:ln w="12700">
            <a:miter lim="400000"/>
          </a:ln>
        </p:spPr>
      </p:pic>
      <p:sp>
        <p:nvSpPr>
          <p:cNvPr id="7" name="Shape 7"/>
          <p:cNvSpPr>
            <a:spLocks noGrp="1"/>
          </p:cNvSpPr>
          <p:nvPr>
            <p:ph type="sldNum" sz="quarter" idx="2"/>
          </p:nvPr>
        </p:nvSpPr>
        <p:spPr>
          <a:xfrm>
            <a:off x="8502739" y="6448748"/>
            <a:ext cx="184061" cy="180341"/>
          </a:xfrm>
          <a:prstGeom prst="rect">
            <a:avLst/>
          </a:prstGeom>
          <a:ln w="12700">
            <a:miter lim="400000"/>
          </a:ln>
        </p:spPr>
        <p:txBody>
          <a:bodyPr wrap="none" lIns="45719" rIns="45719" anchor="ctr">
            <a:spAutoFit/>
          </a:bodyPr>
          <a:lstStyle>
            <a:lvl1pPr algn="r">
              <a:defRPr sz="6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ransition spd="med"/>
  <p:txStyles>
    <p:titleStyle>
      <a:lvl1pPr marL="0" marR="0" indent="0" algn="ctr" defTabSz="514350" rtl="0" latinLnBrk="0">
        <a:lnSpc>
          <a:spcPct val="100000"/>
        </a:lnSpc>
        <a:spcBef>
          <a:spcPts val="0"/>
        </a:spcBef>
        <a:spcAft>
          <a:spcPts val="0"/>
        </a:spcAft>
        <a:buClrTx/>
        <a:buSzTx/>
        <a:buFontTx/>
        <a:buNone/>
        <a:tabLst/>
        <a:defRPr sz="3000" b="1" i="0" u="none" strike="noStrike" cap="none" spc="0" baseline="0">
          <a:ln>
            <a:noFill/>
          </a:ln>
          <a:solidFill>
            <a:srgbClr val="000000"/>
          </a:solidFill>
          <a:uFillTx/>
          <a:latin typeface="Arial"/>
          <a:ea typeface="Arial"/>
          <a:cs typeface="Arial"/>
          <a:sym typeface="Arial"/>
        </a:defRPr>
      </a:lvl1pPr>
      <a:lvl2pPr marL="0" marR="0" indent="0" algn="ctr" defTabSz="514350" rtl="0" latinLnBrk="0">
        <a:lnSpc>
          <a:spcPct val="100000"/>
        </a:lnSpc>
        <a:spcBef>
          <a:spcPts val="0"/>
        </a:spcBef>
        <a:spcAft>
          <a:spcPts val="0"/>
        </a:spcAft>
        <a:buClrTx/>
        <a:buSzTx/>
        <a:buFontTx/>
        <a:buNone/>
        <a:tabLst/>
        <a:defRPr sz="3000" b="1" i="0" u="none" strike="noStrike" cap="none" spc="0" baseline="0">
          <a:ln>
            <a:noFill/>
          </a:ln>
          <a:solidFill>
            <a:srgbClr val="000000"/>
          </a:solidFill>
          <a:uFillTx/>
          <a:latin typeface="Arial"/>
          <a:ea typeface="Arial"/>
          <a:cs typeface="Arial"/>
          <a:sym typeface="Arial"/>
        </a:defRPr>
      </a:lvl2pPr>
      <a:lvl3pPr marL="0" marR="0" indent="0" algn="ctr" defTabSz="514350" rtl="0" latinLnBrk="0">
        <a:lnSpc>
          <a:spcPct val="100000"/>
        </a:lnSpc>
        <a:spcBef>
          <a:spcPts val="0"/>
        </a:spcBef>
        <a:spcAft>
          <a:spcPts val="0"/>
        </a:spcAft>
        <a:buClrTx/>
        <a:buSzTx/>
        <a:buFontTx/>
        <a:buNone/>
        <a:tabLst/>
        <a:defRPr sz="3000" b="1" i="0" u="none" strike="noStrike" cap="none" spc="0" baseline="0">
          <a:ln>
            <a:noFill/>
          </a:ln>
          <a:solidFill>
            <a:srgbClr val="000000"/>
          </a:solidFill>
          <a:uFillTx/>
          <a:latin typeface="Arial"/>
          <a:ea typeface="Arial"/>
          <a:cs typeface="Arial"/>
          <a:sym typeface="Arial"/>
        </a:defRPr>
      </a:lvl3pPr>
      <a:lvl4pPr marL="0" marR="0" indent="0" algn="ctr" defTabSz="514350" rtl="0" latinLnBrk="0">
        <a:lnSpc>
          <a:spcPct val="100000"/>
        </a:lnSpc>
        <a:spcBef>
          <a:spcPts val="0"/>
        </a:spcBef>
        <a:spcAft>
          <a:spcPts val="0"/>
        </a:spcAft>
        <a:buClrTx/>
        <a:buSzTx/>
        <a:buFontTx/>
        <a:buNone/>
        <a:tabLst/>
        <a:defRPr sz="3000" b="1" i="0" u="none" strike="noStrike" cap="none" spc="0" baseline="0">
          <a:ln>
            <a:noFill/>
          </a:ln>
          <a:solidFill>
            <a:srgbClr val="000000"/>
          </a:solidFill>
          <a:uFillTx/>
          <a:latin typeface="Arial"/>
          <a:ea typeface="Arial"/>
          <a:cs typeface="Arial"/>
          <a:sym typeface="Arial"/>
        </a:defRPr>
      </a:lvl4pPr>
      <a:lvl5pPr marL="0" marR="0" indent="0" algn="ctr" defTabSz="514350" rtl="0" latinLnBrk="0">
        <a:lnSpc>
          <a:spcPct val="100000"/>
        </a:lnSpc>
        <a:spcBef>
          <a:spcPts val="0"/>
        </a:spcBef>
        <a:spcAft>
          <a:spcPts val="0"/>
        </a:spcAft>
        <a:buClrTx/>
        <a:buSzTx/>
        <a:buFontTx/>
        <a:buNone/>
        <a:tabLst/>
        <a:defRPr sz="3000" b="1" i="0" u="none" strike="noStrike" cap="none" spc="0" baseline="0">
          <a:ln>
            <a:noFill/>
          </a:ln>
          <a:solidFill>
            <a:srgbClr val="000000"/>
          </a:solidFill>
          <a:uFillTx/>
          <a:latin typeface="Arial"/>
          <a:ea typeface="Arial"/>
          <a:cs typeface="Arial"/>
          <a:sym typeface="Arial"/>
        </a:defRPr>
      </a:lvl5pPr>
      <a:lvl6pPr marL="0" marR="0" indent="0" algn="ctr" defTabSz="514350" rtl="0" latinLnBrk="0">
        <a:lnSpc>
          <a:spcPct val="100000"/>
        </a:lnSpc>
        <a:spcBef>
          <a:spcPts val="0"/>
        </a:spcBef>
        <a:spcAft>
          <a:spcPts val="0"/>
        </a:spcAft>
        <a:buClrTx/>
        <a:buSzTx/>
        <a:buFontTx/>
        <a:buNone/>
        <a:tabLst/>
        <a:defRPr sz="3000" b="1" i="0" u="none" strike="noStrike" cap="none" spc="0" baseline="0">
          <a:ln>
            <a:noFill/>
          </a:ln>
          <a:solidFill>
            <a:srgbClr val="000000"/>
          </a:solidFill>
          <a:uFillTx/>
          <a:latin typeface="Arial"/>
          <a:ea typeface="Arial"/>
          <a:cs typeface="Arial"/>
          <a:sym typeface="Arial"/>
        </a:defRPr>
      </a:lvl6pPr>
      <a:lvl7pPr marL="0" marR="0" indent="0" algn="ctr" defTabSz="514350" rtl="0" latinLnBrk="0">
        <a:lnSpc>
          <a:spcPct val="100000"/>
        </a:lnSpc>
        <a:spcBef>
          <a:spcPts val="0"/>
        </a:spcBef>
        <a:spcAft>
          <a:spcPts val="0"/>
        </a:spcAft>
        <a:buClrTx/>
        <a:buSzTx/>
        <a:buFontTx/>
        <a:buNone/>
        <a:tabLst/>
        <a:defRPr sz="3000" b="1" i="0" u="none" strike="noStrike" cap="none" spc="0" baseline="0">
          <a:ln>
            <a:noFill/>
          </a:ln>
          <a:solidFill>
            <a:srgbClr val="000000"/>
          </a:solidFill>
          <a:uFillTx/>
          <a:latin typeface="Arial"/>
          <a:ea typeface="Arial"/>
          <a:cs typeface="Arial"/>
          <a:sym typeface="Arial"/>
        </a:defRPr>
      </a:lvl7pPr>
      <a:lvl8pPr marL="0" marR="0" indent="0" algn="ctr" defTabSz="514350" rtl="0" latinLnBrk="0">
        <a:lnSpc>
          <a:spcPct val="100000"/>
        </a:lnSpc>
        <a:spcBef>
          <a:spcPts val="0"/>
        </a:spcBef>
        <a:spcAft>
          <a:spcPts val="0"/>
        </a:spcAft>
        <a:buClrTx/>
        <a:buSzTx/>
        <a:buFontTx/>
        <a:buNone/>
        <a:tabLst/>
        <a:defRPr sz="3000" b="1" i="0" u="none" strike="noStrike" cap="none" spc="0" baseline="0">
          <a:ln>
            <a:noFill/>
          </a:ln>
          <a:solidFill>
            <a:srgbClr val="000000"/>
          </a:solidFill>
          <a:uFillTx/>
          <a:latin typeface="Arial"/>
          <a:ea typeface="Arial"/>
          <a:cs typeface="Arial"/>
          <a:sym typeface="Arial"/>
        </a:defRPr>
      </a:lvl8pPr>
      <a:lvl9pPr marL="0" marR="0" indent="0" algn="ctr" defTabSz="514350" rtl="0" latinLnBrk="0">
        <a:lnSpc>
          <a:spcPct val="100000"/>
        </a:lnSpc>
        <a:spcBef>
          <a:spcPts val="0"/>
        </a:spcBef>
        <a:spcAft>
          <a:spcPts val="0"/>
        </a:spcAft>
        <a:buClrTx/>
        <a:buSzTx/>
        <a:buFontTx/>
        <a:buNone/>
        <a:tabLst/>
        <a:defRPr sz="3000" b="1" i="0" u="none" strike="noStrike" cap="none" spc="0" baseline="0">
          <a:ln>
            <a:noFill/>
          </a:ln>
          <a:solidFill>
            <a:srgbClr val="000000"/>
          </a:solidFill>
          <a:uFillTx/>
          <a:latin typeface="Arial"/>
          <a:ea typeface="Arial"/>
          <a:cs typeface="Arial"/>
          <a:sym typeface="Arial"/>
        </a:defRPr>
      </a:lvl9pPr>
    </p:titleStyle>
    <p:bodyStyle>
      <a:lvl1pPr marL="192880" marR="0" indent="-192880" algn="l" defTabSz="514350" rtl="0" latinLnBrk="0">
        <a:lnSpc>
          <a:spcPct val="100000"/>
        </a:lnSpc>
        <a:spcBef>
          <a:spcPts val="500"/>
        </a:spcBef>
        <a:spcAft>
          <a:spcPts val="0"/>
        </a:spcAft>
        <a:buClrTx/>
        <a:buSzPct val="100000"/>
        <a:buFont typeface="Arial"/>
        <a:buChar char="•"/>
        <a:tabLst/>
        <a:defRPr sz="2100" b="0" i="0" u="none" strike="noStrike" cap="none" spc="0" baseline="0">
          <a:ln>
            <a:noFill/>
          </a:ln>
          <a:solidFill>
            <a:srgbClr val="000000"/>
          </a:solidFill>
          <a:uFillTx/>
          <a:latin typeface="Arial"/>
          <a:ea typeface="Arial"/>
          <a:cs typeface="Arial"/>
          <a:sym typeface="Arial"/>
        </a:defRPr>
      </a:lvl1pPr>
      <a:lvl2pPr marL="444699" marR="0" indent="-187524" algn="l" defTabSz="514350" rtl="0" latinLnBrk="0">
        <a:lnSpc>
          <a:spcPct val="100000"/>
        </a:lnSpc>
        <a:spcBef>
          <a:spcPts val="500"/>
        </a:spcBef>
        <a:spcAft>
          <a:spcPts val="0"/>
        </a:spcAft>
        <a:buClrTx/>
        <a:buSzPct val="100000"/>
        <a:buFont typeface="Arial"/>
        <a:buChar char="–"/>
        <a:tabLst/>
        <a:defRPr sz="2100" b="0" i="0" u="none" strike="noStrike" cap="none" spc="0" baseline="0">
          <a:ln>
            <a:noFill/>
          </a:ln>
          <a:solidFill>
            <a:srgbClr val="000000"/>
          </a:solidFill>
          <a:uFillTx/>
          <a:latin typeface="Arial"/>
          <a:ea typeface="Arial"/>
          <a:cs typeface="Arial"/>
          <a:sym typeface="Arial"/>
        </a:defRPr>
      </a:lvl2pPr>
      <a:lvl3pPr marL="694373" marR="0" indent="-180023" algn="l" defTabSz="514350" rtl="0" latinLnBrk="0">
        <a:lnSpc>
          <a:spcPct val="100000"/>
        </a:lnSpc>
        <a:spcBef>
          <a:spcPts val="500"/>
        </a:spcBef>
        <a:spcAft>
          <a:spcPts val="0"/>
        </a:spcAft>
        <a:buClrTx/>
        <a:buSzPct val="100000"/>
        <a:buFont typeface="Arial"/>
        <a:buChar char="•"/>
        <a:tabLst/>
        <a:defRPr sz="2100" b="0" i="0" u="none" strike="noStrike" cap="none" spc="0" baseline="0">
          <a:ln>
            <a:noFill/>
          </a:ln>
          <a:solidFill>
            <a:srgbClr val="000000"/>
          </a:solidFill>
          <a:uFillTx/>
          <a:latin typeface="Arial"/>
          <a:ea typeface="Arial"/>
          <a:cs typeface="Arial"/>
          <a:sym typeface="Arial"/>
        </a:defRPr>
      </a:lvl3pPr>
      <a:lvl4pPr marL="996553" marR="0" indent="-225028" algn="l" defTabSz="514350" rtl="0" latinLnBrk="0">
        <a:lnSpc>
          <a:spcPct val="100000"/>
        </a:lnSpc>
        <a:spcBef>
          <a:spcPts val="500"/>
        </a:spcBef>
        <a:spcAft>
          <a:spcPts val="0"/>
        </a:spcAft>
        <a:buClrTx/>
        <a:buSzPct val="100000"/>
        <a:buFont typeface="Arial"/>
        <a:buChar char="–"/>
        <a:tabLst/>
        <a:defRPr sz="2100" b="0" i="0" u="none" strike="noStrike" cap="none" spc="0" baseline="0">
          <a:ln>
            <a:noFill/>
          </a:ln>
          <a:solidFill>
            <a:srgbClr val="000000"/>
          </a:solidFill>
          <a:uFillTx/>
          <a:latin typeface="Arial"/>
          <a:ea typeface="Arial"/>
          <a:cs typeface="Arial"/>
          <a:sym typeface="Arial"/>
        </a:defRPr>
      </a:lvl4pPr>
      <a:lvl5pPr marL="1253728" marR="0" indent="-225028" algn="l" defTabSz="514350" rtl="0" latinLnBrk="0">
        <a:lnSpc>
          <a:spcPct val="100000"/>
        </a:lnSpc>
        <a:spcBef>
          <a:spcPts val="500"/>
        </a:spcBef>
        <a:spcAft>
          <a:spcPts val="0"/>
        </a:spcAft>
        <a:buClrTx/>
        <a:buSzPct val="100000"/>
        <a:buFont typeface="Arial"/>
        <a:buChar char="»"/>
        <a:tabLst/>
        <a:defRPr sz="2100" b="0" i="0" u="none" strike="noStrike" cap="none" spc="0" baseline="0">
          <a:ln>
            <a:noFill/>
          </a:ln>
          <a:solidFill>
            <a:srgbClr val="000000"/>
          </a:solidFill>
          <a:uFillTx/>
          <a:latin typeface="Arial"/>
          <a:ea typeface="Arial"/>
          <a:cs typeface="Arial"/>
          <a:sym typeface="Arial"/>
        </a:defRPr>
      </a:lvl5pPr>
      <a:lvl6pPr marL="1531361" marR="0" indent="-245486" algn="l" defTabSz="514350" rtl="0" latinLnBrk="0">
        <a:lnSpc>
          <a:spcPct val="100000"/>
        </a:lnSpc>
        <a:spcBef>
          <a:spcPts val="500"/>
        </a:spcBef>
        <a:spcAft>
          <a:spcPts val="0"/>
        </a:spcAft>
        <a:buClrTx/>
        <a:buSzPct val="100000"/>
        <a:buFont typeface="Arial"/>
        <a:buChar char="•"/>
        <a:tabLst/>
        <a:defRPr sz="2100" b="0" i="0" u="none" strike="noStrike" cap="none" spc="0" baseline="0">
          <a:ln>
            <a:noFill/>
          </a:ln>
          <a:solidFill>
            <a:srgbClr val="000000"/>
          </a:solidFill>
          <a:uFillTx/>
          <a:latin typeface="Arial"/>
          <a:ea typeface="Arial"/>
          <a:cs typeface="Arial"/>
          <a:sym typeface="Arial"/>
        </a:defRPr>
      </a:lvl6pPr>
      <a:lvl7pPr marL="1788536" marR="0" indent="-245486" algn="l" defTabSz="514350" rtl="0" latinLnBrk="0">
        <a:lnSpc>
          <a:spcPct val="100000"/>
        </a:lnSpc>
        <a:spcBef>
          <a:spcPts val="500"/>
        </a:spcBef>
        <a:spcAft>
          <a:spcPts val="0"/>
        </a:spcAft>
        <a:buClrTx/>
        <a:buSzPct val="100000"/>
        <a:buFont typeface="Arial"/>
        <a:buChar char="•"/>
        <a:tabLst/>
        <a:defRPr sz="2100" b="0" i="0" u="none" strike="noStrike" cap="none" spc="0" baseline="0">
          <a:ln>
            <a:noFill/>
          </a:ln>
          <a:solidFill>
            <a:srgbClr val="000000"/>
          </a:solidFill>
          <a:uFillTx/>
          <a:latin typeface="Arial"/>
          <a:ea typeface="Arial"/>
          <a:cs typeface="Arial"/>
          <a:sym typeface="Arial"/>
        </a:defRPr>
      </a:lvl7pPr>
      <a:lvl8pPr marL="2045711" marR="0" indent="-245486" algn="l" defTabSz="514350" rtl="0" latinLnBrk="0">
        <a:lnSpc>
          <a:spcPct val="100000"/>
        </a:lnSpc>
        <a:spcBef>
          <a:spcPts val="500"/>
        </a:spcBef>
        <a:spcAft>
          <a:spcPts val="0"/>
        </a:spcAft>
        <a:buClrTx/>
        <a:buSzPct val="100000"/>
        <a:buFont typeface="Arial"/>
        <a:buChar char="•"/>
        <a:tabLst/>
        <a:defRPr sz="2100" b="0" i="0" u="none" strike="noStrike" cap="none" spc="0" baseline="0">
          <a:ln>
            <a:noFill/>
          </a:ln>
          <a:solidFill>
            <a:srgbClr val="000000"/>
          </a:solidFill>
          <a:uFillTx/>
          <a:latin typeface="Arial"/>
          <a:ea typeface="Arial"/>
          <a:cs typeface="Arial"/>
          <a:sym typeface="Arial"/>
        </a:defRPr>
      </a:lvl8pPr>
      <a:lvl9pPr marL="2302886" marR="0" indent="-245486" algn="l" defTabSz="514350" rtl="0" latinLnBrk="0">
        <a:lnSpc>
          <a:spcPct val="100000"/>
        </a:lnSpc>
        <a:spcBef>
          <a:spcPts val="500"/>
        </a:spcBef>
        <a:spcAft>
          <a:spcPts val="0"/>
        </a:spcAft>
        <a:buClrTx/>
        <a:buSzPct val="100000"/>
        <a:buFont typeface="Arial"/>
        <a:buChar char="•"/>
        <a:tabLst/>
        <a:defRPr sz="2100" b="0" i="0" u="none" strike="noStrike" cap="none" spc="0" baseline="0">
          <a:ln>
            <a:noFill/>
          </a:ln>
          <a:solidFill>
            <a:srgbClr val="000000"/>
          </a:solidFill>
          <a:uFillTx/>
          <a:latin typeface="Arial"/>
          <a:ea typeface="Arial"/>
          <a:cs typeface="Arial"/>
          <a:sym typeface="Arial"/>
        </a:defRPr>
      </a:lvl9pPr>
    </p:bodyStyle>
    <p:otherStyle>
      <a:lvl1pPr marL="0" marR="0" indent="0" algn="r" defTabSz="914400" rtl="0" latinLnBrk="0">
        <a:lnSpc>
          <a:spcPct val="100000"/>
        </a:lnSpc>
        <a:spcBef>
          <a:spcPts val="0"/>
        </a:spcBef>
        <a:spcAft>
          <a:spcPts val="0"/>
        </a:spcAft>
        <a:buClrTx/>
        <a:buSzTx/>
        <a:buFontTx/>
        <a:buNone/>
        <a:tabLst/>
        <a:defRPr sz="600" b="0" i="0" u="none" strike="noStrike" cap="none" spc="0" baseline="0">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600" b="0" i="0" u="none" strike="noStrike" cap="none" spc="0" baseline="0">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600" b="0" i="0" u="none" strike="noStrike" cap="none" spc="0" baseline="0">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600" b="0" i="0" u="none" strike="noStrike" cap="none" spc="0" baseline="0">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600" b="0" i="0" u="none" strike="noStrike" cap="none" spc="0" baseline="0">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600" b="0" i="0" u="none" strike="noStrike" cap="none" spc="0" baseline="0">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600" b="0" i="0" u="none" strike="noStrike" cap="none" spc="0" baseline="0">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600" b="0" i="0" u="none" strike="noStrike" cap="none" spc="0" baseline="0">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6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Shape 63"/>
          <p:cNvSpPr>
            <a:spLocks noGrp="1"/>
          </p:cNvSpPr>
          <p:nvPr>
            <p:ph type="ctrTitle"/>
          </p:nvPr>
        </p:nvSpPr>
        <p:spPr>
          <a:xfrm>
            <a:off x="685800" y="1617785"/>
            <a:ext cx="7772400" cy="4349261"/>
          </a:xfrm>
          <a:prstGeom prst="rect">
            <a:avLst/>
          </a:prstGeom>
        </p:spPr>
        <p:txBody>
          <a:bodyPr>
            <a:noAutofit/>
          </a:bodyPr>
          <a:lstStyle/>
          <a:p>
            <a:r>
              <a:rPr lang="en-US" sz="3200" b="0" dirty="0">
                <a:latin typeface="Bahnschrift" panose="020B0502040204020203" pitchFamily="34" charset="0"/>
              </a:rPr>
              <a:t>T</a:t>
            </a:r>
            <a:r>
              <a:rPr lang="en-US" sz="3200" b="0" i="0" dirty="0">
                <a:solidFill>
                  <a:srgbClr val="000000"/>
                </a:solidFill>
                <a:effectLst/>
                <a:latin typeface="Bahnschrift" panose="020B0502040204020203" pitchFamily="34" charset="0"/>
              </a:rPr>
              <a:t>he Accredited Employers </a:t>
            </a:r>
            <a:r>
              <a:rPr lang="en-US" sz="3200" b="0" i="0" dirty="0" err="1">
                <a:solidFill>
                  <a:srgbClr val="000000"/>
                </a:solidFill>
                <a:effectLst/>
                <a:latin typeface="Bahnschrift" panose="020B0502040204020203" pitchFamily="34" charset="0"/>
              </a:rPr>
              <a:t>Programme</a:t>
            </a:r>
            <a:r>
              <a:rPr lang="en-US" sz="3200" b="0" i="0" dirty="0">
                <a:solidFill>
                  <a:srgbClr val="000000"/>
                </a:solidFill>
                <a:effectLst/>
                <a:latin typeface="Bahnschrift" panose="020B0502040204020203" pitchFamily="34" charset="0"/>
              </a:rPr>
              <a:t> (AEP)</a:t>
            </a:r>
            <a:r>
              <a:rPr lang="en-US" sz="3200" b="0" i="0" dirty="0">
                <a:solidFill>
                  <a:srgbClr val="000000"/>
                </a:solidFill>
                <a:effectLst/>
                <a:latin typeface="Trola-Regular-webfont"/>
              </a:rPr>
              <a:t/>
            </a:r>
            <a:br>
              <a:rPr lang="en-US" sz="3200" b="0" i="0" dirty="0">
                <a:solidFill>
                  <a:srgbClr val="000000"/>
                </a:solidFill>
                <a:effectLst/>
                <a:latin typeface="Trola-Regular-webfont"/>
              </a:rPr>
            </a:br>
            <a:endParaRPr sz="3200" dirty="0"/>
          </a:p>
        </p:txBody>
      </p:sp>
      <p:sp>
        <p:nvSpPr>
          <p:cNvPr id="64" name="Shape 64"/>
          <p:cNvSpPr>
            <a:spLocks noGrp="1"/>
          </p:cNvSpPr>
          <p:nvPr>
            <p:ph type="subTitle" sz="quarter" idx="1"/>
          </p:nvPr>
        </p:nvSpPr>
        <p:spPr>
          <a:xfrm>
            <a:off x="1371600" y="3587345"/>
            <a:ext cx="6400800" cy="2532101"/>
          </a:xfrm>
          <a:prstGeom prst="rect">
            <a:avLst/>
          </a:prstGeom>
        </p:spPr>
        <p:txBody>
          <a:bodyPr>
            <a:normAutofit/>
          </a:bodyPr>
          <a:lstStyle/>
          <a:p>
            <a:endParaRPr lang="en-NZ" sz="2400" dirty="0"/>
          </a:p>
          <a:p>
            <a:r>
              <a:rPr lang="en-NZ" sz="2400" dirty="0"/>
              <a:t>The Framework</a:t>
            </a:r>
          </a:p>
          <a:p>
            <a:r>
              <a:rPr lang="en-NZ" sz="2400" dirty="0"/>
              <a:t> Shape your  ACC Review outcomes</a:t>
            </a:r>
          </a:p>
          <a:p>
            <a:r>
              <a:rPr lang="en-NZ" sz="2400" dirty="0"/>
              <a:t>Group work – plan for action </a:t>
            </a:r>
          </a:p>
          <a:p>
            <a:endParaRPr lang="en-NZ" sz="2400" dirty="0"/>
          </a:p>
          <a:p>
            <a:endParaRPr sz="2400"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DB4E0D-DDEE-42D3-B911-5EDEAFC45649}"/>
              </a:ext>
            </a:extLst>
          </p:cNvPr>
          <p:cNvSpPr>
            <a:spLocks noGrp="1"/>
          </p:cNvSpPr>
          <p:nvPr>
            <p:ph type="title"/>
          </p:nvPr>
        </p:nvSpPr>
        <p:spPr/>
        <p:txBody>
          <a:bodyPr/>
          <a:lstStyle/>
          <a:p>
            <a:r>
              <a:rPr lang="en-NZ" dirty="0"/>
              <a:t>Main points of E tū submission </a:t>
            </a:r>
          </a:p>
        </p:txBody>
      </p:sp>
      <p:sp>
        <p:nvSpPr>
          <p:cNvPr id="3" name="Text Placeholder 2">
            <a:extLst>
              <a:ext uri="{FF2B5EF4-FFF2-40B4-BE49-F238E27FC236}">
                <a16:creationId xmlns:a16="http://schemas.microsoft.com/office/drawing/2014/main" xmlns="" id="{A65164BE-03C5-434C-A5ED-5B0D37B368B5}"/>
              </a:ext>
            </a:extLst>
          </p:cNvPr>
          <p:cNvSpPr>
            <a:spLocks noGrp="1"/>
          </p:cNvSpPr>
          <p:nvPr>
            <p:ph type="body" idx="1"/>
          </p:nvPr>
        </p:nvSpPr>
        <p:spPr/>
        <p:txBody>
          <a:bodyPr/>
          <a:lstStyle/>
          <a:p>
            <a:r>
              <a:rPr lang="en-NZ" dirty="0"/>
              <a:t>ACC must give a clear message that membership is a privilege that can be withdrawn if performance is unsatisfactory</a:t>
            </a:r>
          </a:p>
          <a:p>
            <a:endParaRPr lang="en-NZ" dirty="0"/>
          </a:p>
          <a:p>
            <a:r>
              <a:rPr lang="en-NZ" dirty="0"/>
              <a:t>Workers and unions should have a greater say whether  a company should remain in the scheme</a:t>
            </a:r>
          </a:p>
          <a:p>
            <a:endParaRPr lang="en-NZ" dirty="0"/>
          </a:p>
          <a:p>
            <a:r>
              <a:rPr lang="en-NZ" dirty="0"/>
              <a:t>Company needs to provide more evidence of real injury prevention </a:t>
            </a:r>
          </a:p>
          <a:p>
            <a:pPr marL="0" indent="0">
              <a:buNone/>
            </a:pPr>
            <a:r>
              <a:rPr lang="en-NZ" dirty="0"/>
              <a:t>and worker participation in decision making</a:t>
            </a:r>
          </a:p>
          <a:p>
            <a:endParaRPr lang="en-NZ" dirty="0"/>
          </a:p>
          <a:p>
            <a:r>
              <a:rPr lang="en-NZ" dirty="0"/>
              <a:t>A credible disputes process with union involvement </a:t>
            </a:r>
          </a:p>
          <a:p>
            <a:endParaRPr lang="en-NZ" dirty="0"/>
          </a:p>
        </p:txBody>
      </p:sp>
    </p:spTree>
    <p:extLst>
      <p:ext uri="{BB962C8B-B14F-4D97-AF65-F5344CB8AC3E}">
        <p14:creationId xmlns:p14="http://schemas.microsoft.com/office/powerpoint/2010/main" val="1088276662"/>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0889A5-F671-4AEB-901B-5899E1302F8F}"/>
              </a:ext>
            </a:extLst>
          </p:cNvPr>
          <p:cNvSpPr>
            <a:spLocks noGrp="1"/>
          </p:cNvSpPr>
          <p:nvPr>
            <p:ph type="title"/>
          </p:nvPr>
        </p:nvSpPr>
        <p:spPr/>
        <p:txBody>
          <a:bodyPr/>
          <a:lstStyle/>
          <a:p>
            <a:r>
              <a:rPr lang="en-NZ" dirty="0"/>
              <a:t>Group work</a:t>
            </a:r>
          </a:p>
        </p:txBody>
      </p:sp>
      <p:sp>
        <p:nvSpPr>
          <p:cNvPr id="3" name="Text Placeholder 2">
            <a:extLst>
              <a:ext uri="{FF2B5EF4-FFF2-40B4-BE49-F238E27FC236}">
                <a16:creationId xmlns:a16="http://schemas.microsoft.com/office/drawing/2014/main" xmlns="" id="{14366FF1-BB92-424B-B2A7-64735CF351DC}"/>
              </a:ext>
            </a:extLst>
          </p:cNvPr>
          <p:cNvSpPr>
            <a:spLocks noGrp="1"/>
          </p:cNvSpPr>
          <p:nvPr>
            <p:ph type="body" idx="1"/>
          </p:nvPr>
        </p:nvSpPr>
        <p:spPr/>
        <p:txBody>
          <a:bodyPr/>
          <a:lstStyle/>
          <a:p>
            <a:endParaRPr lang="en-NZ" dirty="0"/>
          </a:p>
          <a:p>
            <a:r>
              <a:rPr lang="en-NZ" sz="2400" dirty="0">
                <a:latin typeface="Bahnschrift" panose="020B0502040204020203" pitchFamily="34" charset="0"/>
              </a:rPr>
              <a:t>What would be required to make the scheme perform as intended?</a:t>
            </a:r>
          </a:p>
          <a:p>
            <a:endParaRPr lang="en-NZ" sz="2400" dirty="0">
              <a:latin typeface="Bahnschrift" panose="020B0502040204020203" pitchFamily="34" charset="0"/>
            </a:endParaRPr>
          </a:p>
          <a:p>
            <a:endParaRPr lang="en-NZ" sz="2400" dirty="0">
              <a:latin typeface="Bahnschrift" panose="020B0502040204020203" pitchFamily="34" charset="0"/>
            </a:endParaRPr>
          </a:p>
          <a:p>
            <a:endParaRPr lang="en-NZ" sz="2400" dirty="0">
              <a:latin typeface="Bahnschrift" panose="020B0502040204020203" pitchFamily="34" charset="0"/>
            </a:endParaRPr>
          </a:p>
          <a:p>
            <a:endParaRPr lang="en-NZ" sz="2400" dirty="0">
              <a:latin typeface="Bahnschrift" panose="020B0502040204020203" pitchFamily="34" charset="0"/>
            </a:endParaRPr>
          </a:p>
          <a:p>
            <a:r>
              <a:rPr lang="en-NZ" sz="2400" dirty="0">
                <a:latin typeface="Bahnschrift" panose="020B0502040204020203" pitchFamily="34" charset="0"/>
              </a:rPr>
              <a:t>How would we go about achieving this?</a:t>
            </a:r>
          </a:p>
          <a:p>
            <a:endParaRPr lang="en-NZ" dirty="0"/>
          </a:p>
        </p:txBody>
      </p:sp>
    </p:spTree>
    <p:extLst>
      <p:ext uri="{BB962C8B-B14F-4D97-AF65-F5344CB8AC3E}">
        <p14:creationId xmlns:p14="http://schemas.microsoft.com/office/powerpoint/2010/main" val="2468013778"/>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2BB6B4-1240-4287-AA04-67DE0261F75B}"/>
              </a:ext>
            </a:extLst>
          </p:cNvPr>
          <p:cNvSpPr>
            <a:spLocks noGrp="1"/>
          </p:cNvSpPr>
          <p:nvPr>
            <p:ph type="title"/>
          </p:nvPr>
        </p:nvSpPr>
        <p:spPr>
          <a:xfrm>
            <a:off x="457200" y="274638"/>
            <a:ext cx="8229600" cy="123947"/>
          </a:xfrm>
        </p:spPr>
        <p:txBody>
          <a:bodyPr>
            <a:normAutofit fontScale="90000"/>
          </a:bodyPr>
          <a:lstStyle/>
          <a:p>
            <a:endParaRPr lang="en-NZ" dirty="0"/>
          </a:p>
        </p:txBody>
      </p:sp>
      <p:sp>
        <p:nvSpPr>
          <p:cNvPr id="3" name="Text Placeholder 2">
            <a:extLst>
              <a:ext uri="{FF2B5EF4-FFF2-40B4-BE49-F238E27FC236}">
                <a16:creationId xmlns:a16="http://schemas.microsoft.com/office/drawing/2014/main" xmlns="" id="{AFD780A9-9C01-4581-9316-F3639710D4E4}"/>
              </a:ext>
            </a:extLst>
          </p:cNvPr>
          <p:cNvSpPr>
            <a:spLocks noGrp="1"/>
          </p:cNvSpPr>
          <p:nvPr>
            <p:ph type="body" idx="1"/>
          </p:nvPr>
        </p:nvSpPr>
        <p:spPr>
          <a:xfrm>
            <a:off x="457200" y="398585"/>
            <a:ext cx="8229600" cy="5478688"/>
          </a:xfrm>
        </p:spPr>
        <p:txBody>
          <a:bodyPr>
            <a:normAutofit/>
          </a:bodyPr>
          <a:lstStyle/>
          <a:p>
            <a:pPr algn="l"/>
            <a:r>
              <a:rPr lang="en-US" sz="3200" dirty="0">
                <a:latin typeface="Bahnschrift" panose="020B0502040204020203" pitchFamily="34" charset="0"/>
              </a:rPr>
              <a:t>E</a:t>
            </a:r>
            <a:r>
              <a:rPr lang="en-US" sz="3200" b="0" i="0" dirty="0">
                <a:solidFill>
                  <a:srgbClr val="000000"/>
                </a:solidFill>
                <a:effectLst/>
                <a:latin typeface="Bahnschrift" panose="020B0502040204020203" pitchFamily="34" charset="0"/>
              </a:rPr>
              <a:t>mployer</a:t>
            </a:r>
            <a:r>
              <a:rPr lang="en-US" sz="3200" dirty="0">
                <a:latin typeface="Bahnschrift" panose="020B0502040204020203" pitchFamily="34" charset="0"/>
              </a:rPr>
              <a:t>s</a:t>
            </a:r>
            <a:r>
              <a:rPr lang="en-US" sz="3200" b="0" i="0" dirty="0">
                <a:solidFill>
                  <a:srgbClr val="000000"/>
                </a:solidFill>
                <a:effectLst/>
                <a:latin typeface="Bahnschrift" panose="020B0502040204020203" pitchFamily="34" charset="0"/>
              </a:rPr>
              <a:t> can reduce  Work levy by up to 90% through the Accredited Employers </a:t>
            </a:r>
            <a:r>
              <a:rPr lang="en-US" sz="3200" b="0" i="0" dirty="0" err="1">
                <a:solidFill>
                  <a:srgbClr val="000000"/>
                </a:solidFill>
                <a:effectLst/>
                <a:latin typeface="Bahnschrift" panose="020B0502040204020203" pitchFamily="34" charset="0"/>
              </a:rPr>
              <a:t>Programme</a:t>
            </a:r>
            <a:r>
              <a:rPr lang="en-US" sz="3200" b="0" i="0" dirty="0">
                <a:solidFill>
                  <a:srgbClr val="000000"/>
                </a:solidFill>
                <a:effectLst/>
                <a:latin typeface="Bahnschrift" panose="020B0502040204020203" pitchFamily="34" charset="0"/>
              </a:rPr>
              <a:t> (AEP). </a:t>
            </a:r>
            <a:r>
              <a:rPr lang="en-US" sz="3200" dirty="0">
                <a:latin typeface="Bahnschrift" panose="020B0502040204020203" pitchFamily="34" charset="0"/>
              </a:rPr>
              <a:t>This</a:t>
            </a:r>
            <a:r>
              <a:rPr lang="en-US" sz="3200" b="0" i="0" dirty="0">
                <a:solidFill>
                  <a:srgbClr val="000000"/>
                </a:solidFill>
                <a:effectLst/>
                <a:latin typeface="Bahnschrift" panose="020B0502040204020203" pitchFamily="34" charset="0"/>
              </a:rPr>
              <a:t> lets </a:t>
            </a:r>
            <a:r>
              <a:rPr lang="en-US" sz="3200" dirty="0">
                <a:latin typeface="Bahnschrift" panose="020B0502040204020203" pitchFamily="34" charset="0"/>
              </a:rPr>
              <a:t>them</a:t>
            </a:r>
            <a:r>
              <a:rPr lang="en-US" sz="3200" b="0" i="0" dirty="0">
                <a:solidFill>
                  <a:srgbClr val="000000"/>
                </a:solidFill>
                <a:effectLst/>
                <a:latin typeface="Bahnschrift" panose="020B0502040204020203" pitchFamily="34" charset="0"/>
              </a:rPr>
              <a:t> manage </a:t>
            </a:r>
            <a:r>
              <a:rPr lang="en-US" sz="3200" dirty="0">
                <a:latin typeface="Bahnschrift" panose="020B0502040204020203" pitchFamily="34" charset="0"/>
              </a:rPr>
              <a:t>their</a:t>
            </a:r>
            <a:r>
              <a:rPr lang="en-US" sz="3200" b="0" i="0" dirty="0">
                <a:solidFill>
                  <a:srgbClr val="000000"/>
                </a:solidFill>
                <a:effectLst/>
                <a:latin typeface="Bahnschrift" panose="020B0502040204020203" pitchFamily="34" charset="0"/>
              </a:rPr>
              <a:t> employees’ injuries by ‘standing in the shoes’ of ACC.</a:t>
            </a:r>
          </a:p>
          <a:p>
            <a:pPr algn="l"/>
            <a:r>
              <a:rPr lang="en-US" sz="3200" b="0" i="0" dirty="0">
                <a:solidFill>
                  <a:srgbClr val="000000"/>
                </a:solidFill>
                <a:effectLst/>
                <a:latin typeface="Bahnschrift" panose="020B0502040204020203" pitchFamily="34" charset="0"/>
              </a:rPr>
              <a:t>There are risks involved. AEP suits employers who pay an annual Work levy of over $250,000.</a:t>
            </a:r>
          </a:p>
          <a:p>
            <a:pPr algn="l"/>
            <a:r>
              <a:rPr lang="en-US" sz="3200" dirty="0">
                <a:latin typeface="Bahnschrift" panose="020B0502040204020203" pitchFamily="34" charset="0"/>
              </a:rPr>
              <a:t>Framework is </a:t>
            </a:r>
            <a:r>
              <a:rPr lang="en-US" sz="3200" b="0" i="0" dirty="0">
                <a:solidFill>
                  <a:srgbClr val="000000"/>
                </a:solidFill>
                <a:effectLst/>
                <a:latin typeface="Bahnschrift" panose="020B0502040204020203" pitchFamily="34" charset="0"/>
              </a:rPr>
              <a:t>Under section 326C of the Accident Insurance Act 1998. </a:t>
            </a:r>
            <a:r>
              <a:rPr lang="en-US" sz="2000" b="0" i="0" dirty="0">
                <a:solidFill>
                  <a:srgbClr val="000000"/>
                </a:solidFill>
                <a:effectLst/>
                <a:latin typeface="Bahnschrift" panose="020B0502040204020203" pitchFamily="34" charset="0"/>
              </a:rPr>
              <a:t>Gazette 19 April 2000, Issue No 41</a:t>
            </a:r>
            <a:endParaRPr lang="en-NZ" sz="2000" dirty="0">
              <a:latin typeface="Bahnschrift" panose="020B0502040204020203" pitchFamily="34" charset="0"/>
            </a:endParaRPr>
          </a:p>
        </p:txBody>
      </p:sp>
    </p:spTree>
    <p:extLst>
      <p:ext uri="{BB962C8B-B14F-4D97-AF65-F5344CB8AC3E}">
        <p14:creationId xmlns:p14="http://schemas.microsoft.com/office/powerpoint/2010/main" val="1130710727"/>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FE3A1E-9B95-4BF4-85A0-E6A588FB911F}"/>
              </a:ext>
            </a:extLst>
          </p:cNvPr>
          <p:cNvSpPr>
            <a:spLocks noGrp="1"/>
          </p:cNvSpPr>
          <p:nvPr>
            <p:ph type="title"/>
          </p:nvPr>
        </p:nvSpPr>
        <p:spPr/>
        <p:txBody>
          <a:bodyPr/>
          <a:lstStyle/>
          <a:p>
            <a:r>
              <a:rPr lang="en-NZ" dirty="0">
                <a:latin typeface="Bahnschrift" panose="020B0502040204020203" pitchFamily="34" charset="0"/>
              </a:rPr>
              <a:t>Stated requirements  </a:t>
            </a:r>
          </a:p>
        </p:txBody>
      </p:sp>
      <p:sp>
        <p:nvSpPr>
          <p:cNvPr id="3" name="Text Placeholder 2">
            <a:extLst>
              <a:ext uri="{FF2B5EF4-FFF2-40B4-BE49-F238E27FC236}">
                <a16:creationId xmlns:a16="http://schemas.microsoft.com/office/drawing/2014/main" xmlns="" id="{7D6E3AEB-870B-4997-8294-45A55DA16726}"/>
              </a:ext>
            </a:extLst>
          </p:cNvPr>
          <p:cNvSpPr>
            <a:spLocks noGrp="1"/>
          </p:cNvSpPr>
          <p:nvPr>
            <p:ph type="body" idx="1"/>
          </p:nvPr>
        </p:nvSpPr>
        <p:spPr>
          <a:xfrm>
            <a:off x="457200" y="1137139"/>
            <a:ext cx="8229600" cy="4740134"/>
          </a:xfrm>
        </p:spPr>
        <p:txBody>
          <a:bodyPr>
            <a:normAutofit/>
          </a:bodyPr>
          <a:lstStyle/>
          <a:p>
            <a:pPr algn="l">
              <a:buFont typeface="Arial" panose="020B0604020202020204" pitchFamily="34" charset="0"/>
              <a:buChar char="•"/>
            </a:pPr>
            <a:r>
              <a:rPr lang="en-US" b="0" i="0" dirty="0">
                <a:solidFill>
                  <a:srgbClr val="3A3A3A"/>
                </a:solidFill>
                <a:effectLst/>
                <a:latin typeface="Bahnschrift" panose="020B0502040204020203" pitchFamily="34" charset="0"/>
              </a:rPr>
              <a:t>Meet the ACC audit standards for workplace safety and be able to demonstrate an ongoing commitment to maintaining these standards</a:t>
            </a:r>
          </a:p>
          <a:p>
            <a:pPr algn="l">
              <a:buFont typeface="Arial" panose="020B0604020202020204" pitchFamily="34" charset="0"/>
              <a:buChar char="•"/>
            </a:pPr>
            <a:r>
              <a:rPr lang="en-US" b="0" i="0" dirty="0">
                <a:solidFill>
                  <a:srgbClr val="3A3A3A"/>
                </a:solidFill>
                <a:effectLst/>
                <a:latin typeface="Bahnschrift" panose="020B0502040204020203" pitchFamily="34" charset="0"/>
              </a:rPr>
              <a:t>Demonstrate employee involvement in injury prevention and management process</a:t>
            </a:r>
          </a:p>
          <a:p>
            <a:pPr algn="l">
              <a:buFont typeface="Arial" panose="020B0604020202020204" pitchFamily="34" charset="0"/>
              <a:buChar char="•"/>
            </a:pPr>
            <a:r>
              <a:rPr lang="en-US" b="0" i="0" dirty="0">
                <a:solidFill>
                  <a:srgbClr val="3A3A3A"/>
                </a:solidFill>
                <a:effectLst/>
                <a:latin typeface="Bahnschrift" panose="020B0502040204020203" pitchFamily="34" charset="0"/>
              </a:rPr>
              <a:t>Have active injury management procedures covering rehabilitation and return to work</a:t>
            </a:r>
          </a:p>
          <a:p>
            <a:pPr algn="l">
              <a:buFont typeface="Arial" panose="020B0604020202020204" pitchFamily="34" charset="0"/>
              <a:buChar char="•"/>
            </a:pPr>
            <a:r>
              <a:rPr lang="en-US" b="0" i="0" dirty="0">
                <a:solidFill>
                  <a:srgbClr val="3A3A3A"/>
                </a:solidFill>
                <a:effectLst/>
                <a:latin typeface="Bahnschrift" panose="020B0502040204020203" pitchFamily="34" charset="0"/>
              </a:rPr>
              <a:t>Have systems and processes in place to ensure injured employees can access their legal entitlements</a:t>
            </a:r>
          </a:p>
          <a:p>
            <a:pPr algn="l">
              <a:buFont typeface="Arial" panose="020B0604020202020204" pitchFamily="34" charset="0"/>
              <a:buChar char="•"/>
            </a:pPr>
            <a:r>
              <a:rPr lang="en-US" b="0" i="0" dirty="0">
                <a:solidFill>
                  <a:srgbClr val="3A3A3A"/>
                </a:solidFill>
                <a:effectLst/>
                <a:latin typeface="Bahnschrift" panose="020B0502040204020203" pitchFamily="34" charset="0"/>
              </a:rPr>
              <a:t>Demonstrate financial solvency</a:t>
            </a:r>
          </a:p>
          <a:p>
            <a:pPr algn="l">
              <a:buFont typeface="Arial" panose="020B0604020202020204" pitchFamily="34" charset="0"/>
              <a:buChar char="•"/>
            </a:pPr>
            <a:r>
              <a:rPr lang="en-US" b="0" i="0" dirty="0">
                <a:solidFill>
                  <a:srgbClr val="3A3A3A"/>
                </a:solidFill>
                <a:effectLst/>
                <a:latin typeface="Bahnschrift" panose="020B0502040204020203" pitchFamily="34" charset="0"/>
              </a:rPr>
              <a:t>Be able to meet the claims data reporting and electronic transfer requirements.</a:t>
            </a:r>
          </a:p>
          <a:p>
            <a:endParaRPr lang="en-NZ" dirty="0"/>
          </a:p>
        </p:txBody>
      </p:sp>
    </p:spTree>
    <p:extLst>
      <p:ext uri="{BB962C8B-B14F-4D97-AF65-F5344CB8AC3E}">
        <p14:creationId xmlns:p14="http://schemas.microsoft.com/office/powerpoint/2010/main" val="819848363"/>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Shape 66"/>
          <p:cNvSpPr>
            <a:spLocks noGrp="1"/>
          </p:cNvSpPr>
          <p:nvPr>
            <p:ph type="title"/>
          </p:nvPr>
        </p:nvSpPr>
        <p:spPr>
          <a:xfrm>
            <a:off x="457200" y="274638"/>
            <a:ext cx="8229600" cy="5082808"/>
          </a:xfrm>
          <a:prstGeom prst="rect">
            <a:avLst/>
          </a:prstGeom>
        </p:spPr>
        <p:txBody>
          <a:bodyPr>
            <a:normAutofit/>
          </a:bodyPr>
          <a:lstStyle/>
          <a:p>
            <a:r>
              <a:rPr lang="en-US" b="1" i="0" dirty="0">
                <a:solidFill>
                  <a:schemeClr val="tx1"/>
                </a:solidFill>
                <a:effectLst/>
                <a:latin typeface="OpenSans-Regular"/>
              </a:rPr>
              <a:t>Partnership Discount Plan</a:t>
            </a:r>
            <a:r>
              <a:rPr lang="en-US" b="0" i="0" dirty="0">
                <a:solidFill>
                  <a:schemeClr val="tx1"/>
                </a:solidFill>
                <a:effectLst/>
                <a:latin typeface="OpenSans-Regular"/>
              </a:rPr>
              <a:t> where employers accept responsibility for payment of claims over a fixed period (1 or 2 years).</a:t>
            </a:r>
            <a:br>
              <a:rPr lang="en-US" b="0" i="0" dirty="0">
                <a:solidFill>
                  <a:schemeClr val="tx1"/>
                </a:solidFill>
                <a:effectLst/>
                <a:latin typeface="OpenSans-Regular"/>
              </a:rPr>
            </a:br>
            <a:r>
              <a:rPr lang="en-US" b="0" i="0" dirty="0">
                <a:solidFill>
                  <a:schemeClr val="tx1"/>
                </a:solidFill>
                <a:effectLst/>
                <a:latin typeface="OpenSans-Regular"/>
              </a:rPr>
              <a:t/>
            </a:r>
            <a:br>
              <a:rPr lang="en-US" b="0" i="0" dirty="0">
                <a:solidFill>
                  <a:schemeClr val="tx1"/>
                </a:solidFill>
                <a:effectLst/>
                <a:latin typeface="OpenSans-Regular"/>
              </a:rPr>
            </a:br>
            <a:r>
              <a:rPr lang="en-US" b="1" i="0" dirty="0">
                <a:solidFill>
                  <a:schemeClr val="tx1"/>
                </a:solidFill>
                <a:effectLst/>
                <a:latin typeface="OpenSans-Regular"/>
              </a:rPr>
              <a:t>Full Self-Cover Plan</a:t>
            </a:r>
            <a:r>
              <a:rPr lang="en-US" b="0" i="0" dirty="0">
                <a:solidFill>
                  <a:schemeClr val="tx1"/>
                </a:solidFill>
                <a:effectLst/>
                <a:latin typeface="OpenSans-Regular"/>
              </a:rPr>
              <a:t> where employers assume financial liability at the end of the claims management period (2 to 5 years) in return for a greater premium discount.</a:t>
            </a:r>
            <a:br>
              <a:rPr lang="en-US" b="0" i="0" dirty="0">
                <a:solidFill>
                  <a:schemeClr val="tx1"/>
                </a:solidFill>
                <a:effectLst/>
                <a:latin typeface="OpenSans-Regular"/>
              </a:rPr>
            </a:br>
            <a:endParaRPr dirty="0">
              <a:solidFill>
                <a:schemeClr val="tx1"/>
              </a:solidFill>
            </a:endParaRPr>
          </a:p>
        </p:txBody>
      </p:sp>
      <p:sp>
        <p:nvSpPr>
          <p:cNvPr id="67" name="Shape 67"/>
          <p:cNvSpPr>
            <a:spLocks noGrp="1"/>
          </p:cNvSpPr>
          <p:nvPr>
            <p:ph type="body" idx="1"/>
          </p:nvPr>
        </p:nvSpPr>
        <p:spPr>
          <a:xfrm>
            <a:off x="457200" y="274639"/>
            <a:ext cx="8229600" cy="5602634"/>
          </a:xfrm>
          <a:prstGeom prst="rect">
            <a:avLst/>
          </a:prstGeom>
        </p:spPr>
        <p:txBody>
          <a:bodyPr>
            <a:normAutofit/>
          </a:bodyPr>
          <a:lstStyle/>
          <a:p>
            <a:pPr marL="433705" marR="148590" eaLnBrk="0" hangingPunct="0">
              <a:lnSpc>
                <a:spcPct val="100000"/>
              </a:lnSpc>
              <a:spcAft>
                <a:spcPts val="600"/>
              </a:spcAft>
            </a:pPr>
            <a:endParaRPr lang="en-NZ" sz="2800" spc="-5" dirty="0">
              <a:effectLst/>
              <a:latin typeface="Arial" panose="020B0604020202020204" pitchFamily="34" charset="0"/>
              <a:ea typeface="Times New Roman" panose="02020603050405020304" pitchFamily="18" charset="0"/>
              <a:cs typeface="Times New Roman" panose="02020603050405020304" pitchFamily="18" charset="0"/>
            </a:endParaRPr>
          </a:p>
          <a:p>
            <a:pPr marL="433705" marR="148590" eaLnBrk="0" hangingPunct="0">
              <a:lnSpc>
                <a:spcPct val="100000"/>
              </a:lnSpc>
              <a:spcAft>
                <a:spcPts val="600"/>
              </a:spcAft>
            </a:pPr>
            <a:endParaRPr lang="en-NZ" sz="2800" spc="-5"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NZ" sz="2800" dirty="0"/>
          </a:p>
          <a:p>
            <a:pPr marL="0" indent="0">
              <a:buNone/>
            </a:pPr>
            <a:endParaRPr sz="2800" dirty="0"/>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6B60B8-FF4F-4F55-918F-7CBCBF6BD332}"/>
              </a:ext>
            </a:extLst>
          </p:cNvPr>
          <p:cNvSpPr>
            <a:spLocks noGrp="1"/>
          </p:cNvSpPr>
          <p:nvPr>
            <p:ph type="title"/>
          </p:nvPr>
        </p:nvSpPr>
        <p:spPr>
          <a:xfrm flipV="1">
            <a:off x="457200" y="1"/>
            <a:ext cx="8229600" cy="274638"/>
          </a:xfrm>
        </p:spPr>
        <p:txBody>
          <a:bodyPr>
            <a:noAutofit/>
          </a:bodyPr>
          <a:lstStyle/>
          <a:p>
            <a:pPr marL="433705" marR="148590" eaLnBrk="0" hangingPunct="0">
              <a:lnSpc>
                <a:spcPct val="100000"/>
              </a:lnSpc>
              <a:spcAft>
                <a:spcPts val="600"/>
              </a:spcAft>
            </a:pPr>
            <a:r>
              <a:rPr lang="en-NZ" sz="1800" spc="-5" dirty="0">
                <a:effectLst/>
                <a:latin typeface="Arial" panose="020B0604020202020204" pitchFamily="34" charset="0"/>
                <a:ea typeface="Times New Roman" panose="02020603050405020304" pitchFamily="18" charset="0"/>
                <a:cs typeface="Times New Roman" panose="02020603050405020304" pitchFamily="18" charset="0"/>
              </a:rPr>
              <a:t/>
            </a:r>
            <a:br>
              <a:rPr lang="en-NZ" sz="1800" spc="-5" dirty="0">
                <a:effectLst/>
                <a:latin typeface="Arial" panose="020B0604020202020204" pitchFamily="34" charset="0"/>
                <a:ea typeface="Times New Roman" panose="02020603050405020304" pitchFamily="18" charset="0"/>
                <a:cs typeface="Times New Roman" panose="02020603050405020304" pitchFamily="18" charset="0"/>
              </a:rPr>
            </a:br>
            <a:r>
              <a:rPr lang="en-NZ" sz="1800" spc="-5" dirty="0">
                <a:effectLst/>
                <a:latin typeface="Arial" panose="020B0604020202020204" pitchFamily="34" charset="0"/>
                <a:ea typeface="Times New Roman" panose="02020603050405020304" pitchFamily="18" charset="0"/>
                <a:cs typeface="Times New Roman" panose="02020603050405020304" pitchFamily="18" charset="0"/>
              </a:rPr>
              <a:t> </a:t>
            </a:r>
            <a:r>
              <a:rPr lang="en-NZ" sz="1800" dirty="0">
                <a:effectLst/>
                <a:latin typeface="Calibri" panose="020F0502020204030204" pitchFamily="34" charset="0"/>
                <a:ea typeface="Calibri" panose="020F0502020204030204" pitchFamily="34" charset="0"/>
                <a:cs typeface="Times New Roman" panose="02020603050405020304" pitchFamily="18" charset="0"/>
              </a:rPr>
              <a:t/>
            </a:r>
            <a:br>
              <a:rPr lang="en-NZ" sz="1800" dirty="0">
                <a:effectLst/>
                <a:latin typeface="Calibri" panose="020F0502020204030204" pitchFamily="34" charset="0"/>
                <a:ea typeface="Calibri" panose="020F0502020204030204" pitchFamily="34" charset="0"/>
                <a:cs typeface="Times New Roman" panose="02020603050405020304" pitchFamily="18" charset="0"/>
              </a:rPr>
            </a:br>
            <a:endParaRPr lang="en-NZ" sz="1800" dirty="0"/>
          </a:p>
        </p:txBody>
      </p:sp>
      <p:sp>
        <p:nvSpPr>
          <p:cNvPr id="3" name="Text Placeholder 2">
            <a:extLst>
              <a:ext uri="{FF2B5EF4-FFF2-40B4-BE49-F238E27FC236}">
                <a16:creationId xmlns:a16="http://schemas.microsoft.com/office/drawing/2014/main" xmlns="" id="{708020D8-FEE9-46DE-AD3D-4821447D2C83}"/>
              </a:ext>
            </a:extLst>
          </p:cNvPr>
          <p:cNvSpPr>
            <a:spLocks noGrp="1"/>
          </p:cNvSpPr>
          <p:nvPr>
            <p:ph type="body" idx="1"/>
          </p:nvPr>
        </p:nvSpPr>
        <p:spPr>
          <a:xfrm>
            <a:off x="457200" y="626723"/>
            <a:ext cx="8229600" cy="5406431"/>
          </a:xfrm>
        </p:spPr>
        <p:txBody>
          <a:bodyPr>
            <a:normAutofit/>
          </a:bodyPr>
          <a:lstStyle/>
          <a:p>
            <a:pPr marL="342900" marR="148590" lvl="0" indent="-342900" eaLnBrk="0" hangingPunct="0">
              <a:lnSpc>
                <a:spcPct val="100000"/>
              </a:lnSpc>
              <a:spcAft>
                <a:spcPts val="600"/>
              </a:spcAft>
              <a:buFont typeface="Symbol" panose="05050102010706020507" pitchFamily="18" charset="2"/>
              <a:buChar char=""/>
            </a:pPr>
            <a:endParaRPr lang="en-NZ" dirty="0"/>
          </a:p>
        </p:txBody>
      </p:sp>
      <p:pic>
        <p:nvPicPr>
          <p:cNvPr id="5" name="Picture 4">
            <a:extLst>
              <a:ext uri="{FF2B5EF4-FFF2-40B4-BE49-F238E27FC236}">
                <a16:creationId xmlns:a16="http://schemas.microsoft.com/office/drawing/2014/main" xmlns="" id="{93ECA88C-2F4D-4605-AA5E-FA3795E05DFD}"/>
              </a:ext>
            </a:extLst>
          </p:cNvPr>
          <p:cNvPicPr>
            <a:picLocks noChangeAspect="1"/>
          </p:cNvPicPr>
          <p:nvPr/>
        </p:nvPicPr>
        <p:blipFill>
          <a:blip r:embed="rId2"/>
          <a:stretch>
            <a:fillRect/>
          </a:stretch>
        </p:blipFill>
        <p:spPr>
          <a:xfrm>
            <a:off x="0" y="626723"/>
            <a:ext cx="9050886" cy="5662811"/>
          </a:xfrm>
          <a:prstGeom prst="rect">
            <a:avLst/>
          </a:prstGeom>
        </p:spPr>
      </p:pic>
    </p:spTree>
    <p:extLst>
      <p:ext uri="{BB962C8B-B14F-4D97-AF65-F5344CB8AC3E}">
        <p14:creationId xmlns:p14="http://schemas.microsoft.com/office/powerpoint/2010/main" val="662128608"/>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1D893F-CB71-4EBE-BFCD-6DC01FB3F70A}"/>
              </a:ext>
            </a:extLst>
          </p:cNvPr>
          <p:cNvSpPr>
            <a:spLocks noGrp="1"/>
          </p:cNvSpPr>
          <p:nvPr>
            <p:ph type="title"/>
          </p:nvPr>
        </p:nvSpPr>
        <p:spPr/>
        <p:txBody>
          <a:bodyPr/>
          <a:lstStyle/>
          <a:p>
            <a:r>
              <a:rPr lang="en-US" b="0" i="0" dirty="0">
                <a:solidFill>
                  <a:srgbClr val="000000"/>
                </a:solidFill>
                <a:effectLst/>
                <a:latin typeface="Trola-Regular"/>
              </a:rPr>
              <a:t/>
            </a:r>
            <a:br>
              <a:rPr lang="en-US" b="0" i="0" dirty="0">
                <a:solidFill>
                  <a:srgbClr val="000000"/>
                </a:solidFill>
                <a:effectLst/>
                <a:latin typeface="Trola-Regular"/>
              </a:rPr>
            </a:br>
            <a:r>
              <a:rPr lang="en-US" b="0" i="0" dirty="0">
                <a:solidFill>
                  <a:srgbClr val="000000"/>
                </a:solidFill>
                <a:effectLst/>
                <a:latin typeface="Trola-Regular"/>
              </a:rPr>
              <a:t>Shape your ACC –Review outcomes</a:t>
            </a:r>
            <a:endParaRPr lang="en-NZ" dirty="0"/>
          </a:p>
        </p:txBody>
      </p:sp>
      <p:sp>
        <p:nvSpPr>
          <p:cNvPr id="3" name="Text Placeholder 2">
            <a:extLst>
              <a:ext uri="{FF2B5EF4-FFF2-40B4-BE49-F238E27FC236}">
                <a16:creationId xmlns:a16="http://schemas.microsoft.com/office/drawing/2014/main" xmlns="" id="{715448B9-2A68-402A-B241-CBBB67C19B0E}"/>
              </a:ext>
            </a:extLst>
          </p:cNvPr>
          <p:cNvSpPr>
            <a:spLocks noGrp="1"/>
          </p:cNvSpPr>
          <p:nvPr>
            <p:ph type="body" idx="1"/>
          </p:nvPr>
        </p:nvSpPr>
        <p:spPr/>
        <p:txBody>
          <a:bodyPr/>
          <a:lstStyle/>
          <a:p>
            <a:r>
              <a:rPr lang="en-US" b="0" i="0" dirty="0">
                <a:solidFill>
                  <a:srgbClr val="000000"/>
                </a:solidFill>
                <a:effectLst/>
                <a:latin typeface="Sofiapro-light"/>
              </a:rPr>
              <a:t>opportunity  to grow health and safety leadership amongst accredited employers.</a:t>
            </a:r>
          </a:p>
          <a:p>
            <a:r>
              <a:rPr lang="en-US" b="0" i="0" dirty="0">
                <a:solidFill>
                  <a:srgbClr val="000000"/>
                </a:solidFill>
                <a:effectLst/>
                <a:latin typeface="Sofiapro-light"/>
              </a:rPr>
              <a:t>some features of the </a:t>
            </a:r>
            <a:r>
              <a:rPr lang="en-US" b="0" i="0" dirty="0" err="1">
                <a:solidFill>
                  <a:srgbClr val="000000"/>
                </a:solidFill>
                <a:effectLst/>
                <a:latin typeface="Sofiapro-light"/>
              </a:rPr>
              <a:t>programme</a:t>
            </a:r>
            <a:r>
              <a:rPr lang="en-US" b="0" i="0" dirty="0">
                <a:solidFill>
                  <a:srgbClr val="000000"/>
                </a:solidFill>
                <a:effectLst/>
                <a:latin typeface="Sofiapro-light"/>
              </a:rPr>
              <a:t> have not functioned as intended.</a:t>
            </a:r>
          </a:p>
          <a:p>
            <a:r>
              <a:rPr lang="en-US" b="0" i="0" dirty="0">
                <a:solidFill>
                  <a:srgbClr val="000000"/>
                </a:solidFill>
                <a:effectLst/>
                <a:latin typeface="Sofiapro-light"/>
              </a:rPr>
              <a:t> indications that some </a:t>
            </a:r>
            <a:r>
              <a:rPr lang="en-US" b="0" i="0" dirty="0" err="1">
                <a:solidFill>
                  <a:srgbClr val="000000"/>
                </a:solidFill>
                <a:effectLst/>
                <a:latin typeface="Sofiapro-light"/>
              </a:rPr>
              <a:t>programme</a:t>
            </a:r>
            <a:r>
              <a:rPr lang="en-US" b="0" i="0" dirty="0">
                <a:solidFill>
                  <a:srgbClr val="000000"/>
                </a:solidFill>
                <a:effectLst/>
                <a:latin typeface="Sofiapro-light"/>
              </a:rPr>
              <a:t> objectives are not being achieved.</a:t>
            </a:r>
          </a:p>
          <a:p>
            <a:r>
              <a:rPr lang="en-US" b="0" i="0" dirty="0">
                <a:solidFill>
                  <a:srgbClr val="000000"/>
                </a:solidFill>
                <a:effectLst/>
                <a:latin typeface="Sofiapro-light"/>
              </a:rPr>
              <a:t>injury management outcomes are not as positive as expected. </a:t>
            </a:r>
            <a:endParaRPr lang="en-US" dirty="0">
              <a:latin typeface="Sofiapro-light"/>
            </a:endParaRPr>
          </a:p>
          <a:p>
            <a:r>
              <a:rPr lang="en-US" b="0" i="0" dirty="0">
                <a:solidFill>
                  <a:srgbClr val="000000"/>
                </a:solidFill>
                <a:effectLst/>
                <a:latin typeface="Sofiapro-light"/>
              </a:rPr>
              <a:t> satisfaction with injury, claims, and rehabilitation management for employees is low compared with ACC-managed work claims.</a:t>
            </a:r>
          </a:p>
          <a:p>
            <a:r>
              <a:rPr lang="en-US" b="0" i="0" dirty="0">
                <a:solidFill>
                  <a:srgbClr val="000000"/>
                </a:solidFill>
                <a:effectLst/>
                <a:latin typeface="Sofiapro-light"/>
              </a:rPr>
              <a:t>There are some positive outcomes. The </a:t>
            </a:r>
            <a:r>
              <a:rPr lang="en-US" b="0" i="0" dirty="0" err="1">
                <a:solidFill>
                  <a:srgbClr val="000000"/>
                </a:solidFill>
                <a:effectLst/>
                <a:latin typeface="Sofiapro-light"/>
              </a:rPr>
              <a:t>programme</a:t>
            </a:r>
            <a:r>
              <a:rPr lang="en-US" b="0" i="0" dirty="0">
                <a:solidFill>
                  <a:srgbClr val="000000"/>
                </a:solidFill>
                <a:effectLst/>
                <a:latin typeface="Sofiapro-light"/>
              </a:rPr>
              <a:t> currently delivers better return to work outcomes for employees and lower compensation costs than for those not part of AEP.</a:t>
            </a:r>
            <a:endParaRPr lang="en-NZ" dirty="0"/>
          </a:p>
        </p:txBody>
      </p:sp>
    </p:spTree>
    <p:extLst>
      <p:ext uri="{BB962C8B-B14F-4D97-AF65-F5344CB8AC3E}">
        <p14:creationId xmlns:p14="http://schemas.microsoft.com/office/powerpoint/2010/main" val="4135354310"/>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0C3BB5-CB22-49DC-A7B6-B63CEB9845A3}"/>
              </a:ext>
            </a:extLst>
          </p:cNvPr>
          <p:cNvSpPr>
            <a:spLocks noGrp="1"/>
          </p:cNvSpPr>
          <p:nvPr>
            <p:ph type="title"/>
          </p:nvPr>
        </p:nvSpPr>
        <p:spPr>
          <a:xfrm>
            <a:off x="457200" y="274639"/>
            <a:ext cx="8229600" cy="277000"/>
          </a:xfrm>
        </p:spPr>
        <p:txBody>
          <a:bodyPr>
            <a:normAutofit fontScale="90000"/>
          </a:bodyPr>
          <a:lstStyle/>
          <a:p>
            <a:r>
              <a:rPr lang="en-NZ" dirty="0"/>
              <a:t> </a:t>
            </a:r>
          </a:p>
        </p:txBody>
      </p:sp>
      <p:sp>
        <p:nvSpPr>
          <p:cNvPr id="3" name="Text Placeholder 2">
            <a:extLst>
              <a:ext uri="{FF2B5EF4-FFF2-40B4-BE49-F238E27FC236}">
                <a16:creationId xmlns:a16="http://schemas.microsoft.com/office/drawing/2014/main" xmlns="" id="{9D2FE669-46FE-41F7-93B0-6CC870EB66AA}"/>
              </a:ext>
            </a:extLst>
          </p:cNvPr>
          <p:cNvSpPr>
            <a:spLocks noGrp="1"/>
          </p:cNvSpPr>
          <p:nvPr>
            <p:ph type="body" idx="1"/>
          </p:nvPr>
        </p:nvSpPr>
        <p:spPr>
          <a:xfrm>
            <a:off x="457200" y="274639"/>
            <a:ext cx="8229600" cy="5602634"/>
          </a:xfrm>
        </p:spPr>
        <p:txBody>
          <a:bodyPr>
            <a:normAutofit/>
          </a:bodyPr>
          <a:lstStyle/>
          <a:p>
            <a:endParaRPr lang="en-US" b="0" i="0" dirty="0">
              <a:solidFill>
                <a:srgbClr val="000000"/>
              </a:solidFill>
              <a:effectLst/>
              <a:latin typeface="Sofiapro-light"/>
            </a:endParaRPr>
          </a:p>
          <a:p>
            <a:r>
              <a:rPr kumimoji="0" lang="en-US" altLang="en-US" sz="2400" b="0" i="0" u="none" strike="noStrike" cap="none" normalizeH="0" baseline="0" dirty="0">
                <a:ln>
                  <a:noFill/>
                </a:ln>
                <a:solidFill>
                  <a:srgbClr val="000000"/>
                </a:solidFill>
                <a:effectLst/>
                <a:latin typeface="Bahnschrift" panose="020B0502040204020203" pitchFamily="34" charset="0"/>
              </a:rPr>
              <a:t>employees in AEP don't always feel they have adequate opportunities to influence their work environment. They want the opportunity to raise issues and contribute to solutions in injury prevention and see real change</a:t>
            </a:r>
            <a:endParaRPr lang="en-NZ" sz="2400" dirty="0">
              <a:latin typeface="Bahnschrift" panose="020B0502040204020203" pitchFamily="34" charset="0"/>
            </a:endParaRPr>
          </a:p>
          <a:p>
            <a:pPr marL="0" indent="0">
              <a:buNone/>
            </a:pPr>
            <a:endParaRPr lang="en-US" sz="2400" b="0" i="0" dirty="0">
              <a:solidFill>
                <a:srgbClr val="000000"/>
              </a:solidFill>
              <a:effectLst/>
              <a:latin typeface="Sofiapro-light"/>
            </a:endParaRPr>
          </a:p>
          <a:p>
            <a:r>
              <a:rPr lang="en-US" sz="2400" b="0" i="0" dirty="0">
                <a:solidFill>
                  <a:srgbClr val="000000"/>
                </a:solidFill>
                <a:effectLst/>
                <a:latin typeface="Bahnschrift" panose="020B0502040204020203" pitchFamily="34" charset="0"/>
              </a:rPr>
              <a:t>Currently, the </a:t>
            </a:r>
            <a:r>
              <a:rPr lang="en-US" sz="2400" b="0" i="0" dirty="0" err="1">
                <a:solidFill>
                  <a:srgbClr val="000000"/>
                </a:solidFill>
                <a:effectLst/>
                <a:latin typeface="Bahnschrift" panose="020B0502040204020203" pitchFamily="34" charset="0"/>
              </a:rPr>
              <a:t>programme</a:t>
            </a:r>
            <a:r>
              <a:rPr lang="en-US" sz="2400" b="0" i="0" dirty="0">
                <a:solidFill>
                  <a:srgbClr val="000000"/>
                </a:solidFill>
                <a:effectLst/>
                <a:latin typeface="Bahnschrift" panose="020B0502040204020203" pitchFamily="34" charset="0"/>
              </a:rPr>
              <a:t> is not delivering consistent and positive outcomes for those employed by AEs when they have a work injury.</a:t>
            </a:r>
          </a:p>
          <a:p>
            <a:pPr marL="0" indent="0">
              <a:buNone/>
            </a:pPr>
            <a:endParaRPr lang="en-US" sz="2400" dirty="0">
              <a:latin typeface="Bahnschrift" panose="020B0502040204020203" pitchFamily="34" charset="0"/>
            </a:endParaRPr>
          </a:p>
          <a:p>
            <a:r>
              <a:rPr lang="en-US" sz="2400" b="0" i="0" dirty="0">
                <a:solidFill>
                  <a:srgbClr val="000000"/>
                </a:solidFill>
                <a:effectLst/>
                <a:latin typeface="Bahnschrift" panose="020B0502040204020203" pitchFamily="34" charset="0"/>
              </a:rPr>
              <a:t>We found low employee satisfaction with the injury/claims/rehabilitation management process compared to non-work claims.</a:t>
            </a:r>
          </a:p>
        </p:txBody>
      </p:sp>
      <p:sp>
        <p:nvSpPr>
          <p:cNvPr id="4" name="Rectangle 1">
            <a:extLst>
              <a:ext uri="{FF2B5EF4-FFF2-40B4-BE49-F238E27FC236}">
                <a16:creationId xmlns:a16="http://schemas.microsoft.com/office/drawing/2014/main" xmlns="" id="{D876D728-03B9-4AE1-8923-EFBA1A2B8861}"/>
              </a:ext>
            </a:extLst>
          </p:cNvPr>
          <p:cNvSpPr>
            <a:spLocks noChangeArrowheads="1"/>
          </p:cNvSpPr>
          <p:nvPr/>
        </p:nvSpPr>
        <p:spPr bwMode="auto">
          <a:xfrm>
            <a:off x="0" y="90100"/>
            <a:ext cx="22313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Sofiapro-light"/>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80413317"/>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D6DE9E-71B9-4EB8-9919-FD491859769A}"/>
              </a:ext>
            </a:extLst>
          </p:cNvPr>
          <p:cNvSpPr>
            <a:spLocks noGrp="1"/>
          </p:cNvSpPr>
          <p:nvPr>
            <p:ph type="title"/>
          </p:nvPr>
        </p:nvSpPr>
        <p:spPr/>
        <p:txBody>
          <a:bodyPr>
            <a:normAutofit fontScale="90000"/>
          </a:bodyPr>
          <a:lstStyle/>
          <a:p>
            <a:r>
              <a:rPr lang="en-US" b="0" i="0" dirty="0">
                <a:solidFill>
                  <a:srgbClr val="000000"/>
                </a:solidFill>
                <a:effectLst/>
                <a:latin typeface="Sofiapro-light"/>
              </a:rPr>
              <a:t>.</a:t>
            </a:r>
            <a:br>
              <a:rPr lang="en-US" b="0" i="0" dirty="0">
                <a:solidFill>
                  <a:srgbClr val="000000"/>
                </a:solidFill>
                <a:effectLst/>
                <a:latin typeface="Sofiapro-light"/>
              </a:rPr>
            </a:br>
            <a:r>
              <a:rPr lang="en-US" b="0" i="0" dirty="0">
                <a:solidFill>
                  <a:srgbClr val="000000"/>
                </a:solidFill>
                <a:effectLst/>
                <a:latin typeface="Sofiapro-light"/>
              </a:rPr>
              <a:t> </a:t>
            </a:r>
            <a:r>
              <a:rPr lang="en-NZ" dirty="0"/>
              <a:t/>
            </a:r>
            <a:br>
              <a:rPr lang="en-NZ" dirty="0"/>
            </a:br>
            <a:endParaRPr lang="en-NZ" dirty="0"/>
          </a:p>
        </p:txBody>
      </p:sp>
      <p:sp>
        <p:nvSpPr>
          <p:cNvPr id="3" name="Text Placeholder 2">
            <a:extLst>
              <a:ext uri="{FF2B5EF4-FFF2-40B4-BE49-F238E27FC236}">
                <a16:creationId xmlns:a16="http://schemas.microsoft.com/office/drawing/2014/main" xmlns="" id="{89B8A675-9F45-4D94-832D-E519B7BA94B3}"/>
              </a:ext>
            </a:extLst>
          </p:cNvPr>
          <p:cNvSpPr>
            <a:spLocks noGrp="1"/>
          </p:cNvSpPr>
          <p:nvPr>
            <p:ph type="body" idx="1"/>
          </p:nvPr>
        </p:nvSpPr>
        <p:spPr>
          <a:xfrm>
            <a:off x="457200" y="274639"/>
            <a:ext cx="8229600" cy="5602634"/>
          </a:xfrm>
        </p:spPr>
        <p:txBody>
          <a:bodyPr>
            <a:noAutofit/>
          </a:bodyPr>
          <a:lstStyle/>
          <a:p>
            <a:r>
              <a:rPr lang="en-US" sz="2400" b="0" i="0" dirty="0">
                <a:solidFill>
                  <a:srgbClr val="000000"/>
                </a:solidFill>
                <a:effectLst/>
                <a:latin typeface="Bahnschrift" panose="020B0502040204020203" pitchFamily="34" charset="0"/>
              </a:rPr>
              <a:t>In some cases, employees may not report when they disagree about the way their claim or rehabilitation and return to work has been managed because of fears of the impact on their career</a:t>
            </a:r>
            <a:endParaRPr lang="en-US" sz="2400" dirty="0">
              <a:latin typeface="Bahnschrift" panose="020B0502040204020203" pitchFamily="34" charset="0"/>
            </a:endParaRPr>
          </a:p>
          <a:p>
            <a:r>
              <a:rPr lang="en-US" sz="2400" b="0" i="0" dirty="0">
                <a:solidFill>
                  <a:srgbClr val="000000"/>
                </a:solidFill>
                <a:effectLst/>
                <a:latin typeface="Bahnschrift" panose="020B0502040204020203" pitchFamily="34" charset="0"/>
              </a:rPr>
              <a:t>Some treatment providers feel that AEs and TPAs don't always act in the best interests of their employees. They see that AEs have a conflict of interest by trying to save money and provide appropriate rehabilitation and return to work pathways for their employees</a:t>
            </a:r>
          </a:p>
          <a:p>
            <a:r>
              <a:rPr lang="en-US" sz="2400" b="0" i="0" dirty="0">
                <a:solidFill>
                  <a:srgbClr val="000000"/>
                </a:solidFill>
                <a:effectLst/>
                <a:latin typeface="Bahnschrift" panose="020B0502040204020203" pitchFamily="34" charset="0"/>
              </a:rPr>
              <a:t>Current data collected for the </a:t>
            </a:r>
            <a:r>
              <a:rPr lang="en-US" sz="2400" b="0" i="0" dirty="0" err="1">
                <a:solidFill>
                  <a:srgbClr val="000000"/>
                </a:solidFill>
                <a:effectLst/>
                <a:latin typeface="Bahnschrift" panose="020B0502040204020203" pitchFamily="34" charset="0"/>
              </a:rPr>
              <a:t>programme</a:t>
            </a:r>
            <a:r>
              <a:rPr lang="en-US" sz="2400" b="0" i="0" dirty="0">
                <a:solidFill>
                  <a:srgbClr val="000000"/>
                </a:solidFill>
                <a:effectLst/>
                <a:latin typeface="Bahnschrift" panose="020B0502040204020203" pitchFamily="34" charset="0"/>
              </a:rPr>
              <a:t> is incomplete and does not allow for effective benchmarking.</a:t>
            </a:r>
          </a:p>
          <a:p>
            <a:r>
              <a:rPr lang="en-US" sz="2400" b="0" i="0" dirty="0">
                <a:solidFill>
                  <a:srgbClr val="000000"/>
                </a:solidFill>
                <a:effectLst/>
                <a:latin typeface="Bahnschrift" panose="020B0502040204020203" pitchFamily="34" charset="0"/>
              </a:rPr>
              <a:t>Auditors are frustrated that addressing recommendations for improvements (especially for critical risks) isn't mandatory</a:t>
            </a:r>
            <a:endParaRPr lang="en-NZ" sz="2400" dirty="0">
              <a:latin typeface="Bahnschrift" panose="020B0502040204020203" pitchFamily="34" charset="0"/>
            </a:endParaRPr>
          </a:p>
        </p:txBody>
      </p:sp>
    </p:spTree>
    <p:extLst>
      <p:ext uri="{BB962C8B-B14F-4D97-AF65-F5344CB8AC3E}">
        <p14:creationId xmlns:p14="http://schemas.microsoft.com/office/powerpoint/2010/main" val="2420153625"/>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BAB7B7-3265-4DF0-9A7F-6A20B34D8D01}"/>
              </a:ext>
            </a:extLst>
          </p:cNvPr>
          <p:cNvSpPr>
            <a:spLocks noGrp="1"/>
          </p:cNvSpPr>
          <p:nvPr>
            <p:ph type="title"/>
          </p:nvPr>
        </p:nvSpPr>
        <p:spPr>
          <a:xfrm>
            <a:off x="457200" y="262916"/>
            <a:ext cx="8229600" cy="874222"/>
          </a:xfrm>
        </p:spPr>
        <p:txBody>
          <a:bodyPr>
            <a:normAutofit/>
          </a:bodyPr>
          <a:lstStyle/>
          <a:p>
            <a:r>
              <a:rPr lang="en-NZ" dirty="0"/>
              <a:t>ACC response to the review </a:t>
            </a:r>
          </a:p>
        </p:txBody>
      </p:sp>
      <p:sp>
        <p:nvSpPr>
          <p:cNvPr id="3" name="Text Placeholder 2">
            <a:extLst>
              <a:ext uri="{FF2B5EF4-FFF2-40B4-BE49-F238E27FC236}">
                <a16:creationId xmlns:a16="http://schemas.microsoft.com/office/drawing/2014/main" xmlns="" id="{F4B25B68-52DF-4283-A966-88A4E30C3554}"/>
              </a:ext>
            </a:extLst>
          </p:cNvPr>
          <p:cNvSpPr>
            <a:spLocks noGrp="1"/>
          </p:cNvSpPr>
          <p:nvPr>
            <p:ph type="body" idx="1"/>
          </p:nvPr>
        </p:nvSpPr>
        <p:spPr>
          <a:xfrm>
            <a:off x="457200" y="1137137"/>
            <a:ext cx="8229600" cy="4740135"/>
          </a:xfrm>
        </p:spPr>
        <p:txBody>
          <a:bodyPr>
            <a:normAutofit/>
          </a:bodyPr>
          <a:lstStyle/>
          <a:p>
            <a:pPr marL="0" indent="0">
              <a:buNone/>
            </a:pPr>
            <a:endParaRPr lang="en-NZ" sz="2000" dirty="0">
              <a:latin typeface="Bahnschrift" panose="020B0502040204020203" pitchFamily="34" charset="0"/>
              <a:ea typeface="Calibri" panose="020F0502020204030204" pitchFamily="34" charset="0"/>
            </a:endParaRPr>
          </a:p>
          <a:p>
            <a:r>
              <a:rPr lang="en-NZ" sz="2000" dirty="0">
                <a:effectLst/>
                <a:latin typeface="Bahnschrift" panose="020B0502040204020203" pitchFamily="34" charset="0"/>
                <a:ea typeface="Calibri" panose="020F0502020204030204" pitchFamily="34" charset="0"/>
              </a:rPr>
              <a:t>streamlining  internal processes and making some initial improvements to how ACC administers the programme</a:t>
            </a:r>
          </a:p>
          <a:p>
            <a:r>
              <a:rPr lang="en-NZ" sz="2000" dirty="0">
                <a:effectLst/>
                <a:latin typeface="Bahnschrift" panose="020B0502040204020203" pitchFamily="34" charset="0"/>
                <a:ea typeface="Calibri" panose="020F0502020204030204" pitchFamily="34" charset="0"/>
              </a:rPr>
              <a:t>improving the quality of our data by reviewing the data and identifying new data collection requirements</a:t>
            </a:r>
          </a:p>
          <a:p>
            <a:r>
              <a:rPr lang="en-NZ" sz="2000" dirty="0">
                <a:effectLst/>
                <a:latin typeface="Bahnschrift" panose="020B0502040204020203" pitchFamily="34" charset="0"/>
                <a:ea typeface="Calibri" panose="020F0502020204030204" pitchFamily="34" charset="0"/>
              </a:rPr>
              <a:t>made changes to data collection that will allow  to survey a wider range of workers for Customer Satisfaction Survey </a:t>
            </a:r>
          </a:p>
          <a:p>
            <a:r>
              <a:rPr lang="en-NZ" sz="2000" dirty="0">
                <a:effectLst/>
                <a:latin typeface="Bahnschrift" panose="020B0502040204020203" pitchFamily="34" charset="0"/>
                <a:ea typeface="Calibri" panose="020F0502020204030204" pitchFamily="34" charset="0"/>
              </a:rPr>
              <a:t>identified further data improvements which expected to be in place  early 2022 </a:t>
            </a:r>
          </a:p>
          <a:p>
            <a:pPr marL="0" indent="0">
              <a:buNone/>
            </a:pPr>
            <a:r>
              <a:rPr lang="en-NZ" sz="2000" dirty="0">
                <a:effectLst/>
                <a:latin typeface="Bahnschrift" panose="020B0502040204020203" pitchFamily="34" charset="0"/>
                <a:ea typeface="Calibri" panose="020F0502020204030204" pitchFamily="34" charset="0"/>
              </a:rPr>
              <a:t> </a:t>
            </a:r>
          </a:p>
          <a:p>
            <a:r>
              <a:rPr lang="en-NZ" sz="2000" dirty="0">
                <a:effectLst/>
                <a:latin typeface="Bahnschrift" panose="020B0502040204020203" pitchFamily="34" charset="0"/>
                <a:ea typeface="Calibri" panose="020F0502020204030204" pitchFamily="34" charset="0"/>
              </a:rPr>
              <a:t>changes to the Framework are made by the Minister for ACC in consultation with stakeholders. We do not currently have a date for when this consultation will take place, however we will notify all stakeholders when we have a timeline for this. </a:t>
            </a:r>
          </a:p>
          <a:p>
            <a:endParaRPr lang="en-NZ" dirty="0"/>
          </a:p>
        </p:txBody>
      </p:sp>
    </p:spTree>
    <p:extLst>
      <p:ext uri="{BB962C8B-B14F-4D97-AF65-F5344CB8AC3E}">
        <p14:creationId xmlns:p14="http://schemas.microsoft.com/office/powerpoint/2010/main" val="437558268"/>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1176</TotalTime>
  <Words>596</Words>
  <Application>Microsoft Office PowerPoint</Application>
  <PresentationFormat>On-screen Show (4:3)</PresentationFormat>
  <Paragraphs>64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The Accredited Employers Programme (AEP) </vt:lpstr>
      <vt:lpstr>PowerPoint Presentation</vt:lpstr>
      <vt:lpstr>Stated requirements  </vt:lpstr>
      <vt:lpstr>Partnership Discount Plan where employers accept responsibility for payment of claims over a fixed period (1 or 2 years).  Full Self-Cover Plan where employers assume financial liability at the end of the claims management period (2 to 5 years) in return for a greater premium discount. </vt:lpstr>
      <vt:lpstr>   </vt:lpstr>
      <vt:lpstr> Shape your ACC –Review outcomes</vt:lpstr>
      <vt:lpstr> </vt:lpstr>
      <vt:lpstr>.   </vt:lpstr>
      <vt:lpstr>ACC response to the review </vt:lpstr>
      <vt:lpstr>Main points of E tū submission </vt:lpstr>
      <vt:lpstr>Group work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Ryall</dc:creator>
  <cp:lastModifiedBy>Becca Boles</cp:lastModifiedBy>
  <cp:revision>24</cp:revision>
  <cp:lastPrinted>2020-11-09T00:42:36Z</cp:lastPrinted>
  <dcterms:modified xsi:type="dcterms:W3CDTF">2021-04-28T02:37:48Z</dcterms:modified>
</cp:coreProperties>
</file>