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4"/>
  </p:notesMasterIdLst>
  <p:sldIdLst>
    <p:sldId id="256" r:id="rId2"/>
    <p:sldId id="257" r:id="rId3"/>
    <p:sldId id="260" r:id="rId4"/>
    <p:sldId id="259" r:id="rId5"/>
    <p:sldId id="261" r:id="rId6"/>
    <p:sldId id="258" r:id="rId7"/>
    <p:sldId id="262" r:id="rId8"/>
    <p:sldId id="263" r:id="rId9"/>
    <p:sldId id="264" r:id="rId10"/>
    <p:sldId id="265" r:id="rId11"/>
    <p:sldId id="266" r:id="rId12"/>
    <p:sldId id="267" r:id="rId13"/>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59AC6B9-4378-438C-BECB-E47123A8B300}" type="datetimeFigureOut">
              <a:rPr lang="en-AU" smtClean="0"/>
              <a:t>8/06/2021</a:t>
            </a:fld>
            <a:endParaRPr lang="en-AU"/>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FACB82E-939A-4B28-B0C6-599BBED57F7E}" type="slidenum">
              <a:rPr lang="en-AU" smtClean="0"/>
              <a:t>‹#›</a:t>
            </a:fld>
            <a:endParaRPr lang="en-AU"/>
          </a:p>
        </p:txBody>
      </p:sp>
    </p:spTree>
    <p:extLst>
      <p:ext uri="{BB962C8B-B14F-4D97-AF65-F5344CB8AC3E}">
        <p14:creationId xmlns:p14="http://schemas.microsoft.com/office/powerpoint/2010/main" val="1519259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88EDB5-E0E9-4E34-8134-B79DADABA724}"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63300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36695E-7AF7-442A-98C6-73BE1BC5E69D}"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189694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044B23-FA6A-4A93-994E-204EE9ED8BC7}"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0BC1AF-FEE9-4FB3-9063-0E233C99B153}" type="slidenum">
              <a:rPr lang="en-AU" smtClean="0"/>
              <a:t>‹#›</a:t>
            </a:fld>
            <a:endParaRPr lang="en-A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489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9821F8D-1707-45EA-B6C7-340FEA92265C}" type="datetime1">
              <a:rPr lang="en-AU" smtClean="0"/>
              <a:t>8/06/2021</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10781067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5E36B3F-AD86-4D5E-844B-5A4CD4C1EAA2}" type="datetime1">
              <a:rPr lang="en-AU" smtClean="0"/>
              <a:t>8/06/2021</a:t>
            </a:fld>
            <a:endParaRPr lang="en-AU"/>
          </a:p>
        </p:txBody>
      </p:sp>
      <p:sp>
        <p:nvSpPr>
          <p:cNvPr id="6" name="Footer Placeholder 5"/>
          <p:cNvSpPr>
            <a:spLocks noGrp="1"/>
          </p:cNvSpPr>
          <p:nvPr>
            <p:ph type="ftr" sz="quarter" idx="11"/>
          </p:nvPr>
        </p:nvSpPr>
        <p:spPr/>
        <p:txBody>
          <a:bodyPr/>
          <a:lstStyle/>
          <a:p>
            <a:endParaRPr lang="en-A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BC1AF-FEE9-4FB3-9063-0E233C99B153}" type="slidenum">
              <a:rPr lang="en-AU" smtClean="0"/>
              <a:t>‹#›</a:t>
            </a:fld>
            <a:endParaRPr lang="en-A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2480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A308ED7C-1B60-4F98-8417-D54ABF33B7A9}" type="datetime1">
              <a:rPr lang="en-AU" smtClean="0"/>
              <a:t>8/06/2021</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39715526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0EFD86-D005-475E-ADF8-3EDE5726DAD3}"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3182849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A4C0F4-DA8F-4F52-BD74-A61E05A2290E}"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2476105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505FE0-E072-415A-91E2-6954C4EFB2AF}"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255001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5B92FF-02F6-432E-B0B7-02FB6AAF4542}" type="datetime1">
              <a:rPr lang="en-AU" smtClean="0"/>
              <a:t>8/06/2021</a:t>
            </a:fld>
            <a:endParaRPr lang="en-AU"/>
          </a:p>
        </p:txBody>
      </p:sp>
      <p:sp>
        <p:nvSpPr>
          <p:cNvPr id="5" name="Footer Placeholder 4"/>
          <p:cNvSpPr>
            <a:spLocks noGrp="1"/>
          </p:cNvSpPr>
          <p:nvPr>
            <p:ph type="ftr" sz="quarter" idx="11"/>
          </p:nvPr>
        </p:nvSpPr>
        <p:spPr/>
        <p:txBody>
          <a:bodyPr/>
          <a:lstStyle/>
          <a:p>
            <a:endParaRPr lang="en-A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2539653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F51333-186E-463E-9855-656E934BB20C}" type="datetime1">
              <a:rPr lang="en-AU" smtClean="0"/>
              <a:t>8/06/2021</a:t>
            </a:fld>
            <a:endParaRPr lang="en-AU"/>
          </a:p>
        </p:txBody>
      </p:sp>
      <p:sp>
        <p:nvSpPr>
          <p:cNvPr id="6" name="Footer Placeholder 5"/>
          <p:cNvSpPr>
            <a:spLocks noGrp="1"/>
          </p:cNvSpPr>
          <p:nvPr>
            <p:ph type="ftr" sz="quarter" idx="11"/>
          </p:nvPr>
        </p:nvSpPr>
        <p:spPr/>
        <p:txBody>
          <a:bodyPr/>
          <a:lstStyle/>
          <a:p>
            <a:endParaRPr lang="en-A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367173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5C3782-0CE9-4DE9-995D-FEBB0ECD2B86}" type="datetime1">
              <a:rPr lang="en-AU" smtClean="0"/>
              <a:t>8/06/2021</a:t>
            </a:fld>
            <a:endParaRPr lang="en-AU"/>
          </a:p>
        </p:txBody>
      </p:sp>
      <p:sp>
        <p:nvSpPr>
          <p:cNvPr id="8" name="Footer Placeholder 7"/>
          <p:cNvSpPr>
            <a:spLocks noGrp="1"/>
          </p:cNvSpPr>
          <p:nvPr>
            <p:ph type="ftr" sz="quarter" idx="11"/>
          </p:nvPr>
        </p:nvSpPr>
        <p:spPr/>
        <p:txBody>
          <a:bodyPr/>
          <a:lstStyle/>
          <a:p>
            <a:endParaRPr lang="en-A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618036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1DEBBE-C090-41A8-B50E-A36D43C573B8}" type="datetime1">
              <a:rPr lang="en-AU" smtClean="0"/>
              <a:t>8/06/2021</a:t>
            </a:fld>
            <a:endParaRPr lang="en-AU"/>
          </a:p>
        </p:txBody>
      </p:sp>
      <p:sp>
        <p:nvSpPr>
          <p:cNvPr id="4" name="Footer Placeholder 3"/>
          <p:cNvSpPr>
            <a:spLocks noGrp="1"/>
          </p:cNvSpPr>
          <p:nvPr>
            <p:ph type="ftr" sz="quarter" idx="11"/>
          </p:nvPr>
        </p:nvSpPr>
        <p:spPr/>
        <p:txBody>
          <a:bodyPr/>
          <a:lstStyle/>
          <a:p>
            <a:endParaRPr lang="en-A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3816577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E8485-B71E-4087-AC8B-B5143D8512EE}" type="datetime1">
              <a:rPr lang="en-AU" smtClean="0"/>
              <a:t>8/06/2021</a:t>
            </a:fld>
            <a:endParaRPr lang="en-AU"/>
          </a:p>
        </p:txBody>
      </p:sp>
      <p:sp>
        <p:nvSpPr>
          <p:cNvPr id="3" name="Footer Placeholder 2"/>
          <p:cNvSpPr>
            <a:spLocks noGrp="1"/>
          </p:cNvSpPr>
          <p:nvPr>
            <p:ph type="ftr" sz="quarter" idx="11"/>
          </p:nvPr>
        </p:nvSpPr>
        <p:spPr/>
        <p:txBody>
          <a:bodyPr/>
          <a:lstStyle/>
          <a:p>
            <a:endParaRPr lang="en-A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1745947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D81740-7734-41E2-89E5-A152AEE1AB6D}" type="datetime1">
              <a:rPr lang="en-AU" smtClean="0"/>
              <a:t>8/06/2021</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407932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33EA621-EAAA-4434-9E68-FFA4E29DC8B1}" type="datetime1">
              <a:rPr lang="en-AU" smtClean="0"/>
              <a:t>8/06/2021</a:t>
            </a:fld>
            <a:endParaRPr lang="en-AU"/>
          </a:p>
        </p:txBody>
      </p:sp>
      <p:sp>
        <p:nvSpPr>
          <p:cNvPr id="6" name="Footer Placeholder 5"/>
          <p:cNvSpPr>
            <a:spLocks noGrp="1"/>
          </p:cNvSpPr>
          <p:nvPr>
            <p:ph type="ftr" sz="quarter" idx="11"/>
          </p:nvPr>
        </p:nvSpPr>
        <p:spPr/>
        <p:txBody>
          <a:bodyPr/>
          <a:lstStyle/>
          <a:p>
            <a:endParaRPr lang="en-A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0BC1AF-FEE9-4FB3-9063-0E233C99B153}" type="slidenum">
              <a:rPr lang="en-AU" smtClean="0"/>
              <a:t>‹#›</a:t>
            </a:fld>
            <a:endParaRPr lang="en-AU"/>
          </a:p>
        </p:txBody>
      </p:sp>
    </p:spTree>
    <p:extLst>
      <p:ext uri="{BB962C8B-B14F-4D97-AF65-F5344CB8AC3E}">
        <p14:creationId xmlns:p14="http://schemas.microsoft.com/office/powerpoint/2010/main" val="379446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2277A28-9BBE-4205-BFA3-1F14DDF57A7E}" type="datetime1">
              <a:rPr lang="en-AU" smtClean="0"/>
              <a:t>8/06/2021</a:t>
            </a:fld>
            <a:endParaRPr lang="en-A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0BC1AF-FEE9-4FB3-9063-0E233C99B153}" type="slidenum">
              <a:rPr lang="en-AU" smtClean="0"/>
              <a:t>‹#›</a:t>
            </a:fld>
            <a:endParaRPr lang="en-AU"/>
          </a:p>
        </p:txBody>
      </p:sp>
    </p:spTree>
    <p:extLst>
      <p:ext uri="{BB962C8B-B14F-4D97-AF65-F5344CB8AC3E}">
        <p14:creationId xmlns:p14="http://schemas.microsoft.com/office/powerpoint/2010/main" val="26866641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6E7A19-A45C-4BD4-8D90-CD6010E5A9C2}"/>
              </a:ext>
            </a:extLst>
          </p:cNvPr>
          <p:cNvSpPr>
            <a:spLocks noGrp="1"/>
          </p:cNvSpPr>
          <p:nvPr>
            <p:ph type="ctrTitle"/>
          </p:nvPr>
        </p:nvSpPr>
        <p:spPr>
          <a:xfrm>
            <a:off x="3215729" y="1764407"/>
            <a:ext cx="5760846" cy="2310312"/>
          </a:xfrm>
        </p:spPr>
        <p:txBody>
          <a:bodyPr>
            <a:normAutofit fontScale="90000"/>
          </a:bodyPr>
          <a:lstStyle/>
          <a:p>
            <a:r>
              <a:rPr lang="en-AU" sz="4800">
                <a:solidFill>
                  <a:schemeClr val="tx2"/>
                </a:solidFill>
              </a:rPr>
              <a:t>Addressing inequality in ACC provision: Māori as a case study</a:t>
            </a:r>
          </a:p>
        </p:txBody>
      </p:sp>
      <p:sp>
        <p:nvSpPr>
          <p:cNvPr id="3" name="Subtitle 2">
            <a:extLst>
              <a:ext uri="{FF2B5EF4-FFF2-40B4-BE49-F238E27FC236}">
                <a16:creationId xmlns:a16="http://schemas.microsoft.com/office/drawing/2014/main" xmlns="" id="{6E78DE95-A423-45B6-A184-7F368FF2AFFB}"/>
              </a:ext>
            </a:extLst>
          </p:cNvPr>
          <p:cNvSpPr>
            <a:spLocks noGrp="1"/>
          </p:cNvSpPr>
          <p:nvPr>
            <p:ph type="subTitle" idx="1"/>
          </p:nvPr>
        </p:nvSpPr>
        <p:spPr>
          <a:xfrm>
            <a:off x="3215729" y="4165152"/>
            <a:ext cx="5760846" cy="682079"/>
          </a:xfrm>
        </p:spPr>
        <p:txBody>
          <a:bodyPr>
            <a:noAutofit/>
          </a:bodyPr>
          <a:lstStyle/>
          <a:p>
            <a:r>
              <a:rPr lang="en-AU" sz="3200" dirty="0">
                <a:solidFill>
                  <a:schemeClr val="tx2"/>
                </a:solidFill>
              </a:rPr>
              <a:t>Dr Dianne Wepa</a:t>
            </a:r>
          </a:p>
          <a:p>
            <a:r>
              <a:rPr lang="en-AU" sz="3200" dirty="0" err="1">
                <a:solidFill>
                  <a:schemeClr val="tx2"/>
                </a:solidFill>
              </a:rPr>
              <a:t>Ngāti</a:t>
            </a:r>
            <a:r>
              <a:rPr lang="en-AU" sz="3200" dirty="0">
                <a:solidFill>
                  <a:schemeClr val="tx2"/>
                </a:solidFill>
              </a:rPr>
              <a:t> </a:t>
            </a:r>
            <a:r>
              <a:rPr lang="en-AU" sz="3200" dirty="0" err="1">
                <a:solidFill>
                  <a:schemeClr val="tx2"/>
                </a:solidFill>
              </a:rPr>
              <a:t>Kahugnunu</a:t>
            </a:r>
            <a:endParaRPr lang="en-AU" sz="3200" dirty="0">
              <a:solidFill>
                <a:schemeClr val="tx2"/>
              </a:solidFill>
            </a:endParaRPr>
          </a:p>
        </p:txBody>
      </p:sp>
      <p:sp>
        <p:nvSpPr>
          <p:cNvPr id="4" name="TextBox 3">
            <a:extLst>
              <a:ext uri="{FF2B5EF4-FFF2-40B4-BE49-F238E27FC236}">
                <a16:creationId xmlns:a16="http://schemas.microsoft.com/office/drawing/2014/main" xmlns="" id="{066A153C-AF18-4050-A34E-53DA8359B927}"/>
              </a:ext>
            </a:extLst>
          </p:cNvPr>
          <p:cNvSpPr txBox="1"/>
          <p:nvPr/>
        </p:nvSpPr>
        <p:spPr>
          <a:xfrm>
            <a:off x="3068877" y="5874707"/>
            <a:ext cx="6959341" cy="369332"/>
          </a:xfrm>
          <a:prstGeom prst="rect">
            <a:avLst/>
          </a:prstGeom>
          <a:noFill/>
        </p:spPr>
        <p:txBody>
          <a:bodyPr wrap="none" rtlCol="0">
            <a:spAutoFit/>
          </a:bodyPr>
          <a:lstStyle/>
          <a:p>
            <a:r>
              <a:rPr lang="en-AU" dirty="0"/>
              <a:t>ACC Re-envisaged for the 21</a:t>
            </a:r>
            <a:r>
              <a:rPr lang="en-AU" baseline="30000" dirty="0"/>
              <a:t>st</a:t>
            </a:r>
            <a:r>
              <a:rPr lang="en-AU" dirty="0"/>
              <a:t> Century: ACC Futures Forum 30 April 2021</a:t>
            </a:r>
          </a:p>
        </p:txBody>
      </p:sp>
    </p:spTree>
    <p:extLst>
      <p:ext uri="{BB962C8B-B14F-4D97-AF65-F5344CB8AC3E}">
        <p14:creationId xmlns:p14="http://schemas.microsoft.com/office/powerpoint/2010/main" val="833808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B53642-91B2-43F5-A6C0-2B3C0E023F3D}"/>
              </a:ext>
            </a:extLst>
          </p:cNvPr>
          <p:cNvSpPr>
            <a:spLocks noGrp="1"/>
          </p:cNvSpPr>
          <p:nvPr>
            <p:ph type="title"/>
          </p:nvPr>
        </p:nvSpPr>
        <p:spPr/>
        <p:txBody>
          <a:bodyPr/>
          <a:lstStyle/>
          <a:p>
            <a:r>
              <a:rPr lang="en-AU" dirty="0"/>
              <a:t>What are the gaps and what needs changing? (Personal level)</a:t>
            </a:r>
          </a:p>
        </p:txBody>
      </p:sp>
      <p:sp>
        <p:nvSpPr>
          <p:cNvPr id="3" name="Content Placeholder 2">
            <a:extLst>
              <a:ext uri="{FF2B5EF4-FFF2-40B4-BE49-F238E27FC236}">
                <a16:creationId xmlns:a16="http://schemas.microsoft.com/office/drawing/2014/main" xmlns="" id="{08639098-521B-438C-A51B-2E77D142D045}"/>
              </a:ext>
            </a:extLst>
          </p:cNvPr>
          <p:cNvSpPr>
            <a:spLocks noGrp="1"/>
          </p:cNvSpPr>
          <p:nvPr>
            <p:ph sz="half" idx="1"/>
          </p:nvPr>
        </p:nvSpPr>
        <p:spPr>
          <a:xfrm>
            <a:off x="2232563" y="1762125"/>
            <a:ext cx="8911687" cy="4657725"/>
          </a:xfrm>
        </p:spPr>
        <p:txBody>
          <a:bodyPr>
            <a:normAutofit fontScale="92500" lnSpcReduction="20000"/>
          </a:bodyPr>
          <a:lstStyle/>
          <a:p>
            <a:r>
              <a:rPr lang="en-AU" dirty="0"/>
              <a:t>Māori are presenting for treatment</a:t>
            </a:r>
          </a:p>
          <a:p>
            <a:pPr marL="0" indent="0">
              <a:buNone/>
            </a:pPr>
            <a:r>
              <a:rPr lang="en-AU" dirty="0"/>
              <a:t>HOWEVER</a:t>
            </a:r>
          </a:p>
          <a:p>
            <a:r>
              <a:rPr lang="en-AU" dirty="0"/>
              <a:t>During engagement with the health provider Māori are not being referred to services to which they are entitled</a:t>
            </a:r>
          </a:p>
          <a:p>
            <a:pPr marL="0" indent="0">
              <a:buNone/>
            </a:pPr>
            <a:r>
              <a:rPr lang="en-AU" dirty="0"/>
              <a:t>SO</a:t>
            </a:r>
          </a:p>
          <a:p>
            <a:r>
              <a:rPr lang="en-AU" dirty="0"/>
              <a:t>What’s going on during this engagement/interaction?</a:t>
            </a:r>
          </a:p>
          <a:p>
            <a:pPr marL="0" indent="0">
              <a:buNone/>
            </a:pPr>
            <a:r>
              <a:rPr lang="en-AU" dirty="0"/>
              <a:t>SEVERAL POSSIBILITIES</a:t>
            </a:r>
          </a:p>
          <a:p>
            <a:r>
              <a:rPr lang="en-AU" dirty="0"/>
              <a:t>Racism/Unconscious/Conscious Bias?</a:t>
            </a:r>
          </a:p>
          <a:p>
            <a:r>
              <a:rPr lang="en-AU" dirty="0"/>
              <a:t>Lack of cultural literacy education</a:t>
            </a:r>
          </a:p>
          <a:p>
            <a:r>
              <a:rPr lang="en-AU" dirty="0"/>
              <a:t>Lack of accountability </a:t>
            </a:r>
          </a:p>
          <a:p>
            <a:pPr marL="0" indent="0">
              <a:buNone/>
            </a:pPr>
            <a:r>
              <a:rPr lang="en-AU" dirty="0"/>
              <a:t>POSSIBLE SOLUTION</a:t>
            </a:r>
          </a:p>
          <a:p>
            <a:r>
              <a:rPr lang="en-AU" dirty="0"/>
              <a:t>Include cultural satisfaction outcomes within Personal Key Performance Indicators (KPIS)</a:t>
            </a:r>
          </a:p>
          <a:p>
            <a:r>
              <a:rPr lang="en-AU" dirty="0"/>
              <a:t>Accountability can then be addressed and behaviour change occurs</a:t>
            </a:r>
          </a:p>
          <a:p>
            <a:endParaRPr lang="en-AU" dirty="0"/>
          </a:p>
          <a:p>
            <a:endParaRPr lang="en-AU" dirty="0"/>
          </a:p>
        </p:txBody>
      </p:sp>
      <p:sp>
        <p:nvSpPr>
          <p:cNvPr id="5" name="Slide Number Placeholder 4">
            <a:extLst>
              <a:ext uri="{FF2B5EF4-FFF2-40B4-BE49-F238E27FC236}">
                <a16:creationId xmlns:a16="http://schemas.microsoft.com/office/drawing/2014/main" xmlns="" id="{35874CB7-27A9-4B6F-919F-5ADD6BC726FD}"/>
              </a:ext>
            </a:extLst>
          </p:cNvPr>
          <p:cNvSpPr>
            <a:spLocks noGrp="1"/>
          </p:cNvSpPr>
          <p:nvPr>
            <p:ph type="sldNum" sz="quarter" idx="12"/>
          </p:nvPr>
        </p:nvSpPr>
        <p:spPr/>
        <p:txBody>
          <a:bodyPr/>
          <a:lstStyle/>
          <a:p>
            <a:fld id="{050BC1AF-FEE9-4FB3-9063-0E233C99B153}" type="slidenum">
              <a:rPr lang="en-AU" smtClean="0"/>
              <a:t>10</a:t>
            </a:fld>
            <a:endParaRPr lang="en-AU"/>
          </a:p>
        </p:txBody>
      </p:sp>
    </p:spTree>
    <p:extLst>
      <p:ext uri="{BB962C8B-B14F-4D97-AF65-F5344CB8AC3E}">
        <p14:creationId xmlns:p14="http://schemas.microsoft.com/office/powerpoint/2010/main" val="300688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C3AE77-ACC4-4693-A668-947B9B2D92EB}"/>
              </a:ext>
            </a:extLst>
          </p:cNvPr>
          <p:cNvSpPr>
            <a:spLocks noGrp="1"/>
          </p:cNvSpPr>
          <p:nvPr>
            <p:ph type="title"/>
          </p:nvPr>
        </p:nvSpPr>
        <p:spPr/>
        <p:txBody>
          <a:bodyPr/>
          <a:lstStyle/>
          <a:p>
            <a:r>
              <a:rPr lang="en-AU" dirty="0"/>
              <a:t>Summary/Conclusion</a:t>
            </a:r>
          </a:p>
        </p:txBody>
      </p:sp>
      <p:sp>
        <p:nvSpPr>
          <p:cNvPr id="3" name="Content Placeholder 2">
            <a:extLst>
              <a:ext uri="{FF2B5EF4-FFF2-40B4-BE49-F238E27FC236}">
                <a16:creationId xmlns:a16="http://schemas.microsoft.com/office/drawing/2014/main" xmlns="" id="{2C8A7C2C-0C60-4809-A5B0-41B221FE4F3D}"/>
              </a:ext>
            </a:extLst>
          </p:cNvPr>
          <p:cNvSpPr>
            <a:spLocks noGrp="1"/>
          </p:cNvSpPr>
          <p:nvPr>
            <p:ph sz="half" idx="1"/>
          </p:nvPr>
        </p:nvSpPr>
        <p:spPr>
          <a:xfrm>
            <a:off x="2589211" y="2133600"/>
            <a:ext cx="8564563" cy="3777622"/>
          </a:xfrm>
        </p:spPr>
        <p:txBody>
          <a:bodyPr>
            <a:normAutofit fontScale="92500" lnSpcReduction="10000"/>
          </a:bodyPr>
          <a:lstStyle/>
          <a:p>
            <a:r>
              <a:rPr lang="en-AU" dirty="0"/>
              <a:t>The Maori experience of ACC consistently involves patterns of systematic and substantive under-representation in a range of services.</a:t>
            </a:r>
          </a:p>
          <a:p>
            <a:r>
              <a:rPr lang="en-AU" dirty="0"/>
              <a:t>Under-utilisation is most notable in the referral and uptake of elective surgery services, home and community support services and duration of weekly compensation claims (from 5% - 50%).</a:t>
            </a:r>
          </a:p>
          <a:p>
            <a:r>
              <a:rPr lang="en-AU" dirty="0"/>
              <a:t>There is a tension between the health lens and business insurance view of equity as service utilisation is a matter of personal choice.</a:t>
            </a:r>
          </a:p>
          <a:p>
            <a:r>
              <a:rPr lang="en-AU" dirty="0"/>
              <a:t>WAI 2575 and the Health &amp; Disability System Review are opportunities to engage with the changes within the New Zealand Health system.</a:t>
            </a:r>
          </a:p>
          <a:p>
            <a:r>
              <a:rPr lang="en-AU" dirty="0"/>
              <a:t>The Maori Health Authority provides a major resource for engagement with ACC.</a:t>
            </a:r>
          </a:p>
          <a:p>
            <a:r>
              <a:rPr lang="en-AU" dirty="0"/>
              <a:t>Systemic and Personal changes are required to sustain an all-of-system approach improve health outcomes for Māori as they deserve no less. </a:t>
            </a:r>
          </a:p>
          <a:p>
            <a:pPr marL="0" indent="0">
              <a:buNone/>
            </a:pPr>
            <a:endParaRPr lang="en-AU" dirty="0"/>
          </a:p>
          <a:p>
            <a:endParaRPr lang="en-AU" dirty="0"/>
          </a:p>
        </p:txBody>
      </p:sp>
      <p:sp>
        <p:nvSpPr>
          <p:cNvPr id="5" name="Slide Number Placeholder 4">
            <a:extLst>
              <a:ext uri="{FF2B5EF4-FFF2-40B4-BE49-F238E27FC236}">
                <a16:creationId xmlns:a16="http://schemas.microsoft.com/office/drawing/2014/main" xmlns="" id="{6CA4BC9D-4B6C-4034-AFD7-AB596F2A702F}"/>
              </a:ext>
            </a:extLst>
          </p:cNvPr>
          <p:cNvSpPr>
            <a:spLocks noGrp="1"/>
          </p:cNvSpPr>
          <p:nvPr>
            <p:ph type="sldNum" sz="quarter" idx="12"/>
          </p:nvPr>
        </p:nvSpPr>
        <p:spPr/>
        <p:txBody>
          <a:bodyPr/>
          <a:lstStyle/>
          <a:p>
            <a:fld id="{050BC1AF-FEE9-4FB3-9063-0E233C99B153}" type="slidenum">
              <a:rPr lang="en-AU" smtClean="0"/>
              <a:t>11</a:t>
            </a:fld>
            <a:endParaRPr lang="en-AU"/>
          </a:p>
        </p:txBody>
      </p:sp>
    </p:spTree>
    <p:extLst>
      <p:ext uri="{BB962C8B-B14F-4D97-AF65-F5344CB8AC3E}">
        <p14:creationId xmlns:p14="http://schemas.microsoft.com/office/powerpoint/2010/main" val="566731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D0BDF-5FEA-4EE8-B956-F5FD89170B62}"/>
              </a:ext>
            </a:extLst>
          </p:cNvPr>
          <p:cNvSpPr>
            <a:spLocks noGrp="1"/>
          </p:cNvSpPr>
          <p:nvPr>
            <p:ph type="title"/>
          </p:nvPr>
        </p:nvSpPr>
        <p:spPr/>
        <p:txBody>
          <a:bodyPr/>
          <a:lstStyle/>
          <a:p>
            <a:r>
              <a:rPr lang="en-AU" dirty="0" err="1"/>
              <a:t>Patai</a:t>
            </a:r>
            <a:r>
              <a:rPr lang="en-AU" dirty="0"/>
              <a:t>/Questions?</a:t>
            </a:r>
          </a:p>
        </p:txBody>
      </p:sp>
      <p:sp>
        <p:nvSpPr>
          <p:cNvPr id="5" name="Slide Number Placeholder 4">
            <a:extLst>
              <a:ext uri="{FF2B5EF4-FFF2-40B4-BE49-F238E27FC236}">
                <a16:creationId xmlns:a16="http://schemas.microsoft.com/office/drawing/2014/main" xmlns="" id="{A34D1F5E-9091-4A51-A93F-0910518F8D6D}"/>
              </a:ext>
            </a:extLst>
          </p:cNvPr>
          <p:cNvSpPr>
            <a:spLocks noGrp="1"/>
          </p:cNvSpPr>
          <p:nvPr>
            <p:ph type="sldNum" sz="quarter" idx="12"/>
          </p:nvPr>
        </p:nvSpPr>
        <p:spPr/>
        <p:txBody>
          <a:bodyPr/>
          <a:lstStyle/>
          <a:p>
            <a:fld id="{050BC1AF-FEE9-4FB3-9063-0E233C99B153}" type="slidenum">
              <a:rPr lang="en-AU" smtClean="0"/>
              <a:t>12</a:t>
            </a:fld>
            <a:endParaRPr lang="en-AU"/>
          </a:p>
        </p:txBody>
      </p:sp>
    </p:spTree>
    <p:extLst>
      <p:ext uri="{BB962C8B-B14F-4D97-AF65-F5344CB8AC3E}">
        <p14:creationId xmlns:p14="http://schemas.microsoft.com/office/powerpoint/2010/main" val="2261793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EDB59-98B6-41BF-8806-1C1AAABD7A19}"/>
              </a:ext>
            </a:extLst>
          </p:cNvPr>
          <p:cNvSpPr>
            <a:spLocks noGrp="1"/>
          </p:cNvSpPr>
          <p:nvPr>
            <p:ph type="title"/>
          </p:nvPr>
        </p:nvSpPr>
        <p:spPr/>
        <p:txBody>
          <a:bodyPr>
            <a:normAutofit/>
          </a:bodyPr>
          <a:lstStyle/>
          <a:p>
            <a:r>
              <a:rPr lang="en-AU" sz="4000" dirty="0"/>
              <a:t>Outline</a:t>
            </a:r>
          </a:p>
        </p:txBody>
      </p:sp>
      <p:sp>
        <p:nvSpPr>
          <p:cNvPr id="3" name="Content Placeholder 2">
            <a:extLst>
              <a:ext uri="{FF2B5EF4-FFF2-40B4-BE49-F238E27FC236}">
                <a16:creationId xmlns:a16="http://schemas.microsoft.com/office/drawing/2014/main" xmlns="" id="{9AD601CD-F4C1-486D-B053-D2041FC9E436}"/>
              </a:ext>
            </a:extLst>
          </p:cNvPr>
          <p:cNvSpPr>
            <a:spLocks noGrp="1"/>
          </p:cNvSpPr>
          <p:nvPr>
            <p:ph idx="1"/>
          </p:nvPr>
        </p:nvSpPr>
        <p:spPr/>
        <p:txBody>
          <a:bodyPr>
            <a:normAutofit fontScale="40000" lnSpcReduction="20000"/>
          </a:bodyPr>
          <a:lstStyle/>
          <a:p>
            <a:r>
              <a:rPr lang="en-AU" sz="4000" dirty="0"/>
              <a:t>What do we know?</a:t>
            </a:r>
          </a:p>
          <a:p>
            <a:pPr lvl="1"/>
            <a:r>
              <a:rPr lang="en-AU" sz="3800" dirty="0"/>
              <a:t>Current situation</a:t>
            </a:r>
          </a:p>
          <a:p>
            <a:pPr lvl="1"/>
            <a:r>
              <a:rPr lang="en-AU" sz="3800" dirty="0"/>
              <a:t>WAI 2575</a:t>
            </a:r>
          </a:p>
          <a:p>
            <a:pPr lvl="1"/>
            <a:r>
              <a:rPr lang="en-AU" sz="3800" dirty="0"/>
              <a:t>Health &amp; Disability System Review</a:t>
            </a:r>
          </a:p>
          <a:p>
            <a:pPr lvl="1"/>
            <a:r>
              <a:rPr lang="en-AU" sz="3800" dirty="0"/>
              <a:t>ACC Māori responsiveness</a:t>
            </a:r>
          </a:p>
          <a:p>
            <a:r>
              <a:rPr lang="en-AU" sz="4000" dirty="0"/>
              <a:t>What are the gaps and what needs changing?</a:t>
            </a:r>
          </a:p>
          <a:p>
            <a:r>
              <a:rPr lang="en-AU" sz="4000" dirty="0"/>
              <a:t>How do we change it?</a:t>
            </a:r>
          </a:p>
          <a:p>
            <a:pPr lvl="1"/>
            <a:r>
              <a:rPr lang="en-AU" sz="4000" dirty="0"/>
              <a:t>Systems level</a:t>
            </a:r>
          </a:p>
          <a:p>
            <a:pPr lvl="1"/>
            <a:r>
              <a:rPr lang="en-AU" sz="4000" dirty="0"/>
              <a:t>Personal level</a:t>
            </a:r>
          </a:p>
          <a:p>
            <a:r>
              <a:rPr lang="en-AU" sz="4200" dirty="0"/>
              <a:t>Conclusion/Summary</a:t>
            </a:r>
          </a:p>
          <a:p>
            <a:r>
              <a:rPr lang="en-AU" sz="4200" dirty="0" err="1"/>
              <a:t>Patai</a:t>
            </a:r>
            <a:r>
              <a:rPr lang="en-AU" sz="4200" dirty="0"/>
              <a:t>/Questions</a:t>
            </a:r>
          </a:p>
        </p:txBody>
      </p:sp>
      <p:sp>
        <p:nvSpPr>
          <p:cNvPr id="4" name="Slide Number Placeholder 3">
            <a:extLst>
              <a:ext uri="{FF2B5EF4-FFF2-40B4-BE49-F238E27FC236}">
                <a16:creationId xmlns:a16="http://schemas.microsoft.com/office/drawing/2014/main" xmlns="" id="{4C44339B-2D88-4674-8500-E358A3C56B6F}"/>
              </a:ext>
            </a:extLst>
          </p:cNvPr>
          <p:cNvSpPr>
            <a:spLocks noGrp="1"/>
          </p:cNvSpPr>
          <p:nvPr>
            <p:ph type="sldNum" sz="quarter" idx="12"/>
          </p:nvPr>
        </p:nvSpPr>
        <p:spPr/>
        <p:txBody>
          <a:bodyPr/>
          <a:lstStyle/>
          <a:p>
            <a:fld id="{050BC1AF-FEE9-4FB3-9063-0E233C99B153}" type="slidenum">
              <a:rPr lang="en-AU" smtClean="0"/>
              <a:t>2</a:t>
            </a:fld>
            <a:endParaRPr lang="en-AU"/>
          </a:p>
        </p:txBody>
      </p:sp>
    </p:spTree>
    <p:extLst>
      <p:ext uri="{BB962C8B-B14F-4D97-AF65-F5344CB8AC3E}">
        <p14:creationId xmlns:p14="http://schemas.microsoft.com/office/powerpoint/2010/main" val="301285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01EADB-4CFB-4972-B0EC-ACEF2E3CFB7C}"/>
              </a:ext>
            </a:extLst>
          </p:cNvPr>
          <p:cNvSpPr>
            <a:spLocks noGrp="1"/>
          </p:cNvSpPr>
          <p:nvPr>
            <p:ph type="title"/>
          </p:nvPr>
        </p:nvSpPr>
        <p:spPr/>
        <p:txBody>
          <a:bodyPr/>
          <a:lstStyle/>
          <a:p>
            <a:r>
              <a:rPr lang="en-AU" dirty="0"/>
              <a:t>What do we know?</a:t>
            </a:r>
          </a:p>
        </p:txBody>
      </p:sp>
      <p:sp>
        <p:nvSpPr>
          <p:cNvPr id="3" name="Content Placeholder 2">
            <a:extLst>
              <a:ext uri="{FF2B5EF4-FFF2-40B4-BE49-F238E27FC236}">
                <a16:creationId xmlns:a16="http://schemas.microsoft.com/office/drawing/2014/main" xmlns="" id="{37391FE7-0235-4E37-A71E-C8E6D667CCE1}"/>
              </a:ext>
            </a:extLst>
          </p:cNvPr>
          <p:cNvSpPr>
            <a:spLocks noGrp="1"/>
          </p:cNvSpPr>
          <p:nvPr>
            <p:ph idx="1"/>
          </p:nvPr>
        </p:nvSpPr>
        <p:spPr>
          <a:xfrm>
            <a:off x="1800226" y="1495425"/>
            <a:ext cx="9700674" cy="4876800"/>
          </a:xfrm>
        </p:spPr>
        <p:txBody>
          <a:bodyPr>
            <a:normAutofit/>
          </a:bodyPr>
          <a:lstStyle/>
          <a:p>
            <a:r>
              <a:rPr lang="en-AU" dirty="0"/>
              <a:t>Māori:</a:t>
            </a:r>
          </a:p>
          <a:p>
            <a:pPr lvl="1"/>
            <a:r>
              <a:rPr lang="en-AU" dirty="0"/>
              <a:t>Experience a higher burden of many serious health conditions</a:t>
            </a:r>
          </a:p>
          <a:p>
            <a:pPr lvl="1"/>
            <a:r>
              <a:rPr lang="en-AU" dirty="0"/>
              <a:t>Life expectancy is 7 years less than non-Maori</a:t>
            </a:r>
          </a:p>
          <a:p>
            <a:pPr lvl="1"/>
            <a:r>
              <a:rPr lang="en-AU" dirty="0"/>
              <a:t>Have higher rates of unmet health need</a:t>
            </a:r>
          </a:p>
          <a:p>
            <a:pPr lvl="1"/>
            <a:r>
              <a:rPr lang="en-AU" dirty="0"/>
              <a:t>Higher disease-specific mortality rates compared with non-Maori</a:t>
            </a:r>
          </a:p>
          <a:p>
            <a:pPr lvl="1"/>
            <a:r>
              <a:rPr lang="en-AU" dirty="0"/>
              <a:t>Under-represented in receipt of a range of services in proportion of the population </a:t>
            </a:r>
          </a:p>
          <a:p>
            <a:pPr lvl="1"/>
            <a:r>
              <a:rPr lang="en-AU" dirty="0"/>
              <a:t>Lower referral rates for elective services:</a:t>
            </a:r>
          </a:p>
          <a:p>
            <a:pPr lvl="2"/>
            <a:r>
              <a:rPr lang="en-AU" sz="1600" dirty="0"/>
              <a:t>orthopaedic services (knee, shoulder, hip, spine)</a:t>
            </a:r>
          </a:p>
          <a:p>
            <a:pPr lvl="2"/>
            <a:r>
              <a:rPr lang="en-AU" sz="1600" dirty="0"/>
              <a:t>radiology, physiotherapy, home &amp; community services and duration of weekly compensation claims</a:t>
            </a:r>
          </a:p>
          <a:p>
            <a:pPr lvl="1"/>
            <a:r>
              <a:rPr lang="en-AU" dirty="0"/>
              <a:t>Differential access in service utilisation with non-Maori (5-50%) depending on the type of service, age group and gender</a:t>
            </a:r>
          </a:p>
          <a:p>
            <a:r>
              <a:rPr lang="en-AU" dirty="0"/>
              <a:t>Wren (2015), Wepa &amp; Wilson (2019), Reid et al (2018), MOH (2021)</a:t>
            </a:r>
          </a:p>
          <a:p>
            <a:pPr marL="0" indent="0">
              <a:buNone/>
            </a:pPr>
            <a:endParaRPr lang="en-AU" dirty="0"/>
          </a:p>
        </p:txBody>
      </p:sp>
      <p:sp>
        <p:nvSpPr>
          <p:cNvPr id="4" name="Slide Number Placeholder 3">
            <a:extLst>
              <a:ext uri="{FF2B5EF4-FFF2-40B4-BE49-F238E27FC236}">
                <a16:creationId xmlns:a16="http://schemas.microsoft.com/office/drawing/2014/main" xmlns="" id="{0613D95A-2AAD-4329-BC6F-413F957CFC05}"/>
              </a:ext>
            </a:extLst>
          </p:cNvPr>
          <p:cNvSpPr>
            <a:spLocks noGrp="1"/>
          </p:cNvSpPr>
          <p:nvPr>
            <p:ph type="sldNum" sz="quarter" idx="12"/>
          </p:nvPr>
        </p:nvSpPr>
        <p:spPr/>
        <p:txBody>
          <a:bodyPr/>
          <a:lstStyle/>
          <a:p>
            <a:fld id="{050BC1AF-FEE9-4FB3-9063-0E233C99B153}" type="slidenum">
              <a:rPr lang="en-AU" smtClean="0"/>
              <a:t>3</a:t>
            </a:fld>
            <a:endParaRPr lang="en-AU"/>
          </a:p>
        </p:txBody>
      </p:sp>
    </p:spTree>
    <p:extLst>
      <p:ext uri="{BB962C8B-B14F-4D97-AF65-F5344CB8AC3E}">
        <p14:creationId xmlns:p14="http://schemas.microsoft.com/office/powerpoint/2010/main" val="1967522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A7EB41-257E-4560-827E-26E11F368A06}"/>
              </a:ext>
            </a:extLst>
          </p:cNvPr>
          <p:cNvSpPr>
            <a:spLocks noGrp="1"/>
          </p:cNvSpPr>
          <p:nvPr>
            <p:ph type="title"/>
          </p:nvPr>
        </p:nvSpPr>
        <p:spPr/>
        <p:txBody>
          <a:bodyPr/>
          <a:lstStyle/>
          <a:p>
            <a:r>
              <a:rPr lang="en-AU" dirty="0"/>
              <a:t>WAI 2575: Waitangi Tribunal Report 2019</a:t>
            </a:r>
          </a:p>
        </p:txBody>
      </p:sp>
      <p:sp>
        <p:nvSpPr>
          <p:cNvPr id="3" name="Content Placeholder 2">
            <a:extLst>
              <a:ext uri="{FF2B5EF4-FFF2-40B4-BE49-F238E27FC236}">
                <a16:creationId xmlns:a16="http://schemas.microsoft.com/office/drawing/2014/main" xmlns="" id="{F36A4842-5093-4E37-AA37-6D8026BD9C98}"/>
              </a:ext>
            </a:extLst>
          </p:cNvPr>
          <p:cNvSpPr>
            <a:spLocks noGrp="1"/>
          </p:cNvSpPr>
          <p:nvPr>
            <p:ph sz="half" idx="1"/>
          </p:nvPr>
        </p:nvSpPr>
        <p:spPr/>
        <p:txBody>
          <a:bodyPr>
            <a:normAutofit fontScale="92500" lnSpcReduction="10000"/>
          </a:bodyPr>
          <a:lstStyle/>
          <a:p>
            <a:r>
              <a:rPr lang="en-AU" dirty="0"/>
              <a:t>At the 2018 hearings for stage one of the inquiry, Director-General Dr Bloomfield stated : ‘As a population group, Māori have on average the poorest health status of any ethnic group in New Zealand’.</a:t>
            </a:r>
          </a:p>
          <a:p>
            <a:r>
              <a:rPr lang="en-AU" dirty="0"/>
              <a:t>The Crown has invested some $220 billion dollars into the health system alone since 2000, with what appears to be little measurable improvement to Māori health outcomes. In a system that is meant to be focused, in part, on reducing health disparities suffered by Māori, this is of great concern.</a:t>
            </a:r>
          </a:p>
        </p:txBody>
      </p:sp>
      <p:sp>
        <p:nvSpPr>
          <p:cNvPr id="4" name="Content Placeholder 3">
            <a:extLst>
              <a:ext uri="{FF2B5EF4-FFF2-40B4-BE49-F238E27FC236}">
                <a16:creationId xmlns:a16="http://schemas.microsoft.com/office/drawing/2014/main" xmlns="" id="{05F00FA5-B7E7-4608-A73E-F7B283F1F07B}"/>
              </a:ext>
            </a:extLst>
          </p:cNvPr>
          <p:cNvSpPr>
            <a:spLocks noGrp="1"/>
          </p:cNvSpPr>
          <p:nvPr>
            <p:ph sz="half" idx="2"/>
          </p:nvPr>
        </p:nvSpPr>
        <p:spPr/>
        <p:txBody>
          <a:bodyPr>
            <a:normAutofit fontScale="92500" lnSpcReduction="10000"/>
          </a:bodyPr>
          <a:lstStyle/>
          <a:p>
            <a:r>
              <a:rPr lang="en-AU" dirty="0"/>
              <a:t>We are faced with the prospect of whether an important – and hitherto insufficiently recognised – cause of the inequities suffered by Māori as a population group in the last two decades is the legislative and policy framework of the primary health care system itself.</a:t>
            </a:r>
          </a:p>
        </p:txBody>
      </p:sp>
      <p:sp>
        <p:nvSpPr>
          <p:cNvPr id="5" name="Slide Number Placeholder 4">
            <a:extLst>
              <a:ext uri="{FF2B5EF4-FFF2-40B4-BE49-F238E27FC236}">
                <a16:creationId xmlns:a16="http://schemas.microsoft.com/office/drawing/2014/main" xmlns="" id="{056DA699-F80C-4F2E-9B6A-90C9ADD7915A}"/>
              </a:ext>
            </a:extLst>
          </p:cNvPr>
          <p:cNvSpPr>
            <a:spLocks noGrp="1"/>
          </p:cNvSpPr>
          <p:nvPr>
            <p:ph type="sldNum" sz="quarter" idx="12"/>
          </p:nvPr>
        </p:nvSpPr>
        <p:spPr/>
        <p:txBody>
          <a:bodyPr/>
          <a:lstStyle/>
          <a:p>
            <a:fld id="{050BC1AF-FEE9-4FB3-9063-0E233C99B153}" type="slidenum">
              <a:rPr lang="en-AU" smtClean="0"/>
              <a:t>4</a:t>
            </a:fld>
            <a:endParaRPr lang="en-AU"/>
          </a:p>
        </p:txBody>
      </p:sp>
    </p:spTree>
    <p:extLst>
      <p:ext uri="{BB962C8B-B14F-4D97-AF65-F5344CB8AC3E}">
        <p14:creationId xmlns:p14="http://schemas.microsoft.com/office/powerpoint/2010/main" val="548533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74068A-D640-4AC0-9023-6127243D99A7}"/>
              </a:ext>
            </a:extLst>
          </p:cNvPr>
          <p:cNvSpPr>
            <a:spLocks noGrp="1"/>
          </p:cNvSpPr>
          <p:nvPr>
            <p:ph type="title"/>
          </p:nvPr>
        </p:nvSpPr>
        <p:spPr/>
        <p:txBody>
          <a:bodyPr/>
          <a:lstStyle/>
          <a:p>
            <a:r>
              <a:rPr lang="en-AU" dirty="0"/>
              <a:t>Health and Disability System Review</a:t>
            </a:r>
          </a:p>
        </p:txBody>
      </p:sp>
      <p:sp>
        <p:nvSpPr>
          <p:cNvPr id="3" name="Content Placeholder 2">
            <a:extLst>
              <a:ext uri="{FF2B5EF4-FFF2-40B4-BE49-F238E27FC236}">
                <a16:creationId xmlns:a16="http://schemas.microsoft.com/office/drawing/2014/main" xmlns="" id="{3D273C72-8A85-4CA1-89C0-869703679214}"/>
              </a:ext>
            </a:extLst>
          </p:cNvPr>
          <p:cNvSpPr>
            <a:spLocks noGrp="1"/>
          </p:cNvSpPr>
          <p:nvPr>
            <p:ph sz="half" idx="1"/>
          </p:nvPr>
        </p:nvSpPr>
        <p:spPr/>
        <p:txBody>
          <a:bodyPr>
            <a:normAutofit fontScale="92500" lnSpcReduction="10000"/>
          </a:bodyPr>
          <a:lstStyle/>
          <a:p>
            <a:r>
              <a:rPr lang="en-AU" dirty="0"/>
              <a:t>Single nationwide health service</a:t>
            </a:r>
          </a:p>
          <a:p>
            <a:r>
              <a:rPr lang="en-AU" dirty="0"/>
              <a:t>Refocus the role of MOH</a:t>
            </a:r>
          </a:p>
          <a:p>
            <a:r>
              <a:rPr lang="en-AU" dirty="0"/>
              <a:t>Create a new organisation, Health NZ</a:t>
            </a:r>
          </a:p>
          <a:p>
            <a:r>
              <a:rPr lang="en-AU" dirty="0"/>
              <a:t>Create a new Māori Health Authority</a:t>
            </a:r>
          </a:p>
          <a:p>
            <a:r>
              <a:rPr lang="en-AU" dirty="0"/>
              <a:t>Establish a new Public Health Agency</a:t>
            </a:r>
          </a:p>
          <a:p>
            <a:r>
              <a:rPr lang="en-AU" dirty="0"/>
              <a:t>National public health service within Health NZ</a:t>
            </a:r>
          </a:p>
        </p:txBody>
      </p:sp>
      <p:sp>
        <p:nvSpPr>
          <p:cNvPr id="4" name="Content Placeholder 3">
            <a:extLst>
              <a:ext uri="{FF2B5EF4-FFF2-40B4-BE49-F238E27FC236}">
                <a16:creationId xmlns:a16="http://schemas.microsoft.com/office/drawing/2014/main" xmlns="" id="{9C6FCFB6-4585-447C-B067-FB9C1C9BC5A7}"/>
              </a:ext>
            </a:extLst>
          </p:cNvPr>
          <p:cNvSpPr>
            <a:spLocks noGrp="1"/>
          </p:cNvSpPr>
          <p:nvPr>
            <p:ph sz="half" idx="2"/>
          </p:nvPr>
        </p:nvSpPr>
        <p:spPr/>
        <p:txBody>
          <a:bodyPr>
            <a:normAutofit fontScale="92500" lnSpcReduction="10000"/>
          </a:bodyPr>
          <a:lstStyle/>
          <a:p>
            <a:r>
              <a:rPr lang="en-AU" dirty="0"/>
              <a:t>Māori Health Authority</a:t>
            </a:r>
          </a:p>
          <a:p>
            <a:pPr lvl="1"/>
            <a:r>
              <a:rPr lang="en-AU" sz="1800" dirty="0"/>
              <a:t>Ensure the health system is performing for Māori</a:t>
            </a:r>
          </a:p>
          <a:p>
            <a:pPr lvl="1"/>
            <a:r>
              <a:rPr lang="en-AU" sz="1800" dirty="0"/>
              <a:t>Partner with MOH to advise Ministers on </a:t>
            </a:r>
            <a:r>
              <a:rPr lang="en-AU" sz="1800" dirty="0" err="1"/>
              <a:t>hauora</a:t>
            </a:r>
            <a:r>
              <a:rPr lang="en-AU" sz="1800" dirty="0"/>
              <a:t> Māori</a:t>
            </a:r>
          </a:p>
          <a:p>
            <a:pPr lvl="1"/>
            <a:r>
              <a:rPr lang="en-AU" sz="1800" dirty="0"/>
              <a:t>Directly fund innovative health services targeted at Māori (including Kaupapa Māori services)</a:t>
            </a:r>
          </a:p>
          <a:p>
            <a:pPr lvl="1"/>
            <a:r>
              <a:rPr lang="en-AU" sz="1800" dirty="0"/>
              <a:t>Work with Health NZ to plan and monitor the delivery of all health services</a:t>
            </a:r>
          </a:p>
          <a:p>
            <a:pPr lvl="1"/>
            <a:r>
              <a:rPr lang="en-AU" sz="1800" dirty="0"/>
              <a:t>Iwi-Māori Partnership Boards</a:t>
            </a:r>
          </a:p>
          <a:p>
            <a:pPr lvl="1"/>
            <a:endParaRPr lang="en-AU" dirty="0"/>
          </a:p>
        </p:txBody>
      </p:sp>
      <p:sp>
        <p:nvSpPr>
          <p:cNvPr id="5" name="Slide Number Placeholder 4">
            <a:extLst>
              <a:ext uri="{FF2B5EF4-FFF2-40B4-BE49-F238E27FC236}">
                <a16:creationId xmlns:a16="http://schemas.microsoft.com/office/drawing/2014/main" xmlns="" id="{91AF49DD-1BC4-4872-8067-E3F0E6EEB111}"/>
              </a:ext>
            </a:extLst>
          </p:cNvPr>
          <p:cNvSpPr>
            <a:spLocks noGrp="1"/>
          </p:cNvSpPr>
          <p:nvPr>
            <p:ph type="sldNum" sz="quarter" idx="12"/>
          </p:nvPr>
        </p:nvSpPr>
        <p:spPr/>
        <p:txBody>
          <a:bodyPr/>
          <a:lstStyle/>
          <a:p>
            <a:fld id="{050BC1AF-FEE9-4FB3-9063-0E233C99B153}" type="slidenum">
              <a:rPr lang="en-AU" smtClean="0"/>
              <a:t>5</a:t>
            </a:fld>
            <a:endParaRPr lang="en-AU"/>
          </a:p>
        </p:txBody>
      </p:sp>
    </p:spTree>
    <p:extLst>
      <p:ext uri="{BB962C8B-B14F-4D97-AF65-F5344CB8AC3E}">
        <p14:creationId xmlns:p14="http://schemas.microsoft.com/office/powerpoint/2010/main" val="1444668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D0E0AC-4BC6-4B12-9C30-5EE5C5759405}"/>
              </a:ext>
            </a:extLst>
          </p:cNvPr>
          <p:cNvSpPr>
            <a:spLocks noGrp="1"/>
          </p:cNvSpPr>
          <p:nvPr>
            <p:ph type="title"/>
          </p:nvPr>
        </p:nvSpPr>
        <p:spPr>
          <a:xfrm>
            <a:off x="804672" y="1412489"/>
            <a:ext cx="2871095" cy="2156621"/>
          </a:xfrm>
        </p:spPr>
        <p:txBody>
          <a:bodyPr anchor="t">
            <a:normAutofit/>
          </a:bodyPr>
          <a:lstStyle/>
          <a:p>
            <a:r>
              <a:rPr lang="en-AU" sz="3600" dirty="0">
                <a:solidFill>
                  <a:schemeClr val="tx1"/>
                </a:solidFill>
              </a:rPr>
              <a:t>ACC Website</a:t>
            </a:r>
          </a:p>
        </p:txBody>
      </p:sp>
      <p:sp>
        <p:nvSpPr>
          <p:cNvPr id="3" name="Content Placeholder 2">
            <a:extLst>
              <a:ext uri="{FF2B5EF4-FFF2-40B4-BE49-F238E27FC236}">
                <a16:creationId xmlns:a16="http://schemas.microsoft.com/office/drawing/2014/main" xmlns="" id="{735BF0DA-D1A5-4AE8-AED2-7DC3EF4D8F0B}"/>
              </a:ext>
            </a:extLst>
          </p:cNvPr>
          <p:cNvSpPr>
            <a:spLocks noGrp="1"/>
          </p:cNvSpPr>
          <p:nvPr>
            <p:ph sz="half" idx="1"/>
          </p:nvPr>
        </p:nvSpPr>
        <p:spPr>
          <a:xfrm>
            <a:off x="3427342" y="1247078"/>
            <a:ext cx="4459357" cy="4363844"/>
          </a:xfrm>
        </p:spPr>
        <p:txBody>
          <a:bodyPr>
            <a:noAutofit/>
          </a:bodyPr>
          <a:lstStyle/>
          <a:p>
            <a:r>
              <a:rPr lang="en-AU" sz="2000" dirty="0"/>
              <a:t>Bi-lingual headings</a:t>
            </a:r>
          </a:p>
          <a:p>
            <a:r>
              <a:rPr lang="en-AU" sz="2000" dirty="0"/>
              <a:t>Māori Customer Advisory Panel</a:t>
            </a:r>
          </a:p>
          <a:p>
            <a:r>
              <a:rPr lang="en-AU" sz="2000" dirty="0"/>
              <a:t>Working with us as a </a:t>
            </a:r>
            <a:r>
              <a:rPr lang="en-AU" sz="2000" dirty="0" err="1"/>
              <a:t>Rongoā</a:t>
            </a:r>
            <a:r>
              <a:rPr lang="en-AU" sz="2000" dirty="0"/>
              <a:t> Māori practitioner</a:t>
            </a:r>
          </a:p>
          <a:p>
            <a:r>
              <a:rPr lang="en-AU" sz="2000" dirty="0"/>
              <a:t>Keep Māori safe</a:t>
            </a:r>
          </a:p>
          <a:p>
            <a:r>
              <a:rPr lang="en-AU" sz="2000" dirty="0"/>
              <a:t>Te </a:t>
            </a:r>
            <a:r>
              <a:rPr lang="en-AU" sz="2000" dirty="0" err="1"/>
              <a:t>Tiriti</a:t>
            </a:r>
            <a:r>
              <a:rPr lang="en-AU" sz="2000" dirty="0"/>
              <a:t> o Waitangi and </a:t>
            </a:r>
            <a:r>
              <a:rPr lang="en-AU" sz="2000" dirty="0" err="1"/>
              <a:t>Whāia</a:t>
            </a:r>
            <a:r>
              <a:rPr lang="en-AU" sz="2000" dirty="0"/>
              <a:t> Te Tika Māori Strategy</a:t>
            </a:r>
          </a:p>
          <a:p>
            <a:r>
              <a:rPr lang="en-AU" sz="2000" dirty="0"/>
              <a:t>Māori Injury Prevention Portfolio</a:t>
            </a:r>
          </a:p>
          <a:p>
            <a:r>
              <a:rPr lang="en-AU" sz="2000" dirty="0" err="1"/>
              <a:t>Whānau</a:t>
            </a:r>
            <a:r>
              <a:rPr lang="en-AU" sz="2000" dirty="0"/>
              <a:t> Ora Commissioning Agency collaboration: Te </a:t>
            </a:r>
            <a:r>
              <a:rPr lang="en-AU" sz="2000" dirty="0" err="1"/>
              <a:t>Puni</a:t>
            </a:r>
            <a:r>
              <a:rPr lang="en-AU" sz="2000" dirty="0"/>
              <a:t> </a:t>
            </a:r>
            <a:r>
              <a:rPr lang="en-AU" sz="2000" dirty="0" err="1"/>
              <a:t>Kōkiri</a:t>
            </a:r>
            <a:r>
              <a:rPr lang="en-AU" sz="2000" dirty="0"/>
              <a:t> and Oranga Tamariki</a:t>
            </a:r>
          </a:p>
        </p:txBody>
      </p:sp>
      <p:sp>
        <p:nvSpPr>
          <p:cNvPr id="4" name="Content Placeholder 3">
            <a:extLst>
              <a:ext uri="{FF2B5EF4-FFF2-40B4-BE49-F238E27FC236}">
                <a16:creationId xmlns:a16="http://schemas.microsoft.com/office/drawing/2014/main" xmlns="" id="{C9D58461-2A27-4101-8374-3E7AE1759DC0}"/>
              </a:ext>
            </a:extLst>
          </p:cNvPr>
          <p:cNvSpPr>
            <a:spLocks noGrp="1"/>
          </p:cNvSpPr>
          <p:nvPr>
            <p:ph sz="half" idx="2"/>
          </p:nvPr>
        </p:nvSpPr>
        <p:spPr>
          <a:xfrm>
            <a:off x="8451604" y="1412489"/>
            <a:ext cx="2926080" cy="4363844"/>
          </a:xfrm>
        </p:spPr>
        <p:txBody>
          <a:bodyPr>
            <a:normAutofit/>
          </a:bodyPr>
          <a:lstStyle/>
          <a:p>
            <a:r>
              <a:rPr lang="en-AU" sz="2000" dirty="0" err="1"/>
              <a:t>Whangaia</a:t>
            </a:r>
            <a:r>
              <a:rPr lang="en-AU" sz="2000" dirty="0"/>
              <a:t> </a:t>
            </a:r>
            <a:r>
              <a:rPr lang="en-AU" sz="2000" dirty="0" err="1"/>
              <a:t>Ngā</a:t>
            </a:r>
            <a:r>
              <a:rPr lang="en-AU" sz="2000" dirty="0"/>
              <a:t> </a:t>
            </a:r>
            <a:r>
              <a:rPr lang="en-AU" sz="2000" dirty="0" err="1"/>
              <a:t>Pā</a:t>
            </a:r>
            <a:r>
              <a:rPr lang="en-AU" sz="2000" dirty="0"/>
              <a:t> Harakeke: addressing underlying causes of violence</a:t>
            </a:r>
          </a:p>
          <a:p>
            <a:r>
              <a:rPr lang="en-AU" sz="2000" dirty="0"/>
              <a:t>Iwi-led approaches to injury prevention</a:t>
            </a:r>
          </a:p>
          <a:p>
            <a:r>
              <a:rPr lang="en-AU" sz="2000" dirty="0"/>
              <a:t>Kaupapa Māori research: </a:t>
            </a:r>
            <a:r>
              <a:rPr lang="en-AU" sz="2000" dirty="0" err="1"/>
              <a:t>Kaumātua</a:t>
            </a:r>
            <a:r>
              <a:rPr lang="en-AU" sz="2000" dirty="0"/>
              <a:t> focus</a:t>
            </a:r>
          </a:p>
        </p:txBody>
      </p:sp>
      <p:sp>
        <p:nvSpPr>
          <p:cNvPr id="5" name="Slide Number Placeholder 4">
            <a:extLst>
              <a:ext uri="{FF2B5EF4-FFF2-40B4-BE49-F238E27FC236}">
                <a16:creationId xmlns:a16="http://schemas.microsoft.com/office/drawing/2014/main" xmlns="" id="{425ED616-AB67-49C5-9AFA-101360A3AF5F}"/>
              </a:ext>
            </a:extLst>
          </p:cNvPr>
          <p:cNvSpPr>
            <a:spLocks noGrp="1"/>
          </p:cNvSpPr>
          <p:nvPr>
            <p:ph type="sldNum" sz="quarter" idx="12"/>
          </p:nvPr>
        </p:nvSpPr>
        <p:spPr/>
        <p:txBody>
          <a:bodyPr/>
          <a:lstStyle/>
          <a:p>
            <a:fld id="{050BC1AF-FEE9-4FB3-9063-0E233C99B153}" type="slidenum">
              <a:rPr lang="en-AU" smtClean="0"/>
              <a:t>6</a:t>
            </a:fld>
            <a:endParaRPr lang="en-AU"/>
          </a:p>
        </p:txBody>
      </p:sp>
    </p:spTree>
    <p:extLst>
      <p:ext uri="{BB962C8B-B14F-4D97-AF65-F5344CB8AC3E}">
        <p14:creationId xmlns:p14="http://schemas.microsoft.com/office/powerpoint/2010/main" val="2488679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8BEE75-82DF-4106-91B8-28AF0F17751C}"/>
              </a:ext>
            </a:extLst>
          </p:cNvPr>
          <p:cNvSpPr>
            <a:spLocks noGrp="1"/>
          </p:cNvSpPr>
          <p:nvPr>
            <p:ph type="title"/>
          </p:nvPr>
        </p:nvSpPr>
        <p:spPr/>
        <p:txBody>
          <a:bodyPr/>
          <a:lstStyle/>
          <a:p>
            <a:r>
              <a:rPr lang="en-AU" dirty="0"/>
              <a:t>What are the gaps and what needs changing? (Systems level)</a:t>
            </a:r>
          </a:p>
        </p:txBody>
      </p:sp>
      <p:sp>
        <p:nvSpPr>
          <p:cNvPr id="3" name="Content Placeholder 2">
            <a:extLst>
              <a:ext uri="{FF2B5EF4-FFF2-40B4-BE49-F238E27FC236}">
                <a16:creationId xmlns:a16="http://schemas.microsoft.com/office/drawing/2014/main" xmlns="" id="{8B802844-25DF-43FA-9C3A-DCBC3C5E3426}"/>
              </a:ext>
            </a:extLst>
          </p:cNvPr>
          <p:cNvSpPr>
            <a:spLocks noGrp="1"/>
          </p:cNvSpPr>
          <p:nvPr>
            <p:ph sz="half" idx="1"/>
          </p:nvPr>
        </p:nvSpPr>
        <p:spPr/>
        <p:txBody>
          <a:bodyPr>
            <a:normAutofit fontScale="92500" lnSpcReduction="10000"/>
          </a:bodyPr>
          <a:lstStyle/>
          <a:p>
            <a:r>
              <a:rPr lang="en-AU" dirty="0"/>
              <a:t>Stage Two of the Health Services and Outcomes Kaupapa Inquiry</a:t>
            </a:r>
          </a:p>
          <a:p>
            <a:pPr lvl="1"/>
            <a:r>
              <a:rPr lang="en-AU" dirty="0"/>
              <a:t>Māori mental health including suicide and self-harm</a:t>
            </a:r>
          </a:p>
          <a:p>
            <a:pPr lvl="1"/>
            <a:r>
              <a:rPr lang="en-AU" dirty="0"/>
              <a:t>Alcohol, tobacco and substance abuse for Māori</a:t>
            </a:r>
          </a:p>
          <a:p>
            <a:pPr lvl="1"/>
            <a:r>
              <a:rPr lang="en-AU" dirty="0"/>
              <a:t>Māori living with disabilities part one and part two </a:t>
            </a:r>
          </a:p>
          <a:p>
            <a:r>
              <a:rPr lang="en-AU" dirty="0"/>
              <a:t>ACC: 2 views on substantive inequity &amp; inequality</a:t>
            </a:r>
          </a:p>
          <a:p>
            <a:pPr marL="457200" lvl="1" indent="0">
              <a:buNone/>
            </a:pPr>
            <a:r>
              <a:rPr lang="en-AU" dirty="0"/>
              <a:t>1. Health lens</a:t>
            </a:r>
          </a:p>
          <a:p>
            <a:pPr marL="457200" lvl="1" indent="0">
              <a:buNone/>
            </a:pPr>
            <a:r>
              <a:rPr lang="en-AU" dirty="0"/>
              <a:t>2. Business Insurance/Actuarial Approach</a:t>
            </a:r>
          </a:p>
        </p:txBody>
      </p:sp>
      <p:sp>
        <p:nvSpPr>
          <p:cNvPr id="4" name="Content Placeholder 3">
            <a:extLst>
              <a:ext uri="{FF2B5EF4-FFF2-40B4-BE49-F238E27FC236}">
                <a16:creationId xmlns:a16="http://schemas.microsoft.com/office/drawing/2014/main" xmlns="" id="{65AF7469-37DF-4713-809E-B4FD38D25BF7}"/>
              </a:ext>
            </a:extLst>
          </p:cNvPr>
          <p:cNvSpPr>
            <a:spLocks noGrp="1"/>
          </p:cNvSpPr>
          <p:nvPr>
            <p:ph sz="half" idx="2"/>
          </p:nvPr>
        </p:nvSpPr>
        <p:spPr/>
        <p:txBody>
          <a:bodyPr>
            <a:normAutofit fontScale="92500" lnSpcReduction="10000"/>
          </a:bodyPr>
          <a:lstStyle/>
          <a:p>
            <a:r>
              <a:rPr lang="en-AU" dirty="0"/>
              <a:t>Māori providers under-represented especially with home support funded by ACC</a:t>
            </a:r>
          </a:p>
          <a:p>
            <a:r>
              <a:rPr lang="en-AU" dirty="0"/>
              <a:t>Lack of choice of provider for Māori</a:t>
            </a:r>
          </a:p>
          <a:p>
            <a:r>
              <a:rPr lang="en-AU" dirty="0"/>
              <a:t>Māori in prison:</a:t>
            </a:r>
          </a:p>
          <a:p>
            <a:pPr lvl="1"/>
            <a:r>
              <a:rPr lang="en-AU" dirty="0"/>
              <a:t>50% of NZ’s prison population are Maori vs 15% of the NZ population</a:t>
            </a:r>
          </a:p>
          <a:p>
            <a:pPr lvl="1"/>
            <a:r>
              <a:rPr lang="en-AU" dirty="0"/>
              <a:t>One in every 142 Māori is in prison</a:t>
            </a:r>
          </a:p>
          <a:p>
            <a:pPr lvl="1"/>
            <a:r>
              <a:rPr lang="en-AU" dirty="0"/>
              <a:t>One in every 808 non-Māori is in prison</a:t>
            </a:r>
          </a:p>
          <a:p>
            <a:pPr lvl="1"/>
            <a:r>
              <a:rPr lang="en-AU" dirty="0"/>
              <a:t>Data not available on Māori uptake of ACC while in prison</a:t>
            </a:r>
          </a:p>
        </p:txBody>
      </p:sp>
      <p:sp>
        <p:nvSpPr>
          <p:cNvPr id="5" name="Slide Number Placeholder 4">
            <a:extLst>
              <a:ext uri="{FF2B5EF4-FFF2-40B4-BE49-F238E27FC236}">
                <a16:creationId xmlns:a16="http://schemas.microsoft.com/office/drawing/2014/main" xmlns="" id="{8A95146B-32E4-44C1-94CB-75A7DB2A92D6}"/>
              </a:ext>
            </a:extLst>
          </p:cNvPr>
          <p:cNvSpPr>
            <a:spLocks noGrp="1"/>
          </p:cNvSpPr>
          <p:nvPr>
            <p:ph type="sldNum" sz="quarter" idx="12"/>
          </p:nvPr>
        </p:nvSpPr>
        <p:spPr/>
        <p:txBody>
          <a:bodyPr/>
          <a:lstStyle/>
          <a:p>
            <a:fld id="{050BC1AF-FEE9-4FB3-9063-0E233C99B153}" type="slidenum">
              <a:rPr lang="en-AU" smtClean="0"/>
              <a:t>7</a:t>
            </a:fld>
            <a:endParaRPr lang="en-AU"/>
          </a:p>
        </p:txBody>
      </p:sp>
    </p:spTree>
    <p:extLst>
      <p:ext uri="{BB962C8B-B14F-4D97-AF65-F5344CB8AC3E}">
        <p14:creationId xmlns:p14="http://schemas.microsoft.com/office/powerpoint/2010/main" val="1979834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BB898-58DA-4B7E-8D9C-2885664E1BF0}"/>
              </a:ext>
            </a:extLst>
          </p:cNvPr>
          <p:cNvSpPr>
            <a:spLocks noGrp="1"/>
          </p:cNvSpPr>
          <p:nvPr>
            <p:ph type="title"/>
          </p:nvPr>
        </p:nvSpPr>
        <p:spPr>
          <a:xfrm>
            <a:off x="1695450" y="342900"/>
            <a:ext cx="9809161" cy="1562100"/>
          </a:xfrm>
        </p:spPr>
        <p:txBody>
          <a:bodyPr>
            <a:normAutofit fontScale="90000"/>
          </a:bodyPr>
          <a:lstStyle/>
          <a:p>
            <a:r>
              <a:rPr lang="en-AU" dirty="0"/>
              <a:t>How do we generate new forces for change and activate the next leap forward in Māori health?</a:t>
            </a:r>
            <a:br>
              <a:rPr lang="en-AU" dirty="0"/>
            </a:br>
            <a:endParaRPr lang="en-AU" dirty="0"/>
          </a:p>
        </p:txBody>
      </p:sp>
      <p:sp>
        <p:nvSpPr>
          <p:cNvPr id="3" name="Content Placeholder 2">
            <a:extLst>
              <a:ext uri="{FF2B5EF4-FFF2-40B4-BE49-F238E27FC236}">
                <a16:creationId xmlns:a16="http://schemas.microsoft.com/office/drawing/2014/main" xmlns="" id="{53FCE6D3-A382-4FA2-8070-B59447F2B79D}"/>
              </a:ext>
            </a:extLst>
          </p:cNvPr>
          <p:cNvSpPr>
            <a:spLocks noGrp="1"/>
          </p:cNvSpPr>
          <p:nvPr>
            <p:ph sz="half" idx="1"/>
          </p:nvPr>
        </p:nvSpPr>
        <p:spPr/>
        <p:txBody>
          <a:bodyPr>
            <a:normAutofit fontScale="92500" lnSpcReduction="20000"/>
          </a:bodyPr>
          <a:lstStyle/>
          <a:p>
            <a:r>
              <a:rPr lang="en-AU" b="1" dirty="0">
                <a:solidFill>
                  <a:srgbClr val="FF0000"/>
                </a:solidFill>
              </a:rPr>
              <a:t>Health Lens Approach</a:t>
            </a:r>
          </a:p>
          <a:p>
            <a:pPr lvl="1"/>
            <a:r>
              <a:rPr lang="en-AU" sz="2000" dirty="0"/>
              <a:t>Equity and Fairness are not necessarily the same things. Health needs are different between population groups and differences in service utilisation are expected. The presence of difference does not necessarily mean that it is unfair.</a:t>
            </a:r>
          </a:p>
        </p:txBody>
      </p:sp>
      <p:sp>
        <p:nvSpPr>
          <p:cNvPr id="4" name="Content Placeholder 3">
            <a:extLst>
              <a:ext uri="{FF2B5EF4-FFF2-40B4-BE49-F238E27FC236}">
                <a16:creationId xmlns:a16="http://schemas.microsoft.com/office/drawing/2014/main" xmlns="" id="{366D525E-B2E3-4CE8-93B0-B098378FB0EE}"/>
              </a:ext>
            </a:extLst>
          </p:cNvPr>
          <p:cNvSpPr>
            <a:spLocks noGrp="1"/>
          </p:cNvSpPr>
          <p:nvPr>
            <p:ph sz="half" idx="2"/>
          </p:nvPr>
        </p:nvSpPr>
        <p:spPr/>
        <p:txBody>
          <a:bodyPr>
            <a:normAutofit fontScale="92500" lnSpcReduction="20000"/>
          </a:bodyPr>
          <a:lstStyle/>
          <a:p>
            <a:r>
              <a:rPr lang="en-AU" b="1" dirty="0">
                <a:solidFill>
                  <a:srgbClr val="FF0000"/>
                </a:solidFill>
              </a:rPr>
              <a:t>Business Insurance Approach</a:t>
            </a:r>
          </a:p>
          <a:p>
            <a:pPr lvl="1"/>
            <a:r>
              <a:rPr lang="en-AU" sz="1800" dirty="0"/>
              <a:t>Equity and Fairness is based upon the principle that all insureds with the same characteristics should have the same expectation of loss and should be listed under the same underwriting classification and have the same premium rating (ACC Levy).</a:t>
            </a:r>
          </a:p>
          <a:p>
            <a:pPr lvl="1"/>
            <a:r>
              <a:rPr lang="en-AU" sz="1800" dirty="0"/>
              <a:t>Whether a service is used or not, is the of the client </a:t>
            </a:r>
            <a:r>
              <a:rPr lang="en-AU" sz="1800" b="1" dirty="0"/>
              <a:t>economic choice </a:t>
            </a:r>
            <a:r>
              <a:rPr lang="en-AU" sz="1800" dirty="0"/>
              <a:t>irrespective of socio-economic status and cultural views on health and modes of service delivery.</a:t>
            </a:r>
          </a:p>
        </p:txBody>
      </p:sp>
      <p:sp>
        <p:nvSpPr>
          <p:cNvPr id="5" name="Slide Number Placeholder 4">
            <a:extLst>
              <a:ext uri="{FF2B5EF4-FFF2-40B4-BE49-F238E27FC236}">
                <a16:creationId xmlns:a16="http://schemas.microsoft.com/office/drawing/2014/main" xmlns="" id="{A7E4ABDA-9427-426C-A4D4-FB7E8B407F26}"/>
              </a:ext>
            </a:extLst>
          </p:cNvPr>
          <p:cNvSpPr>
            <a:spLocks noGrp="1"/>
          </p:cNvSpPr>
          <p:nvPr>
            <p:ph type="sldNum" sz="quarter" idx="12"/>
          </p:nvPr>
        </p:nvSpPr>
        <p:spPr/>
        <p:txBody>
          <a:bodyPr/>
          <a:lstStyle/>
          <a:p>
            <a:fld id="{050BC1AF-FEE9-4FB3-9063-0E233C99B153}" type="slidenum">
              <a:rPr lang="en-AU" smtClean="0"/>
              <a:t>8</a:t>
            </a:fld>
            <a:endParaRPr lang="en-AU"/>
          </a:p>
        </p:txBody>
      </p:sp>
    </p:spTree>
    <p:extLst>
      <p:ext uri="{BB962C8B-B14F-4D97-AF65-F5344CB8AC3E}">
        <p14:creationId xmlns:p14="http://schemas.microsoft.com/office/powerpoint/2010/main" val="15784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BA72F7-A5EA-4EDD-BA6A-B2C1AF649BC9}"/>
              </a:ext>
            </a:extLst>
          </p:cNvPr>
          <p:cNvSpPr>
            <a:spLocks noGrp="1"/>
          </p:cNvSpPr>
          <p:nvPr>
            <p:ph type="title"/>
          </p:nvPr>
        </p:nvSpPr>
        <p:spPr/>
        <p:txBody>
          <a:bodyPr/>
          <a:lstStyle/>
          <a:p>
            <a:r>
              <a:rPr lang="en-AU" dirty="0"/>
              <a:t>Ruru/Shake hands with the Māori Health Authority</a:t>
            </a:r>
          </a:p>
        </p:txBody>
      </p:sp>
      <p:sp>
        <p:nvSpPr>
          <p:cNvPr id="3" name="Content Placeholder 2">
            <a:extLst>
              <a:ext uri="{FF2B5EF4-FFF2-40B4-BE49-F238E27FC236}">
                <a16:creationId xmlns:a16="http://schemas.microsoft.com/office/drawing/2014/main" xmlns="" id="{DB26F725-05A9-4C3D-B6B5-EE863C7CC19D}"/>
              </a:ext>
            </a:extLst>
          </p:cNvPr>
          <p:cNvSpPr>
            <a:spLocks noGrp="1"/>
          </p:cNvSpPr>
          <p:nvPr>
            <p:ph sz="half" idx="1"/>
          </p:nvPr>
        </p:nvSpPr>
        <p:spPr>
          <a:xfrm>
            <a:off x="2589212" y="2133600"/>
            <a:ext cx="6783388" cy="3777622"/>
          </a:xfrm>
        </p:spPr>
        <p:txBody>
          <a:bodyPr/>
          <a:lstStyle/>
          <a:p>
            <a:r>
              <a:rPr lang="en-AU" dirty="0"/>
              <a:t>What would it look like?</a:t>
            </a:r>
          </a:p>
          <a:p>
            <a:r>
              <a:rPr lang="en-AU" dirty="0"/>
              <a:t>What would be the enablers and barriers?</a:t>
            </a:r>
          </a:p>
          <a:p>
            <a:r>
              <a:rPr lang="en-AU" dirty="0"/>
              <a:t>Result in more sophisticated, refined and targeted service delivery pathways designed to meet the needs of Maori (which in turn benefits other population groups)</a:t>
            </a:r>
          </a:p>
          <a:p>
            <a:r>
              <a:rPr lang="en-AU" dirty="0"/>
              <a:t>Tailored to injury treatment and rehabilitation need, socio-economic position and cultural preferences </a:t>
            </a:r>
          </a:p>
        </p:txBody>
      </p:sp>
      <p:sp>
        <p:nvSpPr>
          <p:cNvPr id="5" name="Slide Number Placeholder 4">
            <a:extLst>
              <a:ext uri="{FF2B5EF4-FFF2-40B4-BE49-F238E27FC236}">
                <a16:creationId xmlns:a16="http://schemas.microsoft.com/office/drawing/2014/main" xmlns="" id="{BC7C988A-38A5-4E93-A62B-FB8F7C7603E7}"/>
              </a:ext>
            </a:extLst>
          </p:cNvPr>
          <p:cNvSpPr>
            <a:spLocks noGrp="1"/>
          </p:cNvSpPr>
          <p:nvPr>
            <p:ph type="sldNum" sz="quarter" idx="12"/>
          </p:nvPr>
        </p:nvSpPr>
        <p:spPr/>
        <p:txBody>
          <a:bodyPr/>
          <a:lstStyle/>
          <a:p>
            <a:fld id="{050BC1AF-FEE9-4FB3-9063-0E233C99B153}" type="slidenum">
              <a:rPr lang="en-AU" smtClean="0"/>
              <a:t>9</a:t>
            </a:fld>
            <a:endParaRPr lang="en-AU"/>
          </a:p>
        </p:txBody>
      </p:sp>
    </p:spTree>
    <p:extLst>
      <p:ext uri="{BB962C8B-B14F-4D97-AF65-F5344CB8AC3E}">
        <p14:creationId xmlns:p14="http://schemas.microsoft.com/office/powerpoint/2010/main" val="20710046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847</TotalTime>
  <Words>1047</Words>
  <Application>Microsoft Office PowerPoint</Application>
  <PresentationFormat>Custom</PresentationFormat>
  <Paragraphs>114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Addressing inequality in ACC provision: Māori as a case study</vt:lpstr>
      <vt:lpstr>Outline</vt:lpstr>
      <vt:lpstr>What do we know?</vt:lpstr>
      <vt:lpstr>WAI 2575: Waitangi Tribunal Report 2019</vt:lpstr>
      <vt:lpstr>Health and Disability System Review</vt:lpstr>
      <vt:lpstr>ACC Website</vt:lpstr>
      <vt:lpstr>What are the gaps and what needs changing? (Systems level)</vt:lpstr>
      <vt:lpstr>How do we generate new forces for change and activate the next leap forward in Māori health? </vt:lpstr>
      <vt:lpstr>Ruru/Shake hands with the Māori Health Authority</vt:lpstr>
      <vt:lpstr>What are the gaps and what needs changing? (Personal level)</vt:lpstr>
      <vt:lpstr>Summary/Conclusion</vt:lpstr>
      <vt:lpstr>Patai/Questions?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Dianne Wepa</dc:creator>
  <cp:lastModifiedBy>Becca Boles</cp:lastModifiedBy>
  <cp:revision>28</cp:revision>
  <cp:lastPrinted>2021-04-29T12:42:49Z</cp:lastPrinted>
  <dcterms:created xsi:type="dcterms:W3CDTF">2021-04-28T22:37:47Z</dcterms:created>
  <dcterms:modified xsi:type="dcterms:W3CDTF">2021-06-08T03:12:25Z</dcterms:modified>
</cp:coreProperties>
</file>