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5" r:id="rId10"/>
    <p:sldId id="272" r:id="rId11"/>
    <p:sldId id="266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67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089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503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612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5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262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65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24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00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08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3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4581-7D3C-45DA-BAEA-BF6D347BE24C}" type="datetimeFigureOut">
              <a:rPr lang="en-NZ" smtClean="0"/>
              <a:t>27/04/2021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B764-0C64-4CC5-90F5-BDBDE8CE09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24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ACC re-envisaged for the 21</a:t>
            </a:r>
            <a:r>
              <a:rPr lang="en-NZ" baseline="30000" dirty="0" smtClean="0"/>
              <a:t>st</a:t>
            </a:r>
            <a:r>
              <a:rPr lang="en-NZ" dirty="0" smtClean="0"/>
              <a:t> Century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The immediate changes we need </a:t>
            </a:r>
          </a:p>
          <a:p>
            <a:r>
              <a:rPr lang="en-NZ" dirty="0" smtClean="0"/>
              <a:t>Hazel Armstrong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443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Labour’s manifesto 2020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Labour wants to address the changes National made when last in office, which unfairly disadvantaged tens of thousands of New Zealand people (the Nick Smith 2010 changes)</a:t>
            </a:r>
          </a:p>
          <a:p>
            <a:r>
              <a:rPr lang="en-NZ" dirty="0" smtClean="0"/>
              <a:t>Labour will consider the range of conditions ACC covers and taking an evidence based approach to updating the list of chronic illnesses caused through workplace exposure to harmful environments</a:t>
            </a:r>
          </a:p>
          <a:p>
            <a:r>
              <a:rPr lang="en-NZ" dirty="0" smtClean="0"/>
              <a:t>As part of the welfare overhaul, Labour will examine inequities between support through ACC and the welfare and health systems for disabled people and people with health conditions. </a:t>
            </a:r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256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Nick Smith 2010 changes include: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Imposition of a 6</a:t>
            </a:r>
            <a:r>
              <a:rPr lang="en-US" dirty="0" smtClean="0"/>
              <a:t>% threshold for hearing loss </a:t>
            </a:r>
          </a:p>
          <a:p>
            <a:r>
              <a:rPr lang="en-US" dirty="0" smtClean="0"/>
              <a:t>The barrier to access </a:t>
            </a:r>
            <a:r>
              <a:rPr lang="en-US" dirty="0" smtClean="0"/>
              <a:t>for cover </a:t>
            </a:r>
            <a:r>
              <a:rPr lang="en-US" dirty="0" smtClean="0"/>
              <a:t>for gradual process injuries/occupational disease claims remains</a:t>
            </a:r>
          </a:p>
          <a:p>
            <a:r>
              <a:rPr lang="en-US" dirty="0" smtClean="0"/>
              <a:t>the Ministerial Advisory Committee of work related gradual process/occupational disease has not been </a:t>
            </a:r>
            <a:r>
              <a:rPr lang="en-US" dirty="0" smtClean="0"/>
              <a:t>reinstated</a:t>
            </a:r>
          </a:p>
          <a:p>
            <a:r>
              <a:rPr lang="en-NZ" dirty="0"/>
              <a:t>schedule of occupational diseases needs to be updated/extended</a:t>
            </a:r>
          </a:p>
          <a:p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Disentitlement in cases of self inflicted injuries or suicide remains</a:t>
            </a:r>
          </a:p>
          <a:p>
            <a:r>
              <a:rPr lang="en-US" dirty="0" smtClean="0"/>
              <a:t>Increasingly easy to have weekly compensation suspended because </a:t>
            </a:r>
            <a:r>
              <a:rPr lang="en-US" dirty="0" smtClean="0"/>
              <a:t>a claimant </a:t>
            </a:r>
            <a:r>
              <a:rPr lang="en-US" dirty="0" smtClean="0"/>
              <a:t>deemed Vocationally independent </a:t>
            </a:r>
          </a:p>
          <a:p>
            <a:pPr lvl="1"/>
            <a:r>
              <a:rPr lang="en-US" dirty="0" smtClean="0"/>
              <a:t>30 hours = full time work</a:t>
            </a:r>
            <a:endParaRPr lang="en-US" dirty="0" smtClean="0"/>
          </a:p>
          <a:p>
            <a:pPr lvl="1"/>
            <a:r>
              <a:rPr lang="en-US" dirty="0" smtClean="0"/>
              <a:t>pre </a:t>
            </a:r>
            <a:r>
              <a:rPr lang="en-US" dirty="0" smtClean="0"/>
              <a:t>incapacity </a:t>
            </a:r>
            <a:r>
              <a:rPr lang="en-US" dirty="0" smtClean="0"/>
              <a:t>earnings may be taken into account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495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Many other changes to ACC are required</a:t>
            </a:r>
            <a:br>
              <a:rPr lang="en-NZ" sz="2800" dirty="0" smtClean="0"/>
            </a:br>
            <a:r>
              <a:rPr lang="en-NZ" sz="2800" dirty="0" smtClean="0"/>
              <a:t>(beyond those imposed by Nick Smith in 2010)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NZ" sz="5600" dirty="0" smtClean="0"/>
              <a:t>Cover</a:t>
            </a:r>
          </a:p>
          <a:p>
            <a:r>
              <a:rPr lang="en-NZ" sz="5600" dirty="0" smtClean="0"/>
              <a:t>Cover </a:t>
            </a:r>
            <a:r>
              <a:rPr lang="en-NZ" sz="5600" dirty="0"/>
              <a:t>to be extended to mental injury </a:t>
            </a:r>
            <a:r>
              <a:rPr lang="en-NZ" sz="5600" dirty="0" smtClean="0"/>
              <a:t>caused by </a:t>
            </a:r>
            <a:r>
              <a:rPr lang="en-NZ" sz="5600" dirty="0"/>
              <a:t>non work traumatic events</a:t>
            </a:r>
          </a:p>
          <a:p>
            <a:r>
              <a:rPr lang="en-NZ" sz="5600" dirty="0"/>
              <a:t>Cover extended to non work related asbestos disease</a:t>
            </a:r>
          </a:p>
          <a:p>
            <a:r>
              <a:rPr lang="en-NZ" sz="5600" dirty="0"/>
              <a:t>Cover should be granted when the diagnosis evolves or is clarified </a:t>
            </a:r>
            <a:endParaRPr lang="en-NZ" sz="5600" dirty="0" smtClean="0"/>
          </a:p>
          <a:p>
            <a:r>
              <a:rPr lang="en-NZ" sz="5600" dirty="0" smtClean="0"/>
              <a:t>Cover for birthing injuries </a:t>
            </a:r>
            <a:endParaRPr lang="en-NZ" sz="5600" dirty="0"/>
          </a:p>
          <a:p>
            <a:pPr marL="0" indent="0">
              <a:buNone/>
            </a:pPr>
            <a:endParaRPr lang="en-NZ" sz="5600" dirty="0" smtClean="0"/>
          </a:p>
          <a:p>
            <a:pPr marL="0" indent="0">
              <a:buNone/>
            </a:pPr>
            <a:r>
              <a:rPr lang="en-NZ" sz="5600" dirty="0" smtClean="0"/>
              <a:t>Entitlements</a:t>
            </a:r>
          </a:p>
          <a:p>
            <a:r>
              <a:rPr lang="en-NZ" sz="5600" dirty="0" smtClean="0"/>
              <a:t>Removal </a:t>
            </a:r>
            <a:r>
              <a:rPr lang="en-NZ" sz="5600" dirty="0"/>
              <a:t>of requirement to be an earner at the time of injury </a:t>
            </a:r>
            <a:r>
              <a:rPr lang="en-NZ" sz="5600" b="1" dirty="0"/>
              <a:t>and</a:t>
            </a:r>
            <a:r>
              <a:rPr lang="en-NZ" sz="5600" dirty="0"/>
              <a:t> at the time of incapacity </a:t>
            </a:r>
            <a:r>
              <a:rPr lang="en-NZ" sz="5600" dirty="0" smtClean="0"/>
              <a:t>in order to </a:t>
            </a:r>
            <a:r>
              <a:rPr lang="en-NZ" sz="5600" dirty="0"/>
              <a:t>be eligible for weekly compensation – </a:t>
            </a:r>
            <a:r>
              <a:rPr lang="en-NZ" sz="5600" dirty="0" err="1" smtClean="0"/>
              <a:t>ie</a:t>
            </a:r>
            <a:r>
              <a:rPr lang="en-NZ" sz="5600" dirty="0" smtClean="0"/>
              <a:t> reversal of the </a:t>
            </a:r>
            <a:r>
              <a:rPr lang="en-NZ" sz="5600" dirty="0" err="1"/>
              <a:t>Vandy</a:t>
            </a:r>
            <a:r>
              <a:rPr lang="en-NZ" sz="5600" dirty="0"/>
              <a:t> decision</a:t>
            </a:r>
          </a:p>
          <a:p>
            <a:r>
              <a:rPr lang="en-NZ" sz="5600" dirty="0"/>
              <a:t>Entitlement decisions must be issued within statutory time frames</a:t>
            </a:r>
          </a:p>
          <a:p>
            <a:r>
              <a:rPr lang="en-NZ" sz="5600" dirty="0"/>
              <a:t>Change </a:t>
            </a:r>
            <a:r>
              <a:rPr lang="en-NZ" sz="5600" dirty="0" smtClean="0"/>
              <a:t>the way </a:t>
            </a:r>
            <a:r>
              <a:rPr lang="en-NZ" sz="5600" dirty="0"/>
              <a:t>weekly compensation </a:t>
            </a:r>
            <a:r>
              <a:rPr lang="en-NZ" sz="5600" dirty="0" smtClean="0"/>
              <a:t>is taxed when back </a:t>
            </a:r>
            <a:r>
              <a:rPr lang="en-NZ" sz="5600" dirty="0"/>
              <a:t>dated</a:t>
            </a:r>
          </a:p>
          <a:p>
            <a:r>
              <a:rPr lang="en-NZ" sz="5600" dirty="0"/>
              <a:t>Holiday pay should not be abated against weekly compensation </a:t>
            </a:r>
          </a:p>
          <a:p>
            <a:endParaRPr lang="en-NZ" sz="4800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NZ" sz="1200" dirty="0" smtClean="0"/>
          </a:p>
          <a:p>
            <a:pPr marL="0" indent="0">
              <a:buNone/>
            </a:pPr>
            <a:r>
              <a:rPr lang="en-NZ" sz="1200" dirty="0" smtClean="0"/>
              <a:t>The Board</a:t>
            </a:r>
            <a:endParaRPr lang="en-NZ" sz="1200" dirty="0"/>
          </a:p>
          <a:p>
            <a:r>
              <a:rPr lang="en-NZ" sz="1200" dirty="0" smtClean="0"/>
              <a:t>Board representation should include workers, disabled persons</a:t>
            </a:r>
            <a:r>
              <a:rPr lang="en-NZ" sz="1200" dirty="0"/>
              <a:t>, Maori and </a:t>
            </a:r>
            <a:r>
              <a:rPr lang="en-NZ" sz="1200" dirty="0" smtClean="0"/>
              <a:t>Pacifica</a:t>
            </a:r>
            <a:r>
              <a:rPr lang="en-NZ" sz="1200" dirty="0"/>
              <a:t>. </a:t>
            </a:r>
          </a:p>
          <a:p>
            <a:endParaRPr lang="en-NZ" sz="1200" dirty="0" smtClean="0"/>
          </a:p>
          <a:p>
            <a:pPr marL="0" indent="0">
              <a:buNone/>
            </a:pPr>
            <a:r>
              <a:rPr lang="en-NZ" sz="1200" dirty="0" smtClean="0"/>
              <a:t>Assessors</a:t>
            </a:r>
          </a:p>
          <a:p>
            <a:r>
              <a:rPr lang="en-NZ" sz="1200" dirty="0" smtClean="0"/>
              <a:t>Create </a:t>
            </a:r>
            <a:r>
              <a:rPr lang="en-NZ" sz="1200" dirty="0"/>
              <a:t>a larger pool of </a:t>
            </a:r>
            <a:r>
              <a:rPr lang="en-NZ" sz="1200" dirty="0" smtClean="0"/>
              <a:t>assessors - </a:t>
            </a:r>
            <a:r>
              <a:rPr lang="en-NZ" sz="1200" dirty="0" err="1" smtClean="0"/>
              <a:t>ie</a:t>
            </a:r>
            <a:r>
              <a:rPr lang="en-NZ" sz="1200" dirty="0" smtClean="0"/>
              <a:t> </a:t>
            </a:r>
            <a:r>
              <a:rPr lang="en-NZ" sz="1200" dirty="0"/>
              <a:t>not limited to those appointed or approved </a:t>
            </a:r>
            <a:r>
              <a:rPr lang="en-NZ" sz="1200" dirty="0" smtClean="0"/>
              <a:t>by ACC so </a:t>
            </a:r>
            <a:r>
              <a:rPr lang="en-NZ" sz="1200" dirty="0"/>
              <a:t>long as the assessor is appropriately </a:t>
            </a:r>
            <a:r>
              <a:rPr lang="en-NZ" sz="1200" dirty="0" smtClean="0"/>
              <a:t>qualified </a:t>
            </a:r>
            <a:r>
              <a:rPr lang="en-NZ" sz="1200" dirty="0"/>
              <a:t>and trained. </a:t>
            </a:r>
          </a:p>
          <a:p>
            <a:pPr marL="0" indent="0">
              <a:buNone/>
            </a:pPr>
            <a:endParaRPr lang="en-NZ" sz="1200" dirty="0" smtClean="0"/>
          </a:p>
          <a:p>
            <a:pPr marL="0" indent="0">
              <a:buNone/>
            </a:pPr>
            <a:r>
              <a:rPr lang="en-NZ" sz="1200" dirty="0" smtClean="0"/>
              <a:t>Lump </a:t>
            </a:r>
            <a:r>
              <a:rPr lang="en-NZ" sz="1200" dirty="0"/>
              <a:t>sum</a:t>
            </a:r>
          </a:p>
          <a:p>
            <a:r>
              <a:rPr lang="en-NZ" sz="1200" dirty="0"/>
              <a:t> AMA Guide is outdated – use most recent AMA </a:t>
            </a:r>
            <a:r>
              <a:rPr lang="en-NZ" sz="1200" dirty="0" smtClean="0"/>
              <a:t>Guide </a:t>
            </a:r>
          </a:p>
          <a:p>
            <a:r>
              <a:rPr lang="en-NZ" sz="1200" dirty="0" smtClean="0"/>
              <a:t>AMA Guide is gender biased</a:t>
            </a:r>
          </a:p>
          <a:p>
            <a:pPr marL="0" indent="0">
              <a:buNone/>
            </a:pPr>
            <a:r>
              <a:rPr lang="en-NZ" sz="1200" dirty="0" smtClean="0"/>
              <a:t>Incapacity</a:t>
            </a:r>
            <a:endParaRPr lang="en-NZ" sz="1200" dirty="0"/>
          </a:p>
          <a:p>
            <a:r>
              <a:rPr lang="en-NZ" sz="1200" dirty="0"/>
              <a:t>Definition of full time employment to be increased to 37.5 hours a week</a:t>
            </a:r>
          </a:p>
          <a:p>
            <a:r>
              <a:rPr lang="en-NZ" sz="1200" dirty="0"/>
              <a:t>Pre injury earnings must be taken into account when making vocational independence decisions</a:t>
            </a:r>
          </a:p>
          <a:p>
            <a:r>
              <a:rPr lang="en-NZ" sz="1200" dirty="0"/>
              <a:t>Reinstate consideration that the person can work in each and every part of pre injury employment when considering incapacity</a:t>
            </a:r>
          </a:p>
          <a:p>
            <a:pPr marL="0" indent="0">
              <a:buNone/>
            </a:pPr>
            <a:endParaRPr lang="en-NZ" sz="1200" dirty="0"/>
          </a:p>
          <a:p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69650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Access to justice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Review decisions </a:t>
            </a:r>
            <a:r>
              <a:rPr lang="en-NZ" dirty="0"/>
              <a:t>should be enforceable</a:t>
            </a:r>
          </a:p>
          <a:p>
            <a:r>
              <a:rPr lang="en-NZ" dirty="0"/>
              <a:t>Review costs should be increased</a:t>
            </a:r>
          </a:p>
          <a:p>
            <a:r>
              <a:rPr lang="en-NZ" dirty="0"/>
              <a:t>Removal of bar to appeal to the Supreme Court</a:t>
            </a:r>
          </a:p>
          <a:p>
            <a:r>
              <a:rPr lang="en-NZ" dirty="0"/>
              <a:t>Discretion to accept late appeals in the High Court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Legal aid more generous to encourage lawyers into the field of ACC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915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Woodhouse principles have been undermined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Community responsibility</a:t>
            </a:r>
          </a:p>
          <a:p>
            <a:r>
              <a:rPr lang="en-US" dirty="0" smtClean="0"/>
              <a:t>Comprehensive entitlement</a:t>
            </a:r>
          </a:p>
          <a:p>
            <a:r>
              <a:rPr lang="en-US" dirty="0" smtClean="0"/>
              <a:t>Complete rehabilitation</a:t>
            </a:r>
          </a:p>
          <a:p>
            <a:r>
              <a:rPr lang="en-US" dirty="0" smtClean="0"/>
              <a:t>Real compensation </a:t>
            </a:r>
          </a:p>
          <a:p>
            <a:r>
              <a:rPr lang="en-US" dirty="0" smtClean="0"/>
              <a:t>Administrative efficiency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dirty="0" smtClean="0"/>
              <a:t>ACC needs to review its practice to return us to the Woodhouse principles</a:t>
            </a:r>
          </a:p>
          <a:p>
            <a:r>
              <a:rPr lang="en-NZ" dirty="0" smtClean="0"/>
              <a:t>The legislation needs to change to properly implement the Woodhouse principles </a:t>
            </a:r>
          </a:p>
          <a:p>
            <a:r>
              <a:rPr lang="en-NZ" dirty="0" smtClean="0"/>
              <a:t>The Board has to reflect the values underpinning the Woodhouse </a:t>
            </a:r>
            <a:r>
              <a:rPr lang="en-NZ" dirty="0" smtClean="0"/>
              <a:t>principles</a:t>
            </a:r>
          </a:p>
          <a:p>
            <a:r>
              <a:rPr lang="en-NZ" dirty="0" smtClean="0"/>
              <a:t>Uplift is required for those with a disability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85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Woodhouse principles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guiding principles which formed the bed rock of the accident compensation scheme </a:t>
            </a:r>
          </a:p>
          <a:p>
            <a:r>
              <a:rPr lang="en-US" dirty="0" smtClean="0"/>
              <a:t>The principles are commonly called the </a:t>
            </a:r>
            <a:r>
              <a:rPr lang="en-US" b="1" dirty="0" smtClean="0"/>
              <a:t>Woodhouse</a:t>
            </a:r>
            <a:r>
              <a:rPr lang="en-US" dirty="0" smtClean="0"/>
              <a:t> principles after the Chief architect of the scheme: Sir Owen Woodhouse 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principles are:</a:t>
            </a:r>
          </a:p>
          <a:p>
            <a:r>
              <a:rPr lang="en-US" dirty="0" smtClean="0"/>
              <a:t>Community responsibility</a:t>
            </a:r>
          </a:p>
          <a:p>
            <a:r>
              <a:rPr lang="en-US" dirty="0" smtClean="0"/>
              <a:t>Comprehensive entitlement</a:t>
            </a:r>
          </a:p>
          <a:p>
            <a:r>
              <a:rPr lang="en-US" dirty="0" smtClean="0"/>
              <a:t>Complete rehabilitation</a:t>
            </a:r>
          </a:p>
          <a:p>
            <a:r>
              <a:rPr lang="en-US" dirty="0" smtClean="0"/>
              <a:t>Real compensation </a:t>
            </a:r>
          </a:p>
          <a:p>
            <a:r>
              <a:rPr lang="en-US" dirty="0" smtClean="0"/>
              <a:t>Administrative efficiency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68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Owen Woodhouse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His war time experience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the Royal Navy saw him transporting injured partisans across the Adriatic. </a:t>
            </a:r>
          </a:p>
          <a:p>
            <a:pPr marL="0" indent="0"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Caffin</a:t>
            </a:r>
            <a:r>
              <a:rPr lang="en-US" dirty="0" smtClean="0"/>
              <a:t>, in the book “Partisan” records: “</a:t>
            </a:r>
            <a:r>
              <a:rPr lang="en-US" i="1" dirty="0" smtClean="0"/>
              <a:t>the black bearded officer’s flotilla of gun boats had been doing much for the Partisan cause by protecting supply lines and chasing E boats”. 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72" y="2710656"/>
            <a:ext cx="2659828" cy="30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2800" dirty="0" smtClean="0"/>
              <a:t>The right to sue abandoned </a:t>
            </a:r>
            <a:br>
              <a:rPr lang="en-NZ" sz="2800" dirty="0" smtClean="0"/>
            </a:br>
            <a:r>
              <a:rPr lang="en-NZ" sz="2800" dirty="0" smtClean="0"/>
              <a:t>replaced with a comprehensive no fault scheme</a:t>
            </a:r>
            <a:br>
              <a:rPr lang="en-NZ" sz="2800" dirty="0" smtClean="0"/>
            </a:br>
            <a:r>
              <a:rPr lang="en-NZ" sz="2800" dirty="0" smtClean="0"/>
              <a:t> for personal injury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Sir Owen returned to the law in Napier, and he became convinced of the need to abandon the right to sue for personal injury </a:t>
            </a:r>
            <a:r>
              <a:rPr lang="en-US" dirty="0" smtClean="0"/>
              <a:t>compensation.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1966 he was asked to chair the Royal Commission on personal injury in NZ.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NZ" sz="2400" dirty="0"/>
              <a:t>Former Prime </a:t>
            </a:r>
            <a:r>
              <a:rPr lang="en-NZ" sz="2400" dirty="0" smtClean="0"/>
              <a:t>Minister Sir Geoffrey Palmer, </a:t>
            </a:r>
            <a:r>
              <a:rPr lang="en-NZ" sz="2400" dirty="0"/>
              <a:t>for whom Woodhouse was a mentor and friend, stated that he </a:t>
            </a:r>
            <a:r>
              <a:rPr lang="en-NZ" sz="2400" i="1" dirty="0"/>
              <a:t>"was a man of astonishing intelligence and wonderful </a:t>
            </a:r>
            <a:r>
              <a:rPr lang="en-NZ" sz="2400" i="1" dirty="0" smtClean="0"/>
              <a:t>humanity”.</a:t>
            </a:r>
          </a:p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95" y="42210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Neoliberalism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founding principles have come under huge and enduring pressure from the neo-liberal attacks of the 1980’s and 1990’s. </a:t>
            </a:r>
          </a:p>
          <a:p>
            <a:r>
              <a:rPr lang="en-US" dirty="0" smtClean="0"/>
              <a:t>The Woodhouse principles are not compatible with neo -liberalism</a:t>
            </a:r>
          </a:p>
          <a:p>
            <a:r>
              <a:rPr lang="en-US" dirty="0" smtClean="0"/>
              <a:t>Neo-liberalism is </a:t>
            </a:r>
            <a:r>
              <a:rPr lang="en-NZ" dirty="0"/>
              <a:t>a political approach that favours free-market capitalism, deregulation, and reduction in government spending</a:t>
            </a:r>
            <a:r>
              <a:rPr lang="en-NZ" dirty="0" smtClean="0"/>
              <a:t>.</a:t>
            </a:r>
          </a:p>
          <a:p>
            <a:r>
              <a:rPr lang="en-US" dirty="0" smtClean="0"/>
              <a:t>Neoliberalism has not been purged from the scheme. </a:t>
            </a:r>
            <a:endParaRPr lang="en-NZ" dirty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000" dirty="0" smtClean="0"/>
              <a:t>In May 1998, Hon Bill Birch, Minister of Finance, announced that </a:t>
            </a:r>
            <a:r>
              <a:rPr lang="en-GB" sz="2000" dirty="0"/>
              <a:t>private insurance companies would be allowed to compete with </a:t>
            </a:r>
            <a:r>
              <a:rPr lang="en-GB" sz="2000" dirty="0" smtClean="0"/>
              <a:t>ACC </a:t>
            </a:r>
            <a:r>
              <a:rPr lang="en-GB" sz="2000" dirty="0"/>
              <a:t>starting in July 1999. </a:t>
            </a:r>
            <a:endParaRPr lang="en-N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6" y="3212976"/>
            <a:ext cx="2016224" cy="27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7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1999 election </a:t>
            </a:r>
            <a:br>
              <a:rPr lang="en-US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ACC has been declared a </a:t>
            </a:r>
            <a:r>
              <a:rPr lang="en-NZ" i="1" dirty="0" smtClean="0"/>
              <a:t>"line in the sand election issue" </a:t>
            </a:r>
            <a:r>
              <a:rPr lang="en-NZ" dirty="0" smtClean="0"/>
              <a:t>by Accident Insurance Minister Murray </a:t>
            </a:r>
            <a:r>
              <a:rPr lang="en-NZ" dirty="0" err="1" smtClean="0"/>
              <a:t>McCully</a:t>
            </a:r>
            <a:r>
              <a:rPr lang="en-NZ" dirty="0" smtClean="0"/>
              <a:t>.</a:t>
            </a:r>
          </a:p>
          <a:p>
            <a:endParaRPr lang="en-NZ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1512168" cy="19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76" y="1738541"/>
            <a:ext cx="3603048" cy="42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2001 Act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Labour was elected and </a:t>
            </a:r>
            <a:r>
              <a:rPr lang="en-US" dirty="0" smtClean="0"/>
              <a:t>formed the Government.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Accident Compensation Act 2001 </a:t>
            </a:r>
            <a:r>
              <a:rPr lang="en-US" dirty="0" smtClean="0"/>
              <a:t>was passed which stated in its purpose – the Act ..</a:t>
            </a:r>
            <a:endParaRPr lang="en-US" dirty="0" smtClean="0"/>
          </a:p>
          <a:p>
            <a:r>
              <a:rPr lang="en-US" i="1" dirty="0" smtClean="0"/>
              <a:t>“…is to enhance the public good and reinforce the social contract represented by the first accident compensation scheme</a:t>
            </a:r>
            <a:r>
              <a:rPr lang="en-US" i="1" dirty="0" smtClean="0"/>
              <a:t>”…</a:t>
            </a:r>
            <a:endParaRPr lang="en-US" i="1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ACC was restored as the sole </a:t>
            </a:r>
            <a:r>
              <a:rPr lang="en-US" sz="2400" dirty="0" smtClean="0"/>
              <a:t>provider.</a:t>
            </a:r>
            <a:endParaRPr lang="en-US" sz="2400" dirty="0" smtClean="0"/>
          </a:p>
          <a:p>
            <a:r>
              <a:rPr lang="en-US" sz="2400" dirty="0" smtClean="0"/>
              <a:t>But the </a:t>
            </a:r>
            <a:r>
              <a:rPr lang="en-US" sz="2400" dirty="0" err="1" smtClean="0"/>
              <a:t>spectre</a:t>
            </a:r>
            <a:r>
              <a:rPr lang="en-US" sz="2400" dirty="0" smtClean="0"/>
              <a:t> of </a:t>
            </a:r>
            <a:r>
              <a:rPr lang="en-US" sz="2400" dirty="0" err="1" smtClean="0"/>
              <a:t>privatisation</a:t>
            </a:r>
            <a:r>
              <a:rPr lang="en-US" sz="2400" dirty="0" smtClean="0"/>
              <a:t> lurks beneath the </a:t>
            </a:r>
            <a:r>
              <a:rPr lang="en-US" sz="2400" dirty="0" smtClean="0"/>
              <a:t>surface.</a:t>
            </a:r>
          </a:p>
          <a:p>
            <a:r>
              <a:rPr lang="en-US" sz="2400" dirty="0" smtClean="0"/>
              <a:t>An example of which is the</a:t>
            </a:r>
            <a:r>
              <a:rPr lang="en-US" sz="2400" dirty="0" smtClean="0"/>
              <a:t> </a:t>
            </a:r>
            <a:r>
              <a:rPr lang="en-US" sz="2400" dirty="0" smtClean="0"/>
              <a:t>accredited employer </a:t>
            </a:r>
            <a:r>
              <a:rPr lang="en-US" sz="2400" dirty="0" smtClean="0"/>
              <a:t>scheme.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Hon </a:t>
            </a:r>
            <a:r>
              <a:rPr lang="en-US" sz="2400" dirty="0"/>
              <a:t>Ruth Dyson became Minister for ACC from 2002-2007</a:t>
            </a:r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8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decade later- the 2009 election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2009, ACC again became an election issue </a:t>
            </a:r>
          </a:p>
          <a:p>
            <a:r>
              <a:rPr lang="en-US" dirty="0" smtClean="0"/>
              <a:t>Labour loses </a:t>
            </a:r>
            <a:r>
              <a:rPr lang="en-US" dirty="0" smtClean="0"/>
              <a:t>the election.</a:t>
            </a:r>
          </a:p>
          <a:p>
            <a:r>
              <a:rPr lang="en-US" dirty="0" smtClean="0"/>
              <a:t>National’s </a:t>
            </a:r>
            <a:r>
              <a:rPr lang="en-US" dirty="0" smtClean="0"/>
              <a:t>Hon Nick Smith becomes Minister for ACC.</a:t>
            </a:r>
          </a:p>
          <a:p>
            <a:r>
              <a:rPr lang="en-US" dirty="0" smtClean="0"/>
              <a:t>He appoints a new Board </a:t>
            </a:r>
            <a:r>
              <a:rPr lang="en-US" dirty="0" smtClean="0"/>
              <a:t>– in 2012 </a:t>
            </a:r>
            <a:r>
              <a:rPr lang="en-US" dirty="0" smtClean="0"/>
              <a:t>Paula </a:t>
            </a:r>
            <a:r>
              <a:rPr lang="en-US" dirty="0" err="1" smtClean="0"/>
              <a:t>Rebstock</a:t>
            </a:r>
            <a:r>
              <a:rPr lang="en-US" dirty="0" smtClean="0"/>
              <a:t> </a:t>
            </a:r>
            <a:r>
              <a:rPr lang="en-US" dirty="0" smtClean="0"/>
              <a:t>is appointed, she remains on the Board for 9 years.</a:t>
            </a:r>
            <a:endParaRPr lang="en-US" dirty="0" smtClean="0"/>
          </a:p>
          <a:p>
            <a:r>
              <a:rPr lang="en-US" dirty="0" smtClean="0"/>
              <a:t>His priority is cost control</a:t>
            </a:r>
          </a:p>
          <a:p>
            <a:r>
              <a:rPr lang="en-US" dirty="0" smtClean="0"/>
              <a:t>Insurance principles are reinforced. 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breadth of cover is tightened</a:t>
            </a:r>
          </a:p>
          <a:p>
            <a:r>
              <a:rPr lang="en-US" dirty="0" smtClean="0"/>
              <a:t>The way rehabilitation is managed means</a:t>
            </a:r>
          </a:p>
          <a:p>
            <a:pPr lvl="1"/>
            <a:r>
              <a:rPr lang="en-US" dirty="0" smtClean="0"/>
              <a:t>It is more restrictive</a:t>
            </a:r>
          </a:p>
          <a:p>
            <a:pPr lvl="1"/>
            <a:r>
              <a:rPr lang="en-US" dirty="0" smtClean="0"/>
              <a:t>Less discretion is exercised</a:t>
            </a:r>
          </a:p>
          <a:p>
            <a:pPr lvl="1"/>
            <a:r>
              <a:rPr lang="en-US" dirty="0" smtClean="0"/>
              <a:t>Providers are contracted to deliver limited services</a:t>
            </a:r>
            <a:endParaRPr lang="en-NZ" dirty="0" smtClean="0"/>
          </a:p>
          <a:p>
            <a:r>
              <a:rPr lang="en-US" dirty="0" smtClean="0"/>
              <a:t>KPIs are driving decisions about rehabilitation and about how long people remain on weekly compensation</a:t>
            </a:r>
          </a:p>
          <a:p>
            <a:r>
              <a:rPr lang="en-US" dirty="0" smtClean="0"/>
              <a:t>Tools such as vocational independence are used as weapons against the claimant</a:t>
            </a:r>
            <a:endParaRPr lang="en-US" dirty="0"/>
          </a:p>
          <a:p>
            <a:r>
              <a:rPr lang="en-US" dirty="0" smtClean="0"/>
              <a:t>the accredited employer scheme remains</a:t>
            </a:r>
          </a:p>
          <a:p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7093"/>
            <a:ext cx="948630" cy="125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28" y="4680403"/>
            <a:ext cx="1066428" cy="14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Futures is formed in 2009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aim of ACC Futures </a:t>
            </a:r>
          </a:p>
          <a:p>
            <a:pPr marL="0" indent="0">
              <a:buNone/>
            </a:pPr>
            <a:r>
              <a:rPr lang="en-US" i="1" dirty="0" smtClean="0"/>
              <a:t>To build cross-party support for retaining the status of ACC as a publicly-owned single provider committed to the ‘Woodhouse Principles’, with a view to maintaining and improving the provision of injury prevention, treatment, rehabilitation and ‘no fault’ </a:t>
            </a:r>
            <a:r>
              <a:rPr lang="en-NZ" i="1" dirty="0" smtClean="0"/>
              <a:t>compensation</a:t>
            </a:r>
            <a:r>
              <a:rPr lang="en-US" i="1" dirty="0" smtClean="0"/>
              <a:t> social insurance system for all New Zealanders.</a:t>
            </a: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 Futures runs a successful campaign against </a:t>
            </a:r>
            <a:r>
              <a:rPr lang="en-US" dirty="0" err="1" smtClean="0"/>
              <a:t>privatisation</a:t>
            </a:r>
            <a:endParaRPr lang="en-US" dirty="0" smtClean="0"/>
          </a:p>
          <a:p>
            <a:r>
              <a:rPr lang="en-US" dirty="0" smtClean="0"/>
              <a:t>The next slide shows some of the issues we focused on in our campaign</a:t>
            </a:r>
          </a:p>
          <a:p>
            <a:r>
              <a:rPr lang="en-US" dirty="0" smtClean="0"/>
              <a:t>The insurance market was not interested and the economics did not stack up </a:t>
            </a:r>
          </a:p>
          <a:p>
            <a:r>
              <a:rPr lang="en-US" dirty="0" smtClean="0"/>
              <a:t>The scheme was not </a:t>
            </a:r>
            <a:r>
              <a:rPr lang="en-US" dirty="0" err="1" smtClean="0"/>
              <a:t>privatised</a:t>
            </a:r>
            <a:r>
              <a:rPr lang="en-US" dirty="0" smtClean="0"/>
              <a:t>- but the Woodhouse principles are overwhelmed by the </a:t>
            </a:r>
            <a:r>
              <a:rPr lang="en-US" smtClean="0"/>
              <a:t>insurance approach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91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1119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ACC re-envisaged for the 21st Century </vt:lpstr>
      <vt:lpstr>The Woodhouse principles</vt:lpstr>
      <vt:lpstr>Sir Owen Woodhouse</vt:lpstr>
      <vt:lpstr>The right to sue abandoned  replaced with a comprehensive no fault scheme  for personal injury</vt:lpstr>
      <vt:lpstr>Neoliberalism </vt:lpstr>
      <vt:lpstr>The 1999 election  </vt:lpstr>
      <vt:lpstr>The 2001 Act </vt:lpstr>
      <vt:lpstr>A decade later- the 2009 election</vt:lpstr>
      <vt:lpstr>ACC Futures is formed in 2009 </vt:lpstr>
      <vt:lpstr>Labour’s manifesto 2020</vt:lpstr>
      <vt:lpstr>The Nick Smith 2010 changes include:</vt:lpstr>
      <vt:lpstr>Many other changes to ACC are required (beyond those imposed by Nick Smith in 2010)</vt:lpstr>
      <vt:lpstr>Access to justice </vt:lpstr>
      <vt:lpstr>Woodhouse principles have been undermined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Armstrong</dc:creator>
  <cp:lastModifiedBy>Hazel Armstrong</cp:lastModifiedBy>
  <cp:revision>26</cp:revision>
  <dcterms:created xsi:type="dcterms:W3CDTF">2021-04-26T05:51:03Z</dcterms:created>
  <dcterms:modified xsi:type="dcterms:W3CDTF">2021-04-27T07:52:52Z</dcterms:modified>
</cp:coreProperties>
</file>