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256" r:id="rId2"/>
    <p:sldId id="606" r:id="rId3"/>
    <p:sldId id="577" r:id="rId4"/>
    <p:sldId id="639" r:id="rId5"/>
    <p:sldId id="619" r:id="rId6"/>
    <p:sldId id="642" r:id="rId7"/>
    <p:sldId id="620" r:id="rId8"/>
    <p:sldId id="640" r:id="rId9"/>
    <p:sldId id="644" r:id="rId10"/>
    <p:sldId id="643" r:id="rId11"/>
    <p:sldId id="641" r:id="rId12"/>
    <p:sldId id="645" r:id="rId13"/>
    <p:sldId id="646" r:id="rId14"/>
    <p:sldId id="64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EBDF"/>
    <a:srgbClr val="D6FFF1"/>
    <a:srgbClr val="FFA8AF"/>
    <a:srgbClr val="A7DBF8"/>
    <a:srgbClr val="CD888E"/>
    <a:srgbClr val="F7ECC1"/>
    <a:srgbClr val="5ABB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491" autoAdjust="0"/>
    <p:restoredTop sz="86412" autoAdjust="0"/>
  </p:normalViewPr>
  <p:slideViewPr>
    <p:cSldViewPr snapToGrid="0" snapToObjects="1">
      <p:cViewPr>
        <p:scale>
          <a:sx n="97" d="100"/>
          <a:sy n="97" d="100"/>
        </p:scale>
        <p:origin x="-114" y="-72"/>
      </p:cViewPr>
      <p:guideLst>
        <p:guide orient="horz" pos="2160"/>
        <p:guide pos="2880"/>
      </p:guideLst>
    </p:cSldViewPr>
  </p:slideViewPr>
  <p:outlineViewPr>
    <p:cViewPr>
      <p:scale>
        <a:sx n="33" d="100"/>
        <a:sy n="33" d="100"/>
      </p:scale>
      <p:origin x="0" y="-24016"/>
    </p:cViewPr>
  </p:outlineViewPr>
  <p:notesTextViewPr>
    <p:cViewPr>
      <p:scale>
        <a:sx n="100" d="100"/>
        <a:sy n="100" d="100"/>
      </p:scale>
      <p:origin x="0" y="0"/>
    </p:cViewPr>
  </p:notesTextViewPr>
  <p:sorterViewPr>
    <p:cViewPr>
      <p:scale>
        <a:sx n="188" d="100"/>
        <a:sy n="188" d="100"/>
      </p:scale>
      <p:origin x="0" y="2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C98579-398A-6F41-B158-2BA799744F16}" type="datetimeFigureOut">
              <a:rPr lang="en-US" smtClean="0"/>
              <a:t>08/06/21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37451F-1A66-1749-A351-FA175FCDB3E7}" type="slidenum">
              <a:rPr lang="en-US" smtClean="0"/>
              <a:t>‹#›</a:t>
            </a:fld>
            <a:endParaRPr lang="en-US"/>
          </a:p>
        </p:txBody>
      </p:sp>
    </p:spTree>
    <p:extLst>
      <p:ext uri="{BB962C8B-B14F-4D97-AF65-F5344CB8AC3E}">
        <p14:creationId xmlns:p14="http://schemas.microsoft.com/office/powerpoint/2010/main" val="2256964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C9C6B9-2901-8347-A693-D6AEF08D2493}" type="datetimeFigureOut">
              <a:rPr lang="en-US" smtClean="0"/>
              <a:t>08/06/21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1460D-C240-7E44-BE96-3FAACBDD67DD}" type="slidenum">
              <a:rPr lang="en-US" smtClean="0"/>
              <a:t>‹#›</a:t>
            </a:fld>
            <a:endParaRPr lang="en-US"/>
          </a:p>
        </p:txBody>
      </p:sp>
    </p:spTree>
    <p:extLst>
      <p:ext uri="{BB962C8B-B14F-4D97-AF65-F5344CB8AC3E}">
        <p14:creationId xmlns:p14="http://schemas.microsoft.com/office/powerpoint/2010/main" val="15028489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F1460D-C240-7E44-BE96-3FAACBDD67DD}" type="slidenum">
              <a:rPr lang="en-US" smtClean="0"/>
              <a:t>1</a:t>
            </a:fld>
            <a:endParaRPr lang="en-US"/>
          </a:p>
        </p:txBody>
      </p:sp>
    </p:spTree>
    <p:extLst>
      <p:ext uri="{BB962C8B-B14F-4D97-AF65-F5344CB8AC3E}">
        <p14:creationId xmlns:p14="http://schemas.microsoft.com/office/powerpoint/2010/main" val="1482252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F1460D-C240-7E44-BE96-3FAACBDD67DD}" type="slidenum">
              <a:rPr lang="en-US" smtClean="0"/>
              <a:t>2</a:t>
            </a:fld>
            <a:endParaRPr lang="en-US"/>
          </a:p>
        </p:txBody>
      </p:sp>
    </p:spTree>
    <p:extLst>
      <p:ext uri="{BB962C8B-B14F-4D97-AF65-F5344CB8AC3E}">
        <p14:creationId xmlns:p14="http://schemas.microsoft.com/office/powerpoint/2010/main" val="160306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F1460D-C240-7E44-BE96-3FAACBDD67DD}" type="slidenum">
              <a:rPr lang="en-US" smtClean="0"/>
              <a:t>3</a:t>
            </a:fld>
            <a:endParaRPr lang="en-US"/>
          </a:p>
        </p:txBody>
      </p:sp>
    </p:spTree>
    <p:extLst>
      <p:ext uri="{BB962C8B-B14F-4D97-AF65-F5344CB8AC3E}">
        <p14:creationId xmlns:p14="http://schemas.microsoft.com/office/powerpoint/2010/main" val="1701522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F1460D-C240-7E44-BE96-3FAACBDD67DD}" type="slidenum">
              <a:rPr lang="en-US" smtClean="0"/>
              <a:t>4</a:t>
            </a:fld>
            <a:endParaRPr lang="en-US"/>
          </a:p>
        </p:txBody>
      </p:sp>
    </p:spTree>
    <p:extLst>
      <p:ext uri="{BB962C8B-B14F-4D97-AF65-F5344CB8AC3E}">
        <p14:creationId xmlns:p14="http://schemas.microsoft.com/office/powerpoint/2010/main" val="2100608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F1460D-C240-7E44-BE96-3FAACBDD67DD}" type="slidenum">
              <a:rPr lang="en-US" smtClean="0"/>
              <a:t>5</a:t>
            </a:fld>
            <a:endParaRPr lang="en-US"/>
          </a:p>
        </p:txBody>
      </p:sp>
    </p:spTree>
    <p:extLst>
      <p:ext uri="{BB962C8B-B14F-4D97-AF65-F5344CB8AC3E}">
        <p14:creationId xmlns:p14="http://schemas.microsoft.com/office/powerpoint/2010/main" val="1784066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F1460D-C240-7E44-BE96-3FAACBDD67DD}" type="slidenum">
              <a:rPr lang="en-US" smtClean="0"/>
              <a:t>7</a:t>
            </a:fld>
            <a:endParaRPr lang="en-US"/>
          </a:p>
        </p:txBody>
      </p:sp>
    </p:spTree>
    <p:extLst>
      <p:ext uri="{BB962C8B-B14F-4D97-AF65-F5344CB8AC3E}">
        <p14:creationId xmlns:p14="http://schemas.microsoft.com/office/powerpoint/2010/main" val="197718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AU"/>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AU"/>
              <a:t>Click to edit Master subtitle style</a:t>
            </a:r>
            <a:endParaRPr lang="en-US" dirty="0"/>
          </a:p>
        </p:txBody>
      </p:sp>
      <p:sp>
        <p:nvSpPr>
          <p:cNvPr id="4" name="Date Placeholder 3"/>
          <p:cNvSpPr>
            <a:spLocks noGrp="1"/>
          </p:cNvSpPr>
          <p:nvPr>
            <p:ph type="dt" sz="half" idx="10"/>
          </p:nvPr>
        </p:nvSpPr>
        <p:spPr/>
        <p:txBody>
          <a:bodyPr/>
          <a:lstStyle/>
          <a:p>
            <a:fld id="{AEB376CB-F33B-DE4A-8DC8-2DE5C8D7DDEF}" type="datetimeFigureOut">
              <a:rPr lang="en-US" smtClean="0"/>
              <a:t>08/06/21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CD375-78DC-FF44-A63B-E3B63F0B63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AEB376CB-F33B-DE4A-8DC8-2DE5C8D7DDEF}" type="datetimeFigureOut">
              <a:rPr lang="en-US" smtClean="0"/>
              <a:t>08/06/21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CD375-78DC-FF44-A63B-E3B63F0B63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AU"/>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AEB376CB-F33B-DE4A-8DC8-2DE5C8D7DDEF}" type="datetimeFigureOut">
              <a:rPr lang="en-US" smtClean="0"/>
              <a:t>08/06/21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CD375-78DC-FF44-A63B-E3B63F0B63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Date Placeholder 3"/>
          <p:cNvSpPr>
            <a:spLocks noGrp="1"/>
          </p:cNvSpPr>
          <p:nvPr>
            <p:ph type="dt" sz="half" idx="10"/>
          </p:nvPr>
        </p:nvSpPr>
        <p:spPr/>
        <p:txBody>
          <a:bodyPr/>
          <a:lstStyle/>
          <a:p>
            <a:fld id="{AEB376CB-F33B-DE4A-8DC8-2DE5C8D7DDEF}" type="datetimeFigureOut">
              <a:rPr lang="en-US" smtClean="0"/>
              <a:t>08/06/21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CD375-78DC-FF44-A63B-E3B63F0B634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AU"/>
              <a:t>Click to edit Master text styles</a:t>
            </a:r>
          </a:p>
        </p:txBody>
      </p:sp>
      <p:sp>
        <p:nvSpPr>
          <p:cNvPr id="4" name="Date Placeholder 3"/>
          <p:cNvSpPr>
            <a:spLocks noGrp="1"/>
          </p:cNvSpPr>
          <p:nvPr>
            <p:ph type="dt" sz="half" idx="10"/>
          </p:nvPr>
        </p:nvSpPr>
        <p:spPr/>
        <p:txBody>
          <a:bodyPr/>
          <a:lstStyle/>
          <a:p>
            <a:fld id="{AEB376CB-F33B-DE4A-8DC8-2DE5C8D7DDEF}" type="datetimeFigureOut">
              <a:rPr lang="en-US" smtClean="0"/>
              <a:t>08/06/21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CD375-78DC-FF44-A63B-E3B63F0B63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Date Placeholder 4"/>
          <p:cNvSpPr>
            <a:spLocks noGrp="1"/>
          </p:cNvSpPr>
          <p:nvPr>
            <p:ph type="dt" sz="half" idx="10"/>
          </p:nvPr>
        </p:nvSpPr>
        <p:spPr/>
        <p:txBody>
          <a:bodyPr/>
          <a:lstStyle/>
          <a:p>
            <a:fld id="{AEB376CB-F33B-DE4A-8DC8-2DE5C8D7DDEF}" type="datetimeFigureOut">
              <a:rPr lang="en-US" smtClean="0"/>
              <a:t>08/06/21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CD375-78DC-FF44-A63B-E3B63F0B6347}" type="slidenum">
              <a:rPr lang="en-US" smtClean="0"/>
              <a:t>‹#›</a:t>
            </a:fld>
            <a:endParaRPr lang="en-US"/>
          </a:p>
        </p:txBody>
      </p:sp>
      <p:sp>
        <p:nvSpPr>
          <p:cNvPr id="8" name="Title 7"/>
          <p:cNvSpPr>
            <a:spLocks noGrp="1"/>
          </p:cNvSpPr>
          <p:nvPr>
            <p:ph type="title"/>
          </p:nvPr>
        </p:nvSpPr>
        <p:spPr/>
        <p:txBody>
          <a:bodyPr/>
          <a:lstStyle/>
          <a:p>
            <a:r>
              <a:rPr lang="en-AU"/>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AU"/>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AU"/>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7" name="Date Placeholder 6"/>
          <p:cNvSpPr>
            <a:spLocks noGrp="1"/>
          </p:cNvSpPr>
          <p:nvPr>
            <p:ph type="dt" sz="half" idx="10"/>
          </p:nvPr>
        </p:nvSpPr>
        <p:spPr/>
        <p:txBody>
          <a:bodyPr/>
          <a:lstStyle/>
          <a:p>
            <a:fld id="{AEB376CB-F33B-DE4A-8DC8-2DE5C8D7DDEF}" type="datetimeFigureOut">
              <a:rPr lang="en-US" smtClean="0"/>
              <a:t>08/06/21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CD375-78DC-FF44-A63B-E3B63F0B63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AEB376CB-F33B-DE4A-8DC8-2DE5C8D7DDEF}" type="datetimeFigureOut">
              <a:rPr lang="en-US" smtClean="0"/>
              <a:t>08/06/21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CD375-78DC-FF44-A63B-E3B63F0B63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376CB-F33B-DE4A-8DC8-2DE5C8D7DDEF}" type="datetimeFigureOut">
              <a:rPr lang="en-US" smtClean="0"/>
              <a:t>08/06/21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CD375-78DC-FF44-A63B-E3B63F0B63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AU"/>
              <a:t>Click to edit Master text styles</a:t>
            </a:r>
          </a:p>
        </p:txBody>
      </p:sp>
      <p:sp>
        <p:nvSpPr>
          <p:cNvPr id="5" name="Date Placeholder 4"/>
          <p:cNvSpPr>
            <a:spLocks noGrp="1"/>
          </p:cNvSpPr>
          <p:nvPr>
            <p:ph type="dt" sz="half" idx="10"/>
          </p:nvPr>
        </p:nvSpPr>
        <p:spPr/>
        <p:txBody>
          <a:bodyPr/>
          <a:lstStyle/>
          <a:p>
            <a:fld id="{AEB376CB-F33B-DE4A-8DC8-2DE5C8D7DDEF}" type="datetimeFigureOut">
              <a:rPr lang="en-US" smtClean="0"/>
              <a:t>08/06/21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33CD375-78DC-FF44-A63B-E3B63F0B63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AU"/>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AU"/>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AEB376CB-F33B-DE4A-8DC8-2DE5C8D7DDEF}" type="datetimeFigureOut">
              <a:rPr lang="en-US" smtClean="0"/>
              <a:t>08/06/21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CD375-78DC-FF44-A63B-E3B63F0B63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AU"/>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EB376CB-F33B-DE4A-8DC8-2DE5C8D7DDEF}" type="datetimeFigureOut">
              <a:rPr lang="en-US" smtClean="0"/>
              <a:t>08/06/21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33CD375-78DC-FF44-A63B-E3B63F0B63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27637" y="-634623"/>
            <a:ext cx="5916363" cy="314083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91355" y="423894"/>
            <a:ext cx="8361289" cy="1748999"/>
          </a:xfrm>
        </p:spPr>
        <p:txBody>
          <a:bodyPr>
            <a:normAutofit/>
          </a:bodyPr>
          <a:lstStyle/>
          <a:p>
            <a:r>
              <a:rPr lang="en-US" sz="2800" dirty="0"/>
              <a:t>		Sorting out problems</a:t>
            </a:r>
            <a:br>
              <a:rPr lang="en-US" sz="2800" dirty="0"/>
            </a:br>
            <a:r>
              <a:rPr lang="en-US" sz="2800" dirty="0"/>
              <a:t> </a:t>
            </a:r>
            <a:br>
              <a:rPr lang="en-US" sz="2800" dirty="0"/>
            </a:br>
            <a:endParaRPr lang="en-US" sz="2800" dirty="0"/>
          </a:p>
        </p:txBody>
      </p:sp>
      <p:sp>
        <p:nvSpPr>
          <p:cNvPr id="3" name="Subtitle 2"/>
          <p:cNvSpPr>
            <a:spLocks noGrp="1"/>
          </p:cNvSpPr>
          <p:nvPr>
            <p:ph type="subTitle" idx="1"/>
          </p:nvPr>
        </p:nvSpPr>
        <p:spPr>
          <a:xfrm>
            <a:off x="4123241" y="3501408"/>
            <a:ext cx="7144934" cy="2775926"/>
          </a:xfrm>
        </p:spPr>
        <p:txBody>
          <a:bodyPr>
            <a:normAutofit fontScale="92500" lnSpcReduction="10000"/>
          </a:bodyPr>
          <a:lstStyle/>
          <a:p>
            <a:endParaRPr lang="en-US" b="1" dirty="0"/>
          </a:p>
          <a:p>
            <a:r>
              <a:rPr lang="en-US" b="1" dirty="0"/>
              <a:t>Peter Sara</a:t>
            </a:r>
          </a:p>
          <a:p>
            <a:r>
              <a:rPr lang="en-US" b="1" dirty="0"/>
              <a:t>Barrister and Solicitor</a:t>
            </a:r>
          </a:p>
          <a:p>
            <a:r>
              <a:rPr lang="en-US" b="1" dirty="0"/>
              <a:t>Conveyor Law Society ACC committee</a:t>
            </a:r>
          </a:p>
          <a:p>
            <a:endParaRPr lang="en-US" b="1" dirty="0"/>
          </a:p>
          <a:p>
            <a:endParaRPr lang="en-US" b="1" dirty="0"/>
          </a:p>
          <a:p>
            <a:r>
              <a:rPr lang="en-US" b="1" dirty="0"/>
              <a:t>Warren Forster </a:t>
            </a:r>
          </a:p>
          <a:p>
            <a:r>
              <a:rPr lang="en-US" b="1" dirty="0"/>
              <a:t>Barrister and Researcher </a:t>
            </a:r>
          </a:p>
          <a:p>
            <a:r>
              <a:rPr lang="en-US" b="1" dirty="0"/>
              <a:t>New Zealand law Foundation </a:t>
            </a:r>
          </a:p>
          <a:p>
            <a:r>
              <a:rPr lang="en-US" b="1" dirty="0"/>
              <a:t>international research fellow</a:t>
            </a:r>
          </a:p>
        </p:txBody>
      </p:sp>
      <p:pic>
        <p:nvPicPr>
          <p:cNvPr id="4" name="Picture 3" descr="Law Foundati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7583" y="5040638"/>
            <a:ext cx="1857118" cy="1857118"/>
          </a:xfrm>
          <a:prstGeom prst="rect">
            <a:avLst/>
          </a:prstGeom>
        </p:spPr>
      </p:pic>
      <p:sp>
        <p:nvSpPr>
          <p:cNvPr id="6" name="Subtitle 2"/>
          <p:cNvSpPr txBox="1">
            <a:spLocks/>
          </p:cNvSpPr>
          <p:nvPr/>
        </p:nvSpPr>
        <p:spPr>
          <a:xfrm>
            <a:off x="4308773" y="4409440"/>
            <a:ext cx="7144934" cy="1950720"/>
          </a:xfrm>
          <a:prstGeom prst="rect">
            <a:avLst/>
          </a:prstGeom>
        </p:spPr>
        <p:txBody>
          <a:bodyPr vert="horz" lIns="91440" tIns="9144" rIns="91440" bIns="45720" rtlCol="0">
            <a:normAutofit/>
          </a:bodyPr>
          <a:lstStyle>
            <a:lvl1pPr marL="0" indent="0" algn="l" defTabSz="914400" rtl="0" eaLnBrk="1" latinLnBrk="0" hangingPunct="1">
              <a:spcBef>
                <a:spcPts val="800"/>
              </a:spcBef>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2pPr>
            <a:lvl3pPr marL="9144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3pPr>
            <a:lvl4pPr marL="13716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4pPr>
            <a:lvl5pPr marL="18288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endParaRPr lang="en-US" b="1" dirty="0"/>
          </a:p>
          <a:p>
            <a:endParaRPr lang="en-US" b="1" dirty="0"/>
          </a:p>
          <a:p>
            <a:endParaRPr lang="en-US" b="1" dirty="0"/>
          </a:p>
        </p:txBody>
      </p:sp>
      <p:sp>
        <p:nvSpPr>
          <p:cNvPr id="7" name="TextBox 6">
            <a:extLst>
              <a:ext uri="{FF2B5EF4-FFF2-40B4-BE49-F238E27FC236}">
                <a16:creationId xmlns:a16="http://schemas.microsoft.com/office/drawing/2014/main" xmlns="" id="{A5D6593B-625A-9344-BE2D-9923453A3CCA}"/>
              </a:ext>
            </a:extLst>
          </p:cNvPr>
          <p:cNvSpPr txBox="1"/>
          <p:nvPr/>
        </p:nvSpPr>
        <p:spPr>
          <a:xfrm>
            <a:off x="2215217" y="1377763"/>
            <a:ext cx="5113236" cy="923330"/>
          </a:xfrm>
          <a:prstGeom prst="rect">
            <a:avLst/>
          </a:prstGeom>
          <a:noFill/>
        </p:spPr>
        <p:txBody>
          <a:bodyPr wrap="square" rtlCol="0">
            <a:spAutoFit/>
          </a:bodyPr>
          <a:lstStyle/>
          <a:p>
            <a:r>
              <a:rPr lang="en-AU" b="1" dirty="0"/>
              <a:t>ACC Re-envisaged for the 21</a:t>
            </a:r>
            <a:r>
              <a:rPr lang="en-AU" b="1" baseline="30000" dirty="0"/>
              <a:t>st</a:t>
            </a:r>
            <a:r>
              <a:rPr lang="en-AU" b="1" dirty="0"/>
              <a:t> Century</a:t>
            </a:r>
            <a:endParaRPr lang="en-NZ" dirty="0"/>
          </a:p>
          <a:p>
            <a:r>
              <a:rPr lang="en-US" dirty="0"/>
              <a:t>Presentation to ACC Futures Forum</a:t>
            </a:r>
          </a:p>
          <a:p>
            <a:r>
              <a:rPr lang="en-US" dirty="0"/>
              <a:t>Wellington, 30 April 2021</a:t>
            </a:r>
          </a:p>
        </p:txBody>
      </p:sp>
    </p:spTree>
    <p:extLst>
      <p:ext uri="{BB962C8B-B14F-4D97-AF65-F5344CB8AC3E}">
        <p14:creationId xmlns:p14="http://schemas.microsoft.com/office/powerpoint/2010/main" val="14204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17DF94-A69A-D648-80B1-2F0B89B0F691}"/>
              </a:ext>
            </a:extLst>
          </p:cNvPr>
          <p:cNvSpPr>
            <a:spLocks noGrp="1"/>
          </p:cNvSpPr>
          <p:nvPr>
            <p:ph type="title"/>
          </p:nvPr>
        </p:nvSpPr>
        <p:spPr>
          <a:xfrm>
            <a:off x="1351722" y="2298180"/>
            <a:ext cx="7919831" cy="548640"/>
          </a:xfrm>
        </p:spPr>
        <p:txBody>
          <a:bodyPr/>
          <a:lstStyle/>
          <a:p>
            <a:r>
              <a:rPr lang="en-US" dirty="0"/>
              <a:t>The Legal Court-Based Component</a:t>
            </a:r>
          </a:p>
        </p:txBody>
      </p:sp>
    </p:spTree>
    <p:extLst>
      <p:ext uri="{BB962C8B-B14F-4D97-AF65-F5344CB8AC3E}">
        <p14:creationId xmlns:p14="http://schemas.microsoft.com/office/powerpoint/2010/main" val="3303563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C5B92C-CB7D-BE40-A4AA-8E0023E9E645}"/>
              </a:ext>
            </a:extLst>
          </p:cNvPr>
          <p:cNvSpPr>
            <a:spLocks noGrp="1"/>
          </p:cNvSpPr>
          <p:nvPr>
            <p:ph type="title"/>
          </p:nvPr>
        </p:nvSpPr>
        <p:spPr>
          <a:xfrm>
            <a:off x="800100" y="697064"/>
            <a:ext cx="7520940" cy="946205"/>
          </a:xfrm>
        </p:spPr>
        <p:txBody>
          <a:bodyPr/>
          <a:lstStyle/>
          <a:p>
            <a:r>
              <a:rPr lang="en-AU" b="1" dirty="0"/>
              <a:t>A Court to determine questions of fact and law</a:t>
            </a:r>
            <a:r>
              <a:rPr lang="en-AU" dirty="0"/>
              <a:t/>
            </a:r>
            <a:br>
              <a:rPr lang="en-AU" dirty="0"/>
            </a:br>
            <a:endParaRPr lang="en-US" dirty="0"/>
          </a:p>
        </p:txBody>
      </p:sp>
      <p:sp>
        <p:nvSpPr>
          <p:cNvPr id="3" name="Content Placeholder 2">
            <a:extLst>
              <a:ext uri="{FF2B5EF4-FFF2-40B4-BE49-F238E27FC236}">
                <a16:creationId xmlns:a16="http://schemas.microsoft.com/office/drawing/2014/main" xmlns="" id="{13AF3679-C26B-5B42-A062-E6870570FFD9}"/>
              </a:ext>
            </a:extLst>
          </p:cNvPr>
          <p:cNvSpPr>
            <a:spLocks noGrp="1"/>
          </p:cNvSpPr>
          <p:nvPr>
            <p:ph idx="1"/>
          </p:nvPr>
        </p:nvSpPr>
        <p:spPr/>
        <p:txBody>
          <a:bodyPr/>
          <a:lstStyle/>
          <a:p>
            <a:r>
              <a:rPr lang="en-NZ" b="0" dirty="0"/>
              <a:t>	</a:t>
            </a:r>
          </a:p>
          <a:p>
            <a:r>
              <a:rPr lang="en-NZ" b="0" dirty="0"/>
              <a:t>	</a:t>
            </a:r>
          </a:p>
          <a:p>
            <a:r>
              <a:rPr lang="en-NZ" b="0" dirty="0"/>
              <a:t>	The final factual determination must be made by a court. . The options are a specialist court the District Court or the High Court. Given the development of a Tribunal and the leave process below the preferred model is the High Court.  are significant benefits of using the existing High Court process as it allows all aspects of a dispute to be determined together.</a:t>
            </a:r>
            <a:endParaRPr lang="en-US" dirty="0"/>
          </a:p>
        </p:txBody>
      </p:sp>
    </p:spTree>
    <p:extLst>
      <p:ext uri="{BB962C8B-B14F-4D97-AF65-F5344CB8AC3E}">
        <p14:creationId xmlns:p14="http://schemas.microsoft.com/office/powerpoint/2010/main" val="3322247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E83E76-005A-5244-81ED-51E537719A09}"/>
              </a:ext>
            </a:extLst>
          </p:cNvPr>
          <p:cNvSpPr>
            <a:spLocks noGrp="1"/>
          </p:cNvSpPr>
          <p:nvPr>
            <p:ph type="title"/>
          </p:nvPr>
        </p:nvSpPr>
        <p:spPr>
          <a:xfrm>
            <a:off x="800100" y="1100628"/>
            <a:ext cx="7520940" cy="548640"/>
          </a:xfrm>
        </p:spPr>
        <p:txBody>
          <a:bodyPr/>
          <a:lstStyle/>
          <a:p>
            <a:r>
              <a:rPr lang="en-NZ" b="1" dirty="0"/>
              <a:t>Leave based appeals to Court of Appeal &amp; Supreme Court </a:t>
            </a:r>
            <a:r>
              <a:rPr lang="en-NZ" dirty="0"/>
              <a:t/>
            </a:r>
            <a:br>
              <a:rPr lang="en-NZ" dirty="0"/>
            </a:br>
            <a:endParaRPr lang="en-US" dirty="0"/>
          </a:p>
        </p:txBody>
      </p:sp>
      <p:sp>
        <p:nvSpPr>
          <p:cNvPr id="3" name="Content Placeholder 2">
            <a:extLst>
              <a:ext uri="{FF2B5EF4-FFF2-40B4-BE49-F238E27FC236}">
                <a16:creationId xmlns:a16="http://schemas.microsoft.com/office/drawing/2014/main" xmlns="" id="{A689BE16-AAA7-0A47-9C5F-2A09504B1EBE}"/>
              </a:ext>
            </a:extLst>
          </p:cNvPr>
          <p:cNvSpPr>
            <a:spLocks noGrp="1"/>
          </p:cNvSpPr>
          <p:nvPr>
            <p:ph idx="1"/>
          </p:nvPr>
        </p:nvSpPr>
        <p:spPr/>
        <p:txBody>
          <a:bodyPr/>
          <a:lstStyle/>
          <a:p>
            <a:endParaRPr lang="en-NZ" b="0" dirty="0"/>
          </a:p>
          <a:p>
            <a:r>
              <a:rPr lang="en-NZ" dirty="0"/>
              <a:t> </a:t>
            </a:r>
            <a:endParaRPr lang="en-NZ" b="0" dirty="0"/>
          </a:p>
          <a:p>
            <a:r>
              <a:rPr lang="en-NZ" b="0" dirty="0"/>
              <a:t>	The final step must allow legal questions to be determined. It is a fundamental requirement of the rule of law that questions of law can be determined by the Court of Appeal and Supreme Court. Having a leave requirement will allow the Court to determine when cases are appropriate. </a:t>
            </a:r>
          </a:p>
          <a:p>
            <a:r>
              <a:rPr lang="en-NZ" b="0" dirty="0"/>
              <a:t> </a:t>
            </a:r>
          </a:p>
          <a:p>
            <a:endParaRPr lang="en-US" dirty="0"/>
          </a:p>
        </p:txBody>
      </p:sp>
    </p:spTree>
    <p:extLst>
      <p:ext uri="{BB962C8B-B14F-4D97-AF65-F5344CB8AC3E}">
        <p14:creationId xmlns:p14="http://schemas.microsoft.com/office/powerpoint/2010/main" val="163410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F822C6-B86D-DA4D-96D0-D99984F15EB9}"/>
              </a:ext>
            </a:extLst>
          </p:cNvPr>
          <p:cNvSpPr>
            <a:spLocks noGrp="1"/>
          </p:cNvSpPr>
          <p:nvPr>
            <p:ph type="title"/>
          </p:nvPr>
        </p:nvSpPr>
        <p:spPr>
          <a:xfrm>
            <a:off x="1407878" y="2225501"/>
            <a:ext cx="7520940" cy="548640"/>
          </a:xfrm>
        </p:spPr>
        <p:txBody>
          <a:bodyPr/>
          <a:lstStyle/>
          <a:p>
            <a:r>
              <a:rPr lang="en-US" dirty="0"/>
              <a:t/>
            </a:r>
            <a:br>
              <a:rPr lang="en-US" dirty="0"/>
            </a:br>
            <a:r>
              <a:rPr lang="en-US" dirty="0"/>
              <a:t>Designing the Future System (20 min)</a:t>
            </a:r>
            <a:br>
              <a:rPr lang="en-US" dirty="0"/>
            </a:br>
            <a:endParaRPr lang="en-US" dirty="0"/>
          </a:p>
        </p:txBody>
      </p:sp>
    </p:spTree>
    <p:extLst>
      <p:ext uri="{BB962C8B-B14F-4D97-AF65-F5344CB8AC3E}">
        <p14:creationId xmlns:p14="http://schemas.microsoft.com/office/powerpoint/2010/main" val="4053187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6CDB3-F88B-4D40-BB00-7B7B009CDD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B6023FD-6F0F-F142-9AFB-190DA4E62738}"/>
              </a:ext>
            </a:extLst>
          </p:cNvPr>
          <p:cNvSpPr>
            <a:spLocks noGrp="1"/>
          </p:cNvSpPr>
          <p:nvPr>
            <p:ph idx="1"/>
          </p:nvPr>
        </p:nvSpPr>
        <p:spPr/>
        <p:txBody>
          <a:bodyPr>
            <a:normAutofit/>
          </a:bodyPr>
          <a:lstStyle/>
          <a:p>
            <a:r>
              <a:rPr lang="en-NZ" dirty="0"/>
              <a:t> </a:t>
            </a:r>
          </a:p>
          <a:p>
            <a:r>
              <a:rPr lang="en-NZ" dirty="0"/>
              <a:t>		</a:t>
            </a:r>
          </a:p>
          <a:p>
            <a:r>
              <a:rPr lang="en-NZ" dirty="0"/>
              <a:t>	</a:t>
            </a:r>
            <a:r>
              <a:rPr lang="en-NZ" sz="3200" dirty="0"/>
              <a:t>A dispute resolution component</a:t>
            </a:r>
          </a:p>
          <a:p>
            <a:r>
              <a:rPr lang="en-NZ" sz="3200" dirty="0"/>
              <a:t>	</a:t>
            </a:r>
          </a:p>
          <a:p>
            <a:r>
              <a:rPr lang="en-NZ" sz="3200" dirty="0"/>
              <a:t>	A legal court-based process</a:t>
            </a:r>
            <a:endParaRPr lang="en-US" dirty="0"/>
          </a:p>
        </p:txBody>
      </p:sp>
    </p:spTree>
    <p:extLst>
      <p:ext uri="{BB962C8B-B14F-4D97-AF65-F5344CB8AC3E}">
        <p14:creationId xmlns:p14="http://schemas.microsoft.com/office/powerpoint/2010/main" val="4159979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presentation</a:t>
            </a:r>
          </a:p>
        </p:txBody>
      </p:sp>
      <p:sp>
        <p:nvSpPr>
          <p:cNvPr id="3" name="Content Placeholder 2"/>
          <p:cNvSpPr>
            <a:spLocks noGrp="1"/>
          </p:cNvSpPr>
          <p:nvPr>
            <p:ph idx="1"/>
          </p:nvPr>
        </p:nvSpPr>
        <p:spPr/>
        <p:txBody>
          <a:bodyPr>
            <a:normAutofit/>
          </a:bodyPr>
          <a:lstStyle/>
          <a:p>
            <a:r>
              <a:rPr lang="en-US" sz="1800" dirty="0"/>
              <a:t>Peter Sara – The Serious Shortcoming of the Current System (10 min)</a:t>
            </a:r>
          </a:p>
          <a:p>
            <a:endParaRPr lang="en-US" sz="1800" dirty="0"/>
          </a:p>
          <a:p>
            <a:r>
              <a:rPr lang="en-US" sz="1800" dirty="0"/>
              <a:t>Warren Forster – A framework for the Future System (5 min)</a:t>
            </a:r>
          </a:p>
          <a:p>
            <a:endParaRPr lang="en-US" sz="1800" dirty="0"/>
          </a:p>
          <a:p>
            <a:r>
              <a:rPr lang="en-US" sz="1800" dirty="0"/>
              <a:t>Workshop – Designing the Future System (20 min)</a:t>
            </a:r>
          </a:p>
          <a:p>
            <a:endParaRPr lang="en-US" sz="1800" dirty="0"/>
          </a:p>
          <a:p>
            <a:r>
              <a:rPr lang="en-US" sz="1800" dirty="0"/>
              <a:t>Wrap up – Common elements of design (5 min)</a:t>
            </a:r>
          </a:p>
          <a:p>
            <a:endParaRPr lang="en-US" dirty="0"/>
          </a:p>
        </p:txBody>
      </p:sp>
    </p:spTree>
    <p:extLst>
      <p:ext uri="{BB962C8B-B14F-4D97-AF65-F5344CB8AC3E}">
        <p14:creationId xmlns:p14="http://schemas.microsoft.com/office/powerpoint/2010/main" val="186770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7381" y="2149061"/>
            <a:ext cx="5974080" cy="548640"/>
          </a:xfrm>
        </p:spPr>
        <p:txBody>
          <a:bodyPr/>
          <a:lstStyle/>
          <a:p>
            <a:pPr algn="ctr"/>
            <a:r>
              <a:rPr lang="en-US" dirty="0"/>
              <a:t>The serious shortcoming of the current system</a:t>
            </a:r>
            <a:br>
              <a:rPr lang="en-US" dirty="0"/>
            </a:br>
            <a:r>
              <a:rPr lang="en-US" dirty="0"/>
              <a:t/>
            </a:r>
            <a:br>
              <a:rPr lang="en-US" dirty="0"/>
            </a:br>
            <a:r>
              <a:rPr lang="en-US" dirty="0"/>
              <a:t>Peter Sara</a:t>
            </a:r>
          </a:p>
        </p:txBody>
      </p:sp>
    </p:spTree>
    <p:extLst>
      <p:ext uri="{BB962C8B-B14F-4D97-AF65-F5344CB8AC3E}">
        <p14:creationId xmlns:p14="http://schemas.microsoft.com/office/powerpoint/2010/main" val="265207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513" y="1596262"/>
            <a:ext cx="7394712" cy="2237409"/>
          </a:xfrm>
        </p:spPr>
        <p:txBody>
          <a:bodyPr/>
          <a:lstStyle/>
          <a:p>
            <a:pPr algn="ctr"/>
            <a:r>
              <a:rPr lang="en-US" dirty="0"/>
              <a:t>A Future Framework for resolution</a:t>
            </a:r>
            <a:br>
              <a:rPr lang="en-US" dirty="0"/>
            </a:br>
            <a:r>
              <a:rPr lang="en-US" dirty="0"/>
              <a:t/>
            </a:r>
            <a:br>
              <a:rPr lang="en-US" dirty="0"/>
            </a:br>
            <a:r>
              <a:rPr lang="en-US" dirty="0"/>
              <a:t/>
            </a:r>
            <a:br>
              <a:rPr lang="en-US" dirty="0"/>
            </a:br>
            <a:r>
              <a:rPr lang="en-US" dirty="0"/>
              <a:t>Warren Forster</a:t>
            </a:r>
          </a:p>
        </p:txBody>
      </p:sp>
    </p:spTree>
    <p:extLst>
      <p:ext uri="{BB962C8B-B14F-4D97-AF65-F5344CB8AC3E}">
        <p14:creationId xmlns:p14="http://schemas.microsoft.com/office/powerpoint/2010/main" val="375499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B3D1BB-1182-B44C-A772-2FBC4CDC5A3E}"/>
              </a:ext>
            </a:extLst>
          </p:cNvPr>
          <p:cNvSpPr>
            <a:spLocks noGrp="1"/>
          </p:cNvSpPr>
          <p:nvPr>
            <p:ph type="title"/>
          </p:nvPr>
        </p:nvSpPr>
        <p:spPr>
          <a:xfrm>
            <a:off x="203970" y="365760"/>
            <a:ext cx="8321040" cy="953809"/>
          </a:xfrm>
        </p:spPr>
        <p:txBody>
          <a:bodyPr/>
          <a:lstStyle/>
          <a:p>
            <a:pPr algn="ctr"/>
            <a:r>
              <a:rPr lang="en-NZ" dirty="0"/>
              <a:t>two sequential processes:</a:t>
            </a:r>
            <a:endParaRPr lang="en-US" dirty="0"/>
          </a:p>
        </p:txBody>
      </p:sp>
      <p:sp>
        <p:nvSpPr>
          <p:cNvPr id="3" name="Content Placeholder 2">
            <a:extLst>
              <a:ext uri="{FF2B5EF4-FFF2-40B4-BE49-F238E27FC236}">
                <a16:creationId xmlns:a16="http://schemas.microsoft.com/office/drawing/2014/main" xmlns="" id="{674E94C2-8B54-4346-B478-D248C37E9396}"/>
              </a:ext>
            </a:extLst>
          </p:cNvPr>
          <p:cNvSpPr>
            <a:spLocks noGrp="1"/>
          </p:cNvSpPr>
          <p:nvPr>
            <p:ph idx="1"/>
          </p:nvPr>
        </p:nvSpPr>
        <p:spPr>
          <a:xfrm>
            <a:off x="618990" y="948509"/>
            <a:ext cx="7520940" cy="3941544"/>
          </a:xfrm>
        </p:spPr>
        <p:txBody>
          <a:bodyPr>
            <a:normAutofit fontScale="92500" lnSpcReduction="10000"/>
          </a:bodyPr>
          <a:lstStyle/>
          <a:p>
            <a:endParaRPr lang="en-US" dirty="0"/>
          </a:p>
          <a:p>
            <a:r>
              <a:rPr lang="en-NZ" sz="2200" dirty="0"/>
              <a:t> A dispute resolution component comprising</a:t>
            </a:r>
          </a:p>
          <a:p>
            <a:r>
              <a:rPr lang="en-NZ" dirty="0"/>
              <a:t> </a:t>
            </a:r>
          </a:p>
          <a:p>
            <a:r>
              <a:rPr lang="en-NZ" dirty="0"/>
              <a:t>	A person-centred dispute resolution process</a:t>
            </a:r>
          </a:p>
          <a:p>
            <a:r>
              <a:rPr lang="en-NZ" dirty="0"/>
              <a:t> </a:t>
            </a:r>
          </a:p>
          <a:p>
            <a:r>
              <a:rPr lang="en-NZ" dirty="0"/>
              <a:t>	An independent tribunal</a:t>
            </a:r>
          </a:p>
          <a:p>
            <a:r>
              <a:rPr lang="en-NZ" sz="2200" dirty="0"/>
              <a:t> </a:t>
            </a:r>
          </a:p>
          <a:p>
            <a:r>
              <a:rPr lang="en-NZ" sz="2200" dirty="0"/>
              <a:t>A legal court-based process comprising</a:t>
            </a:r>
          </a:p>
          <a:p>
            <a:endParaRPr lang="en-NZ" dirty="0"/>
          </a:p>
          <a:p>
            <a:r>
              <a:rPr lang="en-NZ" dirty="0"/>
              <a:t>	A court to determine questions of fact and law</a:t>
            </a:r>
          </a:p>
          <a:p>
            <a:endParaRPr lang="en-NZ" dirty="0"/>
          </a:p>
          <a:p>
            <a:r>
              <a:rPr lang="en-NZ" dirty="0"/>
              <a:t>	An appeal with leave to the Court of Appeal and Supreme Court on questions of law</a:t>
            </a:r>
          </a:p>
          <a:p>
            <a:endParaRPr lang="en-US" dirty="0"/>
          </a:p>
        </p:txBody>
      </p:sp>
    </p:spTree>
    <p:extLst>
      <p:ext uri="{BB962C8B-B14F-4D97-AF65-F5344CB8AC3E}">
        <p14:creationId xmlns:p14="http://schemas.microsoft.com/office/powerpoint/2010/main" val="7866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17DF94-A69A-D648-80B1-2F0B89B0F691}"/>
              </a:ext>
            </a:extLst>
          </p:cNvPr>
          <p:cNvSpPr>
            <a:spLocks noGrp="1"/>
          </p:cNvSpPr>
          <p:nvPr>
            <p:ph type="title"/>
          </p:nvPr>
        </p:nvSpPr>
        <p:spPr>
          <a:xfrm>
            <a:off x="955482" y="2616232"/>
            <a:ext cx="7520940" cy="548640"/>
          </a:xfrm>
        </p:spPr>
        <p:txBody>
          <a:bodyPr/>
          <a:lstStyle/>
          <a:p>
            <a:r>
              <a:rPr lang="en-US" dirty="0"/>
              <a:t>The Dispute Resolution Component</a:t>
            </a:r>
          </a:p>
        </p:txBody>
      </p:sp>
      <p:sp>
        <p:nvSpPr>
          <p:cNvPr id="3" name="Content Placeholder 2">
            <a:extLst>
              <a:ext uri="{FF2B5EF4-FFF2-40B4-BE49-F238E27FC236}">
                <a16:creationId xmlns:a16="http://schemas.microsoft.com/office/drawing/2014/main" xmlns="" id="{1A5034EC-A440-AA47-9528-1CD86B35503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5873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728E0-A50D-354E-82FA-4B2D1ED8706A}"/>
              </a:ext>
            </a:extLst>
          </p:cNvPr>
          <p:cNvSpPr>
            <a:spLocks noGrp="1"/>
          </p:cNvSpPr>
          <p:nvPr>
            <p:ph type="title"/>
          </p:nvPr>
        </p:nvSpPr>
        <p:spPr/>
        <p:txBody>
          <a:bodyPr/>
          <a:lstStyle/>
          <a:p>
            <a:r>
              <a:rPr lang="en-US" dirty="0"/>
              <a:t>GCDR Standards</a:t>
            </a:r>
          </a:p>
        </p:txBody>
      </p:sp>
      <p:sp>
        <p:nvSpPr>
          <p:cNvPr id="3" name="Content Placeholder 2">
            <a:extLst>
              <a:ext uri="{FF2B5EF4-FFF2-40B4-BE49-F238E27FC236}">
                <a16:creationId xmlns:a16="http://schemas.microsoft.com/office/drawing/2014/main" xmlns="" id="{28561C43-BAE4-0140-AA53-D5C1A6ADB9AF}"/>
              </a:ext>
            </a:extLst>
          </p:cNvPr>
          <p:cNvSpPr>
            <a:spLocks noGrp="1"/>
          </p:cNvSpPr>
          <p:nvPr>
            <p:ph idx="1"/>
          </p:nvPr>
        </p:nvSpPr>
        <p:spPr>
          <a:xfrm>
            <a:off x="365598" y="914400"/>
            <a:ext cx="8435663" cy="4588743"/>
          </a:xfrm>
        </p:spPr>
        <p:txBody>
          <a:bodyPr>
            <a:normAutofit fontScale="92500" lnSpcReduction="10000"/>
          </a:bodyPr>
          <a:lstStyle/>
          <a:p>
            <a:r>
              <a:rPr lang="en-AU" b="0" dirty="0"/>
              <a:t>	The dispute resolution system must be designed to achieve the highest attainable level of maturity when assessed against the nine standards and 35 key capabilities set out in the Government Centre for Dispute Resolution maturity framework. These standards are:</a:t>
            </a:r>
          </a:p>
          <a:p>
            <a:r>
              <a:rPr lang="en-AU" b="0" dirty="0"/>
              <a:t> </a:t>
            </a:r>
          </a:p>
          <a:p>
            <a:r>
              <a:rPr lang="en-AU" b="0" dirty="0"/>
              <a:t>                Standard 1 – Consistent with </a:t>
            </a:r>
            <a:r>
              <a:rPr lang="en-AU" b="0" dirty="0" err="1"/>
              <a:t>Te</a:t>
            </a:r>
            <a:r>
              <a:rPr lang="en-AU" b="0" dirty="0"/>
              <a:t> </a:t>
            </a:r>
            <a:r>
              <a:rPr lang="en-AU" b="0" dirty="0" err="1"/>
              <a:t>Tiriti</a:t>
            </a:r>
            <a:r>
              <a:rPr lang="en-AU" b="0" dirty="0"/>
              <a:t> o Waitangi</a:t>
            </a:r>
          </a:p>
          <a:p>
            <a:r>
              <a:rPr lang="en-AU" b="0" dirty="0"/>
              <a:t>                Standard 2 – Accessible</a:t>
            </a:r>
          </a:p>
          <a:p>
            <a:r>
              <a:rPr lang="en-AU" b="0" dirty="0"/>
              <a:t>                Standard 3 – impartial</a:t>
            </a:r>
          </a:p>
          <a:p>
            <a:r>
              <a:rPr lang="en-AU" b="0" dirty="0"/>
              <a:t>                Standard 4 – independent </a:t>
            </a:r>
          </a:p>
          <a:p>
            <a:r>
              <a:rPr lang="en-AU" b="0" dirty="0"/>
              <a:t>                Standard 5 – Information about parties and disputes is used appropriately</a:t>
            </a:r>
          </a:p>
          <a:p>
            <a:r>
              <a:rPr lang="en-AU" b="0" dirty="0"/>
              <a:t>                Standard 6 – Timely</a:t>
            </a:r>
          </a:p>
          <a:p>
            <a:r>
              <a:rPr lang="en-AU" b="0" dirty="0"/>
              <a:t>                Standard 7 – Promote early resolution and support prevention</a:t>
            </a:r>
          </a:p>
          <a:p>
            <a:r>
              <a:rPr lang="en-AU" b="0" dirty="0"/>
              <a:t>                Standard 8 – Properly resourced to carry out the service</a:t>
            </a:r>
          </a:p>
          <a:p>
            <a:r>
              <a:rPr lang="en-AU" b="0" dirty="0"/>
              <a:t>                Standard 9 – Accountable through monitoring and data stewardship</a:t>
            </a:r>
          </a:p>
          <a:p>
            <a:r>
              <a:rPr lang="en-AU" b="0" dirty="0"/>
              <a:t> </a:t>
            </a:r>
          </a:p>
          <a:p>
            <a:r>
              <a:rPr lang="en-AU" b="0" dirty="0"/>
              <a:t>	</a:t>
            </a:r>
          </a:p>
        </p:txBody>
      </p:sp>
    </p:spTree>
    <p:extLst>
      <p:ext uri="{BB962C8B-B14F-4D97-AF65-F5344CB8AC3E}">
        <p14:creationId xmlns:p14="http://schemas.microsoft.com/office/powerpoint/2010/main" val="3743540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B7D4B6-C418-0F4E-8A7F-40115F77AFD4}"/>
              </a:ext>
            </a:extLst>
          </p:cNvPr>
          <p:cNvSpPr>
            <a:spLocks noGrp="1"/>
          </p:cNvSpPr>
          <p:nvPr>
            <p:ph type="title"/>
          </p:nvPr>
        </p:nvSpPr>
        <p:spPr>
          <a:xfrm>
            <a:off x="822960" y="365760"/>
            <a:ext cx="7520940" cy="1290762"/>
          </a:xfrm>
        </p:spPr>
        <p:txBody>
          <a:bodyPr/>
          <a:lstStyle/>
          <a:p>
            <a:r>
              <a:rPr lang="en-NZ" b="1" dirty="0"/>
              <a:t>A person-centred consensus based dispute resolution model</a:t>
            </a:r>
            <a:r>
              <a:rPr lang="en-NZ" dirty="0"/>
              <a:t/>
            </a:r>
            <a:br>
              <a:rPr lang="en-NZ" dirty="0"/>
            </a:br>
            <a:endParaRPr lang="en-US" dirty="0"/>
          </a:p>
        </p:txBody>
      </p:sp>
      <p:sp>
        <p:nvSpPr>
          <p:cNvPr id="3" name="Content Placeholder 2">
            <a:extLst>
              <a:ext uri="{FF2B5EF4-FFF2-40B4-BE49-F238E27FC236}">
                <a16:creationId xmlns:a16="http://schemas.microsoft.com/office/drawing/2014/main" xmlns="" id="{436041A3-DF77-664A-B423-A37638A43531}"/>
              </a:ext>
            </a:extLst>
          </p:cNvPr>
          <p:cNvSpPr>
            <a:spLocks noGrp="1"/>
          </p:cNvSpPr>
          <p:nvPr>
            <p:ph idx="1"/>
          </p:nvPr>
        </p:nvSpPr>
        <p:spPr/>
        <p:txBody>
          <a:bodyPr/>
          <a:lstStyle/>
          <a:p>
            <a:endParaRPr lang="en-NZ" b="0" dirty="0"/>
          </a:p>
          <a:p>
            <a:r>
              <a:rPr lang="en-NZ" b="0" dirty="0"/>
              <a:t> </a:t>
            </a:r>
          </a:p>
          <a:p>
            <a:r>
              <a:rPr lang="en-NZ" b="0" dirty="0"/>
              <a:t>	The first step in this dispute resolution process must be a consensus-based dispute resolution model. </a:t>
            </a:r>
          </a:p>
          <a:p>
            <a:r>
              <a:rPr lang="en-NZ" b="0" dirty="0"/>
              <a:t>	It should not be compulsory however there should be a presumption towards an opportunity to use a process that is timely (within a few weeks) and designed to resolve issues and maintain or rebuild the relationship.</a:t>
            </a:r>
          </a:p>
          <a:p>
            <a:r>
              <a:rPr lang="en-NZ" b="0" dirty="0"/>
              <a:t>	A navigation service available to help people must link in with this service. </a:t>
            </a:r>
          </a:p>
          <a:p>
            <a:endParaRPr lang="en-US" dirty="0"/>
          </a:p>
        </p:txBody>
      </p:sp>
    </p:spTree>
    <p:extLst>
      <p:ext uri="{BB962C8B-B14F-4D97-AF65-F5344CB8AC3E}">
        <p14:creationId xmlns:p14="http://schemas.microsoft.com/office/powerpoint/2010/main" val="286322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B7D4B6-C418-0F4E-8A7F-40115F77AFD4}"/>
              </a:ext>
            </a:extLst>
          </p:cNvPr>
          <p:cNvSpPr>
            <a:spLocks noGrp="1"/>
          </p:cNvSpPr>
          <p:nvPr>
            <p:ph type="title"/>
          </p:nvPr>
        </p:nvSpPr>
        <p:spPr>
          <a:xfrm>
            <a:off x="2121674" y="551290"/>
            <a:ext cx="7520940" cy="1290762"/>
          </a:xfrm>
        </p:spPr>
        <p:txBody>
          <a:bodyPr/>
          <a:lstStyle/>
          <a:p>
            <a:r>
              <a:rPr lang="en-NZ" b="1" dirty="0"/>
              <a:t>An independent tribunal</a:t>
            </a:r>
            <a:r>
              <a:rPr lang="en-NZ" dirty="0"/>
              <a:t/>
            </a:r>
            <a:br>
              <a:rPr lang="en-NZ" dirty="0"/>
            </a:br>
            <a:endParaRPr lang="en-US" dirty="0"/>
          </a:p>
        </p:txBody>
      </p:sp>
      <p:sp>
        <p:nvSpPr>
          <p:cNvPr id="3" name="Content Placeholder 2">
            <a:extLst>
              <a:ext uri="{FF2B5EF4-FFF2-40B4-BE49-F238E27FC236}">
                <a16:creationId xmlns:a16="http://schemas.microsoft.com/office/drawing/2014/main" xmlns="" id="{436041A3-DF77-664A-B423-A37638A43531}"/>
              </a:ext>
            </a:extLst>
          </p:cNvPr>
          <p:cNvSpPr>
            <a:spLocks noGrp="1"/>
          </p:cNvSpPr>
          <p:nvPr>
            <p:ph idx="1"/>
          </p:nvPr>
        </p:nvSpPr>
        <p:spPr/>
        <p:txBody>
          <a:bodyPr/>
          <a:lstStyle/>
          <a:p>
            <a:endParaRPr lang="en-NZ" b="0" dirty="0"/>
          </a:p>
          <a:p>
            <a:r>
              <a:rPr lang="en-NZ" b="0" dirty="0"/>
              <a:t> 	The second step in the dispute resolution process should be an independent tribunal established to provide an adjudicative process for resolving disputes that cannot be resolved through the consensus-based process (or which are not appropriate to be taken through that process). </a:t>
            </a:r>
          </a:p>
          <a:p>
            <a:r>
              <a:rPr lang="en-NZ" b="0" dirty="0"/>
              <a:t>	This tribunal must be administered by the Ministry of Justice and appropriately resourced to carry out its work. </a:t>
            </a:r>
          </a:p>
          <a:p>
            <a:endParaRPr lang="en-US" dirty="0"/>
          </a:p>
        </p:txBody>
      </p:sp>
    </p:spTree>
    <p:extLst>
      <p:ext uri="{BB962C8B-B14F-4D97-AF65-F5344CB8AC3E}">
        <p14:creationId xmlns:p14="http://schemas.microsoft.com/office/powerpoint/2010/main" val="41397381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A6BCDF"/>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11779</TotalTime>
  <Words>158</Words>
  <Application>Microsoft Office PowerPoint</Application>
  <PresentationFormat>On-screen Show (4:3)</PresentationFormat>
  <Paragraphs>85</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  Sorting out problems   </vt:lpstr>
      <vt:lpstr>Structure of presentation</vt:lpstr>
      <vt:lpstr>The serious shortcoming of the current system  Peter Sara</vt:lpstr>
      <vt:lpstr>A Future Framework for resolution   Warren Forster</vt:lpstr>
      <vt:lpstr>two sequential processes:</vt:lpstr>
      <vt:lpstr>The Dispute Resolution Component</vt:lpstr>
      <vt:lpstr>GCDR Standards</vt:lpstr>
      <vt:lpstr>A person-centred consensus based dispute resolution model </vt:lpstr>
      <vt:lpstr>An independent tribunal </vt:lpstr>
      <vt:lpstr>The Legal Court-Based Component</vt:lpstr>
      <vt:lpstr>A Court to determine questions of fact and law </vt:lpstr>
      <vt:lpstr>Leave based appeals to Court of Appeal &amp; Supreme Court  </vt:lpstr>
      <vt:lpstr> Designing the Future System (20 min)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Warren Forster</dc:creator>
  <cp:lastModifiedBy>Becca Boles</cp:lastModifiedBy>
  <cp:revision>1576</cp:revision>
  <cp:lastPrinted>2016-12-05T00:06:59Z</cp:lastPrinted>
  <dcterms:created xsi:type="dcterms:W3CDTF">2016-11-22T20:30:21Z</dcterms:created>
  <dcterms:modified xsi:type="dcterms:W3CDTF">2021-06-08T03:13:10Z</dcterms:modified>
</cp:coreProperties>
</file>