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4" r:id="rId5"/>
    <p:sldId id="313" r:id="rId6"/>
    <p:sldId id="307" r:id="rId7"/>
    <p:sldId id="309" r:id="rId8"/>
    <p:sldId id="311" r:id="rId9"/>
    <p:sldId id="310" r:id="rId10"/>
    <p:sldId id="343" r:id="rId11"/>
    <p:sldId id="351" r:id="rId12"/>
    <p:sldId id="350"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19"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7B736FF-1B30-4770-80FB-F88C74BFB8DE}" type="slidenum">
              <a:rPr lang="mi-NZ" smtClean="0"/>
              <a:t>7</a:t>
            </a:fld>
            <a:endParaRPr lang="mi-NZ"/>
          </a:p>
        </p:txBody>
      </p:sp>
    </p:spTree>
    <p:extLst>
      <p:ext uri="{BB962C8B-B14F-4D97-AF65-F5344CB8AC3E}">
        <p14:creationId xmlns:p14="http://schemas.microsoft.com/office/powerpoint/2010/main" val="251807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hyperlink" Target="https://www.fisc.org.nz/uploads/6/6/2/5/66257655/final-report-independent-forestry-safety-review.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plant&#10;&#10;Description automatically generated">
            <a:extLst>
              <a:ext uri="{FF2B5EF4-FFF2-40B4-BE49-F238E27FC236}">
                <a16:creationId xmlns:a16="http://schemas.microsoft.com/office/drawing/2014/main" id="{9F3DFD51-3D27-4C78-BFEC-EFAB45275833}"/>
              </a:ext>
            </a:extLst>
          </p:cNvPr>
          <p:cNvPicPr>
            <a:picLocks noChangeAspect="1"/>
          </p:cNvPicPr>
          <p:nvPr/>
        </p:nvPicPr>
        <p:blipFill rotWithShape="1">
          <a:blip r:embed="rId3"/>
          <a:srcRect t="15413"/>
          <a:stretch/>
        </p:blipFill>
        <p:spPr>
          <a:xfrm>
            <a:off x="20" y="10"/>
            <a:ext cx="12191980" cy="6857990"/>
          </a:xfrm>
          <a:prstGeom prst="rect">
            <a:avLst/>
          </a:prstGeom>
        </p:spPr>
      </p:pic>
      <p:sp>
        <p:nvSpPr>
          <p:cNvPr id="51" name="Rectangle 50">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85571"/>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13429" y="4767500"/>
            <a:ext cx="10965141" cy="895244"/>
          </a:xfrm>
        </p:spPr>
        <p:txBody>
          <a:bodyPr>
            <a:normAutofit fontScale="90000"/>
          </a:bodyPr>
          <a:lstStyle/>
          <a:p>
            <a:r>
              <a:rPr lang="en-US" sz="4000" dirty="0" err="1">
                <a:solidFill>
                  <a:srgbClr val="FFFFFF"/>
                </a:solidFill>
              </a:rPr>
              <a:t>Whakatika</a:t>
            </a:r>
            <a:r>
              <a:rPr lang="en-US" sz="4000" dirty="0">
                <a:solidFill>
                  <a:srgbClr val="FFFFFF"/>
                </a:solidFill>
              </a:rPr>
              <a:t> </a:t>
            </a:r>
            <a:r>
              <a:rPr lang="en-US" sz="4000" dirty="0" err="1">
                <a:solidFill>
                  <a:srgbClr val="FFFFFF"/>
                </a:solidFill>
              </a:rPr>
              <a:t>Oranga</a:t>
            </a:r>
            <a:r>
              <a:rPr lang="en-US" sz="4000" dirty="0">
                <a:solidFill>
                  <a:srgbClr val="FFFFFF"/>
                </a:solidFill>
              </a:rPr>
              <a:t> ACC &amp; Injury Prevention Forum</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96494" y="5686493"/>
            <a:ext cx="11249766" cy="434636"/>
          </a:xfrm>
        </p:spPr>
        <p:txBody>
          <a:bodyPr>
            <a:normAutofit/>
          </a:bodyPr>
          <a:lstStyle/>
          <a:p>
            <a:pPr lvl="0"/>
            <a:r>
              <a:rPr lang="en-AU" b="1" dirty="0"/>
              <a:t>Tāngata Humāria Charitable Trust  - CANDICE GATE</a:t>
            </a:r>
            <a:endParaRPr lang="en-NZ" dirty="0"/>
          </a:p>
        </p:txBody>
      </p:sp>
      <p:pic>
        <p:nvPicPr>
          <p:cNvPr id="1027" name="Picture 1">
            <a:extLst>
              <a:ext uri="{FF2B5EF4-FFF2-40B4-BE49-F238E27FC236}">
                <a16:creationId xmlns:a16="http://schemas.microsoft.com/office/drawing/2014/main" id="{BB0F83CA-5698-4015-15AB-3D018D2D8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2868817" cy="442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tree, sky, mountain&#10;&#10;Description automatically generated">
            <a:extLst>
              <a:ext uri="{FF2B5EF4-FFF2-40B4-BE49-F238E27FC236}">
                <a16:creationId xmlns:a16="http://schemas.microsoft.com/office/drawing/2014/main" id="{94B3E4E8-95C7-463A-AAF5-B8477D67D57C}"/>
              </a:ext>
            </a:extLst>
          </p:cNvPr>
          <p:cNvPicPr>
            <a:picLocks noChangeAspect="1"/>
          </p:cNvPicPr>
          <p:nvPr/>
        </p:nvPicPr>
        <p:blipFill rotWithShape="1">
          <a:blip r:embed="rId2">
            <a:extLst>
              <a:ext uri="{28A0092B-C50C-407E-A947-70E740481C1C}">
                <a14:useLocalDpi xmlns:a14="http://schemas.microsoft.com/office/drawing/2010/main" val="0"/>
              </a:ext>
            </a:extLst>
          </a:blip>
          <a:srcRect t="14961" b="13383"/>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EE525E-472F-46A0-8F52-34D422A324D3}"/>
              </a:ext>
            </a:extLst>
          </p:cNvPr>
          <p:cNvSpPr>
            <a:spLocks noGrp="1"/>
          </p:cNvSpPr>
          <p:nvPr>
            <p:ph type="title"/>
          </p:nvPr>
        </p:nvSpPr>
        <p:spPr>
          <a:xfrm>
            <a:off x="678531" y="499745"/>
            <a:ext cx="3730810" cy="1247938"/>
          </a:xfrm>
        </p:spPr>
        <p:txBody>
          <a:bodyPr anchor="ctr">
            <a:normAutofit/>
          </a:bodyPr>
          <a:lstStyle/>
          <a:p>
            <a:r>
              <a:rPr lang="en-US" sz="2600" b="1" dirty="0">
                <a:solidFill>
                  <a:srgbClr val="92D050"/>
                </a:solidFill>
              </a:rPr>
              <a:t>Take home messages</a:t>
            </a:r>
            <a:endParaRPr lang="en-NZ" sz="2600" b="1" dirty="0">
              <a:solidFill>
                <a:srgbClr val="92D050"/>
              </a:solidFill>
            </a:endParaRPr>
          </a:p>
        </p:txBody>
      </p:sp>
      <p:sp>
        <p:nvSpPr>
          <p:cNvPr id="3" name="Content Placeholder 2">
            <a:extLst>
              <a:ext uri="{FF2B5EF4-FFF2-40B4-BE49-F238E27FC236}">
                <a16:creationId xmlns:a16="http://schemas.microsoft.com/office/drawing/2014/main" id="{154D14AC-5C93-4A59-B500-1F6CAE79A225}"/>
              </a:ext>
            </a:extLst>
          </p:cNvPr>
          <p:cNvSpPr>
            <a:spLocks noGrp="1"/>
          </p:cNvSpPr>
          <p:nvPr>
            <p:ph idx="1"/>
          </p:nvPr>
        </p:nvSpPr>
        <p:spPr>
          <a:xfrm>
            <a:off x="678531" y="1922005"/>
            <a:ext cx="3730810" cy="4935985"/>
          </a:xfrm>
        </p:spPr>
        <p:txBody>
          <a:bodyPr>
            <a:normAutofit fontScale="92500" lnSpcReduction="10000"/>
          </a:bodyPr>
          <a:lstStyle/>
          <a:p>
            <a:r>
              <a:rPr lang="en-NZ" sz="1800" dirty="0">
                <a:solidFill>
                  <a:schemeClr val="tx1"/>
                </a:solidFill>
                <a:latin typeface="Century Gothic" panose="020B0502020202020204" pitchFamily="34" charset="0"/>
                <a:cs typeface="Times New Roman" panose="02020603050405020304" pitchFamily="18" charset="0"/>
              </a:rPr>
              <a:t>A </a:t>
            </a:r>
            <a:r>
              <a:rPr lang="en-NZ" sz="1800" dirty="0" err="1">
                <a:solidFill>
                  <a:schemeClr val="tx1"/>
                </a:solidFill>
                <a:latin typeface="Century Gothic" panose="020B0502020202020204" pitchFamily="34" charset="0"/>
                <a:cs typeface="Times New Roman" panose="02020603050405020304" pitchFamily="18" charset="0"/>
              </a:rPr>
              <a:t>Karanga</a:t>
            </a:r>
            <a:r>
              <a:rPr lang="en-NZ" sz="1800" dirty="0">
                <a:solidFill>
                  <a:schemeClr val="tx1"/>
                </a:solidFill>
                <a:latin typeface="Century Gothic" panose="020B0502020202020204" pitchFamily="34" charset="0"/>
                <a:cs typeface="Times New Roman" panose="02020603050405020304" pitchFamily="18" charset="0"/>
              </a:rPr>
              <a:t> from the </a:t>
            </a:r>
            <a:r>
              <a:rPr lang="en-NZ" sz="1800" dirty="0" err="1">
                <a:solidFill>
                  <a:schemeClr val="tx1"/>
                </a:solidFill>
                <a:latin typeface="Century Gothic" panose="020B0502020202020204" pitchFamily="34" charset="0"/>
                <a:cs typeface="Times New Roman" panose="02020603050405020304" pitchFamily="18" charset="0"/>
              </a:rPr>
              <a:t>Kaimahi</a:t>
            </a:r>
            <a:r>
              <a:rPr lang="en-NZ" sz="1800" dirty="0">
                <a:solidFill>
                  <a:schemeClr val="tx1"/>
                </a:solidFill>
                <a:latin typeface="Century Gothic" panose="020B0502020202020204" pitchFamily="34" charset="0"/>
                <a:cs typeface="Times New Roman" panose="02020603050405020304" pitchFamily="18" charset="0"/>
              </a:rPr>
              <a:t> </a:t>
            </a:r>
            <a:br>
              <a:rPr lang="en-NZ" sz="1800" dirty="0">
                <a:solidFill>
                  <a:schemeClr val="tx1"/>
                </a:solidFill>
                <a:latin typeface="Century Gothic" panose="020B0502020202020204" pitchFamily="34" charset="0"/>
                <a:cs typeface="Times New Roman" panose="02020603050405020304" pitchFamily="18" charset="0"/>
              </a:rPr>
            </a:br>
            <a:r>
              <a:rPr lang="en-NZ" sz="1800" b="1" dirty="0">
                <a:solidFill>
                  <a:srgbClr val="92D050"/>
                </a:solidFill>
                <a:latin typeface="Century Gothic" panose="020B0502020202020204" pitchFamily="34" charset="0"/>
                <a:cs typeface="Times New Roman" panose="02020603050405020304" pitchFamily="18" charset="0"/>
              </a:rPr>
              <a:t>Less KPI’s, more Kia Ora</a:t>
            </a:r>
          </a:p>
          <a:p>
            <a:r>
              <a:rPr lang="en-US" sz="1800" dirty="0">
                <a:latin typeface="Century Gothic" panose="020B0502020202020204" pitchFamily="34" charset="0"/>
              </a:rPr>
              <a:t>Goal  1– </a:t>
            </a:r>
            <a:r>
              <a:rPr lang="en-US" sz="1800" b="1" dirty="0" err="1">
                <a:solidFill>
                  <a:srgbClr val="92D050"/>
                </a:solidFill>
                <a:latin typeface="Century Gothic" panose="020B0502020202020204" pitchFamily="34" charset="0"/>
              </a:rPr>
              <a:t>Māngai</a:t>
            </a:r>
            <a:endParaRPr lang="en-US" sz="1800" b="1" dirty="0">
              <a:solidFill>
                <a:srgbClr val="92D050"/>
              </a:solidFill>
              <a:latin typeface="Century Gothic" panose="020B0502020202020204" pitchFamily="34" charset="0"/>
            </a:endParaRPr>
          </a:p>
          <a:p>
            <a:pPr marL="0" indent="0">
              <a:buNone/>
            </a:pPr>
            <a:r>
              <a:rPr lang="en-US" sz="1800" dirty="0">
                <a:latin typeface="Century Gothic" panose="020B0502020202020204" pitchFamily="34" charset="0"/>
              </a:rPr>
              <a:t>H&amp;S Rep per Crew</a:t>
            </a:r>
          </a:p>
          <a:p>
            <a:r>
              <a:rPr lang="en-US" sz="1800" dirty="0">
                <a:latin typeface="Century Gothic" panose="020B0502020202020204" pitchFamily="34" charset="0"/>
              </a:rPr>
              <a:t>Goal 2 – </a:t>
            </a:r>
            <a:r>
              <a:rPr lang="en-US" sz="1800" b="1" dirty="0" err="1">
                <a:solidFill>
                  <a:srgbClr val="92D050"/>
                </a:solidFill>
                <a:latin typeface="Century Gothic" panose="020B0502020202020204" pitchFamily="34" charset="0"/>
              </a:rPr>
              <a:t>Mahara</a:t>
            </a:r>
            <a:endParaRPr lang="en-US" sz="1800" b="1" dirty="0">
              <a:solidFill>
                <a:srgbClr val="92D050"/>
              </a:solidFill>
              <a:latin typeface="Century Gothic" panose="020B0502020202020204" pitchFamily="34" charset="0"/>
            </a:endParaRPr>
          </a:p>
          <a:p>
            <a:pPr marL="0" indent="0">
              <a:buNone/>
            </a:pPr>
            <a:r>
              <a:rPr lang="en-US" sz="1800" dirty="0">
                <a:latin typeface="Century Gothic" panose="020B0502020202020204" pitchFamily="34" charset="0"/>
              </a:rPr>
              <a:t>A Wellbeing Study – Forestry </a:t>
            </a:r>
            <a:r>
              <a:rPr lang="en-US" sz="1800" dirty="0" err="1">
                <a:latin typeface="Century Gothic" panose="020B0502020202020204" pitchFamily="34" charset="0"/>
              </a:rPr>
              <a:t>Kaimahi</a:t>
            </a:r>
            <a:endParaRPr lang="en-US" sz="1800" dirty="0">
              <a:latin typeface="Century Gothic" panose="020B0502020202020204" pitchFamily="34" charset="0"/>
            </a:endParaRPr>
          </a:p>
          <a:p>
            <a:r>
              <a:rPr lang="en-US" sz="1800" dirty="0">
                <a:latin typeface="Century Gothic" panose="020B0502020202020204" pitchFamily="34" charset="0"/>
              </a:rPr>
              <a:t>Goal 3 – </a:t>
            </a:r>
            <a:r>
              <a:rPr lang="en-US" sz="1800" b="1" dirty="0" err="1">
                <a:solidFill>
                  <a:srgbClr val="92D050"/>
                </a:solidFill>
                <a:latin typeface="Century Gothic" panose="020B0502020202020204" pitchFamily="34" charset="0"/>
              </a:rPr>
              <a:t>Mātai</a:t>
            </a:r>
            <a:endParaRPr lang="en-US" sz="1800" b="1" dirty="0">
              <a:solidFill>
                <a:srgbClr val="92D050"/>
              </a:solidFill>
              <a:latin typeface="Century Gothic" panose="020B0502020202020204" pitchFamily="34" charset="0"/>
            </a:endParaRPr>
          </a:p>
          <a:p>
            <a:pPr marL="0" indent="0">
              <a:buNone/>
            </a:pPr>
            <a:r>
              <a:rPr lang="en-US" sz="1800" dirty="0">
                <a:latin typeface="Century Gothic" panose="020B0502020202020204" pitchFamily="34" charset="0"/>
              </a:rPr>
              <a:t>A Specialized Forestry Forensics Team </a:t>
            </a:r>
          </a:p>
          <a:p>
            <a:r>
              <a:rPr lang="en-US" sz="1800" dirty="0">
                <a:latin typeface="Century Gothic" panose="020B0502020202020204" pitchFamily="34" charset="0"/>
              </a:rPr>
              <a:t>Goal 4 – </a:t>
            </a:r>
            <a:r>
              <a:rPr lang="en-US" sz="1800" b="1" dirty="0">
                <a:solidFill>
                  <a:srgbClr val="92D050"/>
                </a:solidFill>
                <a:latin typeface="Century Gothic" panose="020B0502020202020204" pitchFamily="34" charset="0"/>
              </a:rPr>
              <a:t>Manaaki</a:t>
            </a:r>
          </a:p>
          <a:p>
            <a:pPr marL="0" indent="0">
              <a:buNone/>
            </a:pPr>
            <a:r>
              <a:rPr lang="en-US" sz="1800" dirty="0">
                <a:latin typeface="Century Gothic" panose="020B0502020202020204" pitchFamily="34" charset="0"/>
              </a:rPr>
              <a:t>Greater Union Participation and a bespoke support team to assist whanau </a:t>
            </a:r>
            <a:r>
              <a:rPr lang="en-US" sz="1800" dirty="0" err="1">
                <a:latin typeface="Century Gothic" panose="020B0502020202020204" pitchFamily="34" charset="0"/>
              </a:rPr>
              <a:t>pani</a:t>
            </a:r>
            <a:endParaRPr lang="en-US" sz="1800" b="1" dirty="0">
              <a:latin typeface="Century Gothic" panose="020B0502020202020204" pitchFamily="34" charset="0"/>
            </a:endParaRPr>
          </a:p>
          <a:p>
            <a:endParaRPr lang="en-NZ" sz="1800" b="1" dirty="0">
              <a:solidFill>
                <a:schemeClr val="tx1"/>
              </a:solidFill>
              <a:latin typeface="Century Gothic" panose="020B0502020202020204" pitchFamily="34" charset="0"/>
              <a:cs typeface="Times New Roman" panose="02020603050405020304" pitchFamily="18" charset="0"/>
            </a:endParaRPr>
          </a:p>
          <a:p>
            <a:endParaRPr lang="en-NZ" sz="1800" dirty="0">
              <a:solidFill>
                <a:schemeClr val="tx1"/>
              </a:solidFill>
              <a:latin typeface="Century Gothic" panose="020B0502020202020204" pitchFamily="34" charset="0"/>
              <a:cs typeface="Times New Roman" panose="02020603050405020304" pitchFamily="18" charset="0"/>
            </a:endParaRPr>
          </a:p>
          <a:p>
            <a:endParaRPr lang="en-US" dirty="0">
              <a:solidFill>
                <a:srgbClr val="FFFFFF"/>
              </a:solidFill>
            </a:endParaRPr>
          </a:p>
        </p:txBody>
      </p:sp>
      <p:sp>
        <p:nvSpPr>
          <p:cNvPr id="8" name="TextBox 7">
            <a:extLst>
              <a:ext uri="{FF2B5EF4-FFF2-40B4-BE49-F238E27FC236}">
                <a16:creationId xmlns:a16="http://schemas.microsoft.com/office/drawing/2014/main" id="{E2D71C08-2BB4-C71F-614D-F2186BAA1128}"/>
              </a:ext>
            </a:extLst>
          </p:cNvPr>
          <p:cNvSpPr txBox="1"/>
          <p:nvPr/>
        </p:nvSpPr>
        <p:spPr>
          <a:xfrm>
            <a:off x="6096000" y="2966905"/>
            <a:ext cx="6165540" cy="2031325"/>
          </a:xfrm>
          <a:prstGeom prst="rect">
            <a:avLst/>
          </a:prstGeom>
          <a:noFill/>
        </p:spPr>
        <p:txBody>
          <a:bodyPr wrap="square">
            <a:spAutoFit/>
          </a:bodyPr>
          <a:lstStyle/>
          <a:p>
            <a:pPr marL="0" lvl="0" indent="0">
              <a:buNone/>
            </a:pPr>
            <a:r>
              <a:rPr lang="en-US" sz="1800" b="1" dirty="0">
                <a:latin typeface="Century Gothic" panose="020B0502020202020204" pitchFamily="34" charset="0"/>
              </a:rPr>
              <a:t>Any </a:t>
            </a:r>
            <a:r>
              <a:rPr lang="en-US" sz="1800" b="1" dirty="0" err="1">
                <a:latin typeface="Century Gothic" panose="020B0502020202020204" pitchFamily="34" charset="0"/>
              </a:rPr>
              <a:t>Pātai</a:t>
            </a:r>
            <a:r>
              <a:rPr lang="en-US" sz="1800" b="1" dirty="0">
                <a:latin typeface="Century Gothic" panose="020B0502020202020204" pitchFamily="34" charset="0"/>
              </a:rPr>
              <a:t>?</a:t>
            </a:r>
          </a:p>
          <a:p>
            <a:pPr marL="0" lvl="0" indent="0">
              <a:buNone/>
            </a:pPr>
            <a:r>
              <a:rPr lang="en-US" dirty="0">
                <a:latin typeface="Century Gothic" panose="020B0502020202020204" pitchFamily="34" charset="0"/>
              </a:rPr>
              <a:t>(to ask, question, enquire, cross-examine, provoke, challenge.)</a:t>
            </a:r>
          </a:p>
          <a:p>
            <a:pPr marL="0" lvl="0" indent="0">
              <a:buNone/>
            </a:pPr>
            <a:endParaRPr lang="en-US" dirty="0">
              <a:latin typeface="Century Gothic" panose="020B0502020202020204" pitchFamily="34" charset="0"/>
            </a:endParaRPr>
          </a:p>
          <a:p>
            <a:pPr marL="0" lvl="0" indent="0">
              <a:buNone/>
            </a:pPr>
            <a:endParaRPr lang="en-US" dirty="0">
              <a:latin typeface="Century Gothic" panose="020B0502020202020204" pitchFamily="34" charset="0"/>
            </a:endParaRPr>
          </a:p>
          <a:p>
            <a:pPr marL="0" lvl="0" indent="0">
              <a:buNone/>
            </a:pPr>
            <a:r>
              <a:rPr lang="en-US" sz="1800" dirty="0" err="1">
                <a:latin typeface="Century Gothic" panose="020B0502020202020204" pitchFamily="34" charset="0"/>
              </a:rPr>
              <a:t>Ngā</a:t>
            </a:r>
            <a:r>
              <a:rPr lang="en-US" sz="1800" dirty="0">
                <a:latin typeface="Century Gothic" panose="020B0502020202020204" pitchFamily="34" charset="0"/>
              </a:rPr>
              <a:t> Mihi Tāngata Humāria Charitable Trust</a:t>
            </a:r>
          </a:p>
          <a:p>
            <a:pPr marL="0" lvl="0" indent="0">
              <a:buNone/>
            </a:pPr>
            <a:r>
              <a:rPr lang="en-US" sz="1800" dirty="0">
                <a:latin typeface="Century Gothic" panose="020B0502020202020204" pitchFamily="34" charset="0"/>
              </a:rPr>
              <a:t> </a:t>
            </a:r>
          </a:p>
        </p:txBody>
      </p:sp>
    </p:spTree>
    <p:extLst>
      <p:ext uri="{BB962C8B-B14F-4D97-AF65-F5344CB8AC3E}">
        <p14:creationId xmlns:p14="http://schemas.microsoft.com/office/powerpoint/2010/main" val="36122601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0ACB04C4-B609-4F26-B19C-5A22D429DDE4}"/>
              </a:ext>
            </a:extLst>
          </p:cNvPr>
          <p:cNvSpPr>
            <a:spLocks noGrp="1"/>
          </p:cNvSpPr>
          <p:nvPr>
            <p:ph idx="1"/>
          </p:nvPr>
        </p:nvSpPr>
        <p:spPr>
          <a:xfrm>
            <a:off x="561975" y="1627096"/>
            <a:ext cx="3518127" cy="4629704"/>
          </a:xfrm>
        </p:spPr>
        <p:txBody>
          <a:bodyPr anchor="t">
            <a:noAutofit/>
          </a:bodyPr>
          <a:lstStyle/>
          <a:p>
            <a:pPr marL="0" lvl="0" indent="0">
              <a:buNone/>
            </a:pPr>
            <a:r>
              <a:rPr lang="en-US" sz="800" b="1" dirty="0">
                <a:solidFill>
                  <a:srgbClr val="92D050"/>
                </a:solidFill>
                <a:latin typeface="Century Gothic" panose="020B0502020202020204" pitchFamily="34" charset="0"/>
              </a:rPr>
              <a:t>Who am I? </a:t>
            </a:r>
          </a:p>
          <a:p>
            <a:pPr marL="0" lvl="0" indent="0">
              <a:buNone/>
            </a:pPr>
            <a:r>
              <a:rPr lang="en-US" sz="800" dirty="0">
                <a:solidFill>
                  <a:srgbClr val="FFFFFF"/>
                </a:solidFill>
                <a:latin typeface="Century Gothic" panose="020B0502020202020204" pitchFamily="34" charset="0"/>
              </a:rPr>
              <a:t>I am Candice Gate and I am my ancestors' wildest dreams.  </a:t>
            </a:r>
          </a:p>
          <a:p>
            <a:pPr marL="0" lvl="0" indent="0">
              <a:buNone/>
            </a:pPr>
            <a:r>
              <a:rPr lang="en-US" sz="800" dirty="0">
                <a:solidFill>
                  <a:srgbClr val="FFFFFF"/>
                </a:solidFill>
                <a:latin typeface="Century Gothic" panose="020B0502020202020204" pitchFamily="34" charset="0"/>
              </a:rPr>
              <a:t>I am the product of Mokopuna Planning.</a:t>
            </a:r>
          </a:p>
          <a:p>
            <a:pPr marL="0" lvl="0" indent="0">
              <a:buNone/>
            </a:pPr>
            <a:r>
              <a:rPr lang="en-US" sz="800" b="1" dirty="0">
                <a:solidFill>
                  <a:srgbClr val="92D050"/>
                </a:solidFill>
                <a:latin typeface="Century Gothic" panose="020B0502020202020204" pitchFamily="34" charset="0"/>
              </a:rPr>
              <a:t>Who are we? </a:t>
            </a:r>
          </a:p>
          <a:p>
            <a:pPr marL="0" lvl="0" indent="0">
              <a:buNone/>
            </a:pPr>
            <a:r>
              <a:rPr lang="en-US" sz="800" dirty="0">
                <a:solidFill>
                  <a:srgbClr val="FFFFFF"/>
                </a:solidFill>
                <a:latin typeface="Century Gothic" panose="020B0502020202020204" pitchFamily="34" charset="0"/>
              </a:rPr>
              <a:t>We are </a:t>
            </a:r>
            <a:r>
              <a:rPr lang="en-US" sz="800" dirty="0">
                <a:solidFill>
                  <a:srgbClr val="92D050"/>
                </a:solidFill>
                <a:latin typeface="Century Gothic" panose="020B0502020202020204" pitchFamily="34" charset="0"/>
              </a:rPr>
              <a:t>Tāngata Humāria Charitable Trust </a:t>
            </a:r>
          </a:p>
          <a:p>
            <a:pPr marL="0" lvl="0" indent="0">
              <a:buNone/>
            </a:pPr>
            <a:r>
              <a:rPr lang="en-US" sz="800" dirty="0">
                <a:effectLst/>
                <a:latin typeface="Century Gothic" panose="020B0502020202020204" pitchFamily="34" charset="0"/>
                <a:ea typeface="Times New Roman" panose="02020603050405020304" pitchFamily="18" charset="0"/>
                <a:cs typeface="Times New Roman" panose="02020603050405020304" pitchFamily="18" charset="0"/>
              </a:rPr>
              <a:t>We aim to bridge the gap between the Government’s priorities and the aspirations of </a:t>
            </a:r>
            <a:r>
              <a:rPr lang="en-US" sz="800" dirty="0" err="1">
                <a:effectLst/>
                <a:latin typeface="Century Gothic" panose="020B0502020202020204" pitchFamily="34" charset="0"/>
                <a:ea typeface="Times New Roman" panose="02020603050405020304" pitchFamily="18" charset="0"/>
                <a:cs typeface="Times New Roman" panose="02020603050405020304" pitchFamily="18" charset="0"/>
              </a:rPr>
              <a:t>whānau</a:t>
            </a:r>
            <a:r>
              <a:rPr lang="en-US" sz="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800" dirty="0" err="1">
                <a:effectLst/>
                <a:latin typeface="Century Gothic" panose="020B0502020202020204" pitchFamily="34" charset="0"/>
                <a:ea typeface="Times New Roman" panose="02020603050405020304" pitchFamily="18" charset="0"/>
                <a:cs typeface="Times New Roman" panose="02020603050405020304" pitchFamily="18" charset="0"/>
              </a:rPr>
              <a:t>hapū</a:t>
            </a:r>
            <a:r>
              <a:rPr lang="en-US" sz="800" dirty="0">
                <a:effectLst/>
                <a:latin typeface="Century Gothic" panose="020B0502020202020204" pitchFamily="34" charset="0"/>
                <a:ea typeface="Times New Roman" panose="02020603050405020304" pitchFamily="18" charset="0"/>
                <a:cs typeface="Times New Roman" panose="02020603050405020304" pitchFamily="18" charset="0"/>
              </a:rPr>
              <a:t> and iwi in Te Tairawhiti.</a:t>
            </a:r>
          </a:p>
          <a:p>
            <a:pPr marL="0" lvl="0" indent="0">
              <a:buNone/>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We advocate &amp; </a:t>
            </a:r>
            <a:r>
              <a:rPr lang="en-NZ" sz="800" dirty="0">
                <a:latin typeface="Century Gothic" panose="020B0502020202020204" pitchFamily="34" charset="0"/>
                <a:ea typeface="Times New Roman" panose="02020603050405020304" pitchFamily="18" charset="0"/>
                <a:cs typeface="Times New Roman" panose="02020603050405020304" pitchFamily="18" charset="0"/>
              </a:rPr>
              <a:t>f</a:t>
            </a: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acilitate the voice of </a:t>
            </a:r>
            <a:r>
              <a:rPr lang="en-US" sz="800" dirty="0" err="1">
                <a:effectLst/>
                <a:latin typeface="Century Gothic" panose="020B0502020202020204" pitchFamily="34" charset="0"/>
                <a:ea typeface="Times New Roman" panose="02020603050405020304" pitchFamily="18" charset="0"/>
                <a:cs typeface="Times New Roman" panose="02020603050405020304" pitchFamily="18" charset="0"/>
              </a:rPr>
              <a:t>whānau</a:t>
            </a:r>
            <a:r>
              <a:rPr lang="en-US" sz="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800" dirty="0" err="1">
                <a:effectLst/>
                <a:latin typeface="Century Gothic" panose="020B0502020202020204" pitchFamily="34" charset="0"/>
                <a:ea typeface="Times New Roman" panose="02020603050405020304" pitchFamily="18" charset="0"/>
                <a:cs typeface="Times New Roman" panose="02020603050405020304" pitchFamily="18" charset="0"/>
              </a:rPr>
              <a:t>hapū</a:t>
            </a:r>
            <a:r>
              <a:rPr lang="en-US" sz="800" dirty="0">
                <a:effectLst/>
                <a:latin typeface="Century Gothic" panose="020B0502020202020204" pitchFamily="34" charset="0"/>
                <a:ea typeface="Times New Roman" panose="02020603050405020304" pitchFamily="18" charset="0"/>
                <a:cs typeface="Times New Roman" panose="02020603050405020304" pitchFamily="18" charset="0"/>
              </a:rPr>
              <a:t> and iwi </a:t>
            </a: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being heard in the corridors of power, our aspirations are to;</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Build a productive, sustainable and inclusive community</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Improve the wellbeing of Te Tairawhiti community members </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Foster Leadership &amp; Mana Restoration within our people</a:t>
            </a:r>
          </a:p>
          <a:p>
            <a:pPr marL="0" indent="0">
              <a:buNone/>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Community is the fundamental foundation of Māori society.   This is the basis for how we engage, how our strengths are viewed and how success is shared.  Community / </a:t>
            </a:r>
            <a:r>
              <a:rPr lang="en-NZ" sz="800" dirty="0" err="1">
                <a:effectLst/>
                <a:latin typeface="Century Gothic" panose="020B0502020202020204" pitchFamily="34" charset="0"/>
                <a:ea typeface="Times New Roman" panose="02020603050405020304" pitchFamily="18" charset="0"/>
                <a:cs typeface="Times New Roman" panose="02020603050405020304" pitchFamily="18" charset="0"/>
              </a:rPr>
              <a:t>Whānau</a:t>
            </a: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 leading their own development aspirations provides the platform for them to drive improvements in Te Tairawhiti.</a:t>
            </a:r>
          </a:p>
          <a:p>
            <a:pPr marL="0" indent="0">
              <a:buNone/>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This means identifying;</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Where the biggest opportunities for impact of </a:t>
            </a:r>
            <a:r>
              <a:rPr lang="en-NZ" sz="800" dirty="0" err="1">
                <a:effectLst/>
                <a:latin typeface="Century Gothic" panose="020B0502020202020204" pitchFamily="34" charset="0"/>
                <a:ea typeface="Times New Roman" panose="02020603050405020304" pitchFamily="18" charset="0"/>
                <a:cs typeface="Times New Roman" panose="02020603050405020304" pitchFamily="18" charset="0"/>
              </a:rPr>
              <a:t>whānau</a:t>
            </a: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 wellbeing are</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Finding holistic and inclusive ways to support whanau, </a:t>
            </a:r>
          </a:p>
          <a:p>
            <a:pPr marL="342900" lvl="0" indent="-342900">
              <a:buFont typeface="Wingdings" panose="05000000000000000000" pitchFamily="2" charset="2"/>
              <a:buChar char=""/>
            </a:pP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Acknowledging </a:t>
            </a:r>
            <a:r>
              <a:rPr lang="en-NZ" sz="800" dirty="0" err="1">
                <a:effectLst/>
                <a:latin typeface="Century Gothic" panose="020B0502020202020204" pitchFamily="34" charset="0"/>
                <a:ea typeface="Times New Roman" panose="02020603050405020304" pitchFamily="18" charset="0"/>
                <a:cs typeface="Times New Roman" panose="02020603050405020304" pitchFamily="18" charset="0"/>
              </a:rPr>
              <a:t>whānau</a:t>
            </a:r>
            <a:r>
              <a:rPr lang="en-NZ" sz="800" dirty="0">
                <a:effectLst/>
                <a:latin typeface="Century Gothic" panose="020B0502020202020204" pitchFamily="34" charset="0"/>
                <a:ea typeface="Times New Roman" panose="02020603050405020304" pitchFamily="18" charset="0"/>
                <a:cs typeface="Times New Roman" panose="02020603050405020304" pitchFamily="18" charset="0"/>
              </a:rPr>
              <a:t> and their expertise, enabling them to become self-managing and successful on their own terms</a:t>
            </a:r>
          </a:p>
        </p:txBody>
      </p:sp>
      <p:pic>
        <p:nvPicPr>
          <p:cNvPr id="5" name="Content Placeholder 4" descr="A picture containing outdoor, building&#10;&#10;Description automatically generated">
            <a:extLst>
              <a:ext uri="{FF2B5EF4-FFF2-40B4-BE49-F238E27FC236}">
                <a16:creationId xmlns:a16="http://schemas.microsoft.com/office/drawing/2014/main" id="{20F3C3F4-59DC-4554-97B2-EB24C9FF9E2E}"/>
              </a:ext>
            </a:extLst>
          </p:cNvPr>
          <p:cNvPicPr>
            <a:picLocks noChangeAspect="1"/>
          </p:cNvPicPr>
          <p:nvPr/>
        </p:nvPicPr>
        <p:blipFill rotWithShape="1">
          <a:blip r:embed="rId2"/>
          <a:srcRect t="30616" b="11518"/>
          <a:stretch/>
        </p:blipFill>
        <p:spPr>
          <a:xfrm>
            <a:off x="4241830" y="601200"/>
            <a:ext cx="7503636" cy="5789365"/>
          </a:xfrm>
          <a:prstGeom prst="rect">
            <a:avLst/>
          </a:prstGeom>
        </p:spPr>
      </p:pic>
      <p:sp>
        <p:nvSpPr>
          <p:cNvPr id="3" name="Title 1">
            <a:extLst>
              <a:ext uri="{FF2B5EF4-FFF2-40B4-BE49-F238E27FC236}">
                <a16:creationId xmlns:a16="http://schemas.microsoft.com/office/drawing/2014/main" id="{6E4FD5D9-ADA0-2A99-70C4-0D36123263AB}"/>
              </a:ext>
            </a:extLst>
          </p:cNvPr>
          <p:cNvSpPr txBox="1">
            <a:spLocks/>
          </p:cNvSpPr>
          <p:nvPr/>
        </p:nvSpPr>
        <p:spPr>
          <a:xfrm>
            <a:off x="821086" y="715177"/>
            <a:ext cx="3259016" cy="797942"/>
          </a:xfrm>
          <a:prstGeom prst="rect">
            <a:avLst/>
          </a:prstGeom>
        </p:spPr>
        <p:txBody>
          <a:bodyPr vert="horz" lIns="91440" tIns="45720" rIns="91440" bIns="45720" rtlCol="0" anchor="b">
            <a:normAutofit fontScale="92500" lnSpcReduction="2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Ko Wai Au?</a:t>
            </a:r>
          </a:p>
          <a:p>
            <a:r>
              <a:rPr lang="en-US" dirty="0">
                <a:solidFill>
                  <a:srgbClr val="FFFFFF"/>
                </a:solidFill>
              </a:rPr>
              <a:t>Ko Wai Tatou</a:t>
            </a:r>
            <a:endParaRPr lang="en-NZ" dirty="0">
              <a:solidFill>
                <a:srgbClr val="FFFFFF"/>
              </a:solidFill>
            </a:endParaRPr>
          </a:p>
        </p:txBody>
      </p:sp>
      <p:sp>
        <p:nvSpPr>
          <p:cNvPr id="11" name="TextBox 10">
            <a:extLst>
              <a:ext uri="{FF2B5EF4-FFF2-40B4-BE49-F238E27FC236}">
                <a16:creationId xmlns:a16="http://schemas.microsoft.com/office/drawing/2014/main" id="{064628E2-BC38-052D-6700-5CA1CC8AFA64}"/>
              </a:ext>
            </a:extLst>
          </p:cNvPr>
          <p:cNvSpPr txBox="1"/>
          <p:nvPr/>
        </p:nvSpPr>
        <p:spPr>
          <a:xfrm>
            <a:off x="8268352" y="5082440"/>
            <a:ext cx="3250910" cy="923330"/>
          </a:xfrm>
          <a:prstGeom prst="rect">
            <a:avLst/>
          </a:prstGeom>
          <a:noFill/>
        </p:spPr>
        <p:txBody>
          <a:bodyPr wrap="square">
            <a:spAutoFit/>
          </a:bodyPr>
          <a:lstStyle/>
          <a:p>
            <a:pPr marL="0" indent="0" algn="l" fontAlgn="base">
              <a:buNone/>
            </a:pPr>
            <a:r>
              <a:rPr lang="en-US" sz="1800" b="1" i="0" dirty="0">
                <a:solidFill>
                  <a:srgbClr val="92D050"/>
                </a:solidFill>
                <a:effectLst/>
                <a:latin typeface="Helvetica" panose="020B0604020202020204" pitchFamily="34" charset="0"/>
              </a:rPr>
              <a:t>I Hear And I Forget. </a:t>
            </a:r>
          </a:p>
          <a:p>
            <a:pPr marL="0" indent="0" algn="l" fontAlgn="base">
              <a:buNone/>
            </a:pPr>
            <a:r>
              <a:rPr lang="en-US" sz="1800" b="1" i="0" dirty="0">
                <a:solidFill>
                  <a:srgbClr val="92D050"/>
                </a:solidFill>
                <a:effectLst/>
                <a:latin typeface="Helvetica" panose="020B0604020202020204" pitchFamily="34" charset="0"/>
              </a:rPr>
              <a:t>I See And I Remember. </a:t>
            </a:r>
          </a:p>
          <a:p>
            <a:pPr marL="0" indent="0" algn="l" fontAlgn="base">
              <a:buNone/>
            </a:pPr>
            <a:r>
              <a:rPr lang="en-US" sz="1800" b="1" i="0" dirty="0">
                <a:solidFill>
                  <a:srgbClr val="92D050"/>
                </a:solidFill>
                <a:effectLst/>
                <a:latin typeface="Helvetica" panose="020B0604020202020204" pitchFamily="34" charset="0"/>
              </a:rPr>
              <a:t>I Do And I Understand.</a:t>
            </a:r>
          </a:p>
        </p:txBody>
      </p:sp>
    </p:spTree>
    <p:extLst>
      <p:ext uri="{BB962C8B-B14F-4D97-AF65-F5344CB8AC3E}">
        <p14:creationId xmlns:p14="http://schemas.microsoft.com/office/powerpoint/2010/main" val="11696252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2098682" y="710220"/>
            <a:ext cx="8820851" cy="1130571"/>
          </a:xfrm>
        </p:spPr>
        <p:txBody>
          <a:bodyPr>
            <a:normAutofit fontScale="90000"/>
          </a:bodyPr>
          <a:lstStyle/>
          <a:p>
            <a:r>
              <a:rPr lang="en-US" sz="2400" dirty="0" err="1">
                <a:solidFill>
                  <a:schemeClr val="accent2"/>
                </a:solidFill>
              </a:rPr>
              <a:t>Tangata</a:t>
            </a:r>
            <a:r>
              <a:rPr lang="en-US" sz="2400" dirty="0">
                <a:solidFill>
                  <a:schemeClr val="accent2"/>
                </a:solidFill>
              </a:rPr>
              <a:t> </a:t>
            </a:r>
            <a:r>
              <a:rPr lang="en-US" sz="2400" dirty="0" err="1">
                <a:solidFill>
                  <a:schemeClr val="accent2"/>
                </a:solidFill>
              </a:rPr>
              <a:t>ako</a:t>
            </a:r>
            <a:r>
              <a:rPr lang="en-US" sz="2400" dirty="0">
                <a:solidFill>
                  <a:schemeClr val="accent2"/>
                </a:solidFill>
              </a:rPr>
              <a:t> </a:t>
            </a:r>
            <a:r>
              <a:rPr lang="en-US" sz="2400" dirty="0" err="1">
                <a:solidFill>
                  <a:schemeClr val="accent2"/>
                </a:solidFill>
              </a:rPr>
              <a:t>anani</a:t>
            </a:r>
            <a:r>
              <a:rPr lang="en-US" sz="2400" dirty="0">
                <a:solidFill>
                  <a:schemeClr val="accent2"/>
                </a:solidFill>
              </a:rPr>
              <a:t> </a:t>
            </a:r>
            <a:r>
              <a:rPr lang="en-US" sz="2400" dirty="0" err="1">
                <a:solidFill>
                  <a:schemeClr val="accent2"/>
                </a:solidFill>
              </a:rPr>
              <a:t>te</a:t>
            </a:r>
            <a:r>
              <a:rPr lang="en-US" sz="2400" dirty="0">
                <a:solidFill>
                  <a:schemeClr val="accent2"/>
                </a:solidFill>
              </a:rPr>
              <a:t> </a:t>
            </a:r>
            <a:r>
              <a:rPr lang="en-US" sz="2400" dirty="0" err="1">
                <a:solidFill>
                  <a:schemeClr val="accent2"/>
                </a:solidFill>
              </a:rPr>
              <a:t>kaenga</a:t>
            </a:r>
            <a:r>
              <a:rPr lang="en-US" sz="2400" dirty="0">
                <a:solidFill>
                  <a:schemeClr val="accent2"/>
                </a:solidFill>
              </a:rPr>
              <a:t>, </a:t>
            </a:r>
            <a:r>
              <a:rPr lang="en-US" sz="2400" dirty="0" err="1">
                <a:solidFill>
                  <a:schemeClr val="accent2"/>
                </a:solidFill>
              </a:rPr>
              <a:t>te</a:t>
            </a:r>
            <a:r>
              <a:rPr lang="en-US" sz="2400" dirty="0">
                <a:solidFill>
                  <a:schemeClr val="accent2"/>
                </a:solidFill>
              </a:rPr>
              <a:t> </a:t>
            </a:r>
            <a:r>
              <a:rPr lang="en-US" sz="2400" dirty="0" err="1">
                <a:solidFill>
                  <a:schemeClr val="accent2"/>
                </a:solidFill>
              </a:rPr>
              <a:t>turanga</a:t>
            </a:r>
            <a:r>
              <a:rPr lang="en-US" sz="2400" dirty="0">
                <a:solidFill>
                  <a:schemeClr val="accent2"/>
                </a:solidFill>
              </a:rPr>
              <a:t> ki </a:t>
            </a:r>
            <a:r>
              <a:rPr lang="en-US" sz="2400" dirty="0" err="1">
                <a:solidFill>
                  <a:schemeClr val="accent2"/>
                </a:solidFill>
              </a:rPr>
              <a:t>te</a:t>
            </a:r>
            <a:r>
              <a:rPr lang="en-US" sz="2400" dirty="0">
                <a:solidFill>
                  <a:schemeClr val="accent2"/>
                </a:solidFill>
              </a:rPr>
              <a:t> marae, tau ana</a:t>
            </a:r>
            <a:br>
              <a:rPr lang="en-US" sz="2400" dirty="0">
                <a:solidFill>
                  <a:schemeClr val="accent2"/>
                </a:solidFill>
              </a:rPr>
            </a:br>
            <a:r>
              <a:rPr lang="en-US" sz="1800" dirty="0">
                <a:solidFill>
                  <a:schemeClr val="accent2"/>
                </a:solidFill>
              </a:rPr>
              <a:t>a person nurtured in the community contributes strong to society</a:t>
            </a:r>
            <a:br>
              <a:rPr lang="en-US" sz="1400" dirty="0">
                <a:solidFill>
                  <a:schemeClr val="accent5"/>
                </a:solidFill>
              </a:rPr>
            </a:br>
            <a:endParaRPr lang="en-US" dirty="0">
              <a:solidFill>
                <a:schemeClr val="accent5"/>
              </a:solidFill>
            </a:endParaRP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709B4F68-A1C4-93CD-5090-D59D122DD997}"/>
              </a:ext>
            </a:extLst>
          </p:cNvPr>
          <p:cNvSpPr>
            <a:spLocks noGrp="1"/>
          </p:cNvSpPr>
          <p:nvPr>
            <p:ph idx="1"/>
          </p:nvPr>
        </p:nvSpPr>
        <p:spPr>
          <a:xfrm>
            <a:off x="581192" y="1642370"/>
            <a:ext cx="11029615" cy="4856086"/>
          </a:xfrm>
        </p:spPr>
        <p:txBody>
          <a:bodyPr>
            <a:normAutofit/>
          </a:bodyPr>
          <a:lstStyle/>
          <a:p>
            <a:pPr marL="0" indent="0">
              <a:buNone/>
            </a:pPr>
            <a:r>
              <a:rPr lang="en-NZ" sz="1600" b="1" dirty="0">
                <a:solidFill>
                  <a:schemeClr val="accent2"/>
                </a:solidFill>
                <a:effectLst/>
                <a:latin typeface="Century Gothic" panose="020B0502020202020204" pitchFamily="34" charset="0"/>
                <a:ea typeface="Calibri" panose="020F0502020204030204" pitchFamily="34" charset="0"/>
              </a:rPr>
              <a:t>What we know</a:t>
            </a:r>
          </a:p>
          <a:p>
            <a:r>
              <a:rPr lang="en-NZ" sz="1600" dirty="0">
                <a:effectLst/>
                <a:latin typeface="Century Gothic" panose="020B0502020202020204" pitchFamily="34" charset="0"/>
                <a:ea typeface="Calibri" panose="020F0502020204030204" pitchFamily="34" charset="0"/>
              </a:rPr>
              <a:t>Forestry has, on average had 5 deaths per year for the past 50 years.  Te Tairawhiti accounts for 1 of those 5 per year, </a:t>
            </a:r>
            <a:r>
              <a:rPr lang="en-US" sz="1600" dirty="0">
                <a:latin typeface="Century Gothic" panose="020B0502020202020204" pitchFamily="34" charset="0"/>
                <a:ea typeface="Calibri" panose="020F0502020204030204" pitchFamily="34" charset="0"/>
                <a:cs typeface="Times New Roman" panose="02020603050405020304" pitchFamily="18" charset="0"/>
              </a:rPr>
              <a:t>the ripples are very evident within our community.</a:t>
            </a:r>
          </a:p>
          <a:p>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1 in 4 people in Tairāwhiti are dependent on a forestry income, the grip the industry has on our community is undeniable  </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600" dirty="0">
                <a:effectLst/>
                <a:latin typeface="Century Gothic" panose="020B0502020202020204" pitchFamily="34" charset="0"/>
                <a:ea typeface="Calibri" panose="020F0502020204030204" pitchFamily="34" charset="0"/>
                <a:cs typeface="Times New Roman" panose="02020603050405020304" pitchFamily="18" charset="0"/>
              </a:rPr>
              <a:t>The forestry industry is the most dangerous sector to work in, in New Zealand. The injury rate is double that of other sectors and the fatality rate is 15 times the overall rate for all sectors, this is disproportionate. This needs to change to prevent further injuries and loss of lives, and for the industry to be sustainable.</a:t>
            </a:r>
            <a:r>
              <a:rPr lang="en-NZ" sz="1600" dirty="0">
                <a:latin typeface="Calibri" panose="020F0502020204030204" pitchFamily="34" charset="0"/>
                <a:ea typeface="Calibri" panose="020F0502020204030204" pitchFamily="34" charset="0"/>
                <a:cs typeface="Times New Roman" panose="02020603050405020304" pitchFamily="18" charset="0"/>
              </a:rPr>
              <a:t> </a:t>
            </a:r>
            <a:r>
              <a:rPr lang="en-NZ" sz="800" dirty="0">
                <a:latin typeface="Calibri" panose="020F0502020204030204" pitchFamily="34" charset="0"/>
                <a:ea typeface="Calibri" panose="020F0502020204030204" pitchFamily="34" charset="0"/>
                <a:cs typeface="Times New Roman" panose="02020603050405020304" pitchFamily="18" charset="0"/>
              </a:rPr>
              <a:t>(</a:t>
            </a:r>
            <a:r>
              <a:rPr lang="en-NZ" sz="8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4"/>
              </a:rPr>
              <a:t>https://www.fisc.org.nz/uploads/6/6/2/5/66257655/final-report-independent-forestry-safety-review.pdf</a:t>
            </a:r>
            <a:r>
              <a:rPr lang="en-NZ" sz="8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NZ"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600" dirty="0" err="1">
                <a:effectLst/>
                <a:latin typeface="Century Gothic" panose="020B0502020202020204" pitchFamily="34" charset="0"/>
                <a:ea typeface="Calibri" panose="020F0502020204030204" pitchFamily="34" charset="0"/>
              </a:rPr>
              <a:t>Maori</a:t>
            </a:r>
            <a:r>
              <a:rPr lang="en-NZ" sz="1600" dirty="0">
                <a:effectLst/>
                <a:latin typeface="Century Gothic" panose="020B0502020202020204" pitchFamily="34" charset="0"/>
                <a:ea typeface="Calibri" panose="020F0502020204030204" pitchFamily="34" charset="0"/>
              </a:rPr>
              <a:t> are 55% more likely to be injured or killed at work and that inequity has been growing consistently over successive years.</a:t>
            </a:r>
          </a:p>
          <a:p>
            <a:pPr>
              <a:lnSpc>
                <a:spcPct val="107000"/>
              </a:lnSpc>
              <a:spcAft>
                <a:spcPts val="800"/>
              </a:spcAft>
            </a:pPr>
            <a:r>
              <a:rPr lang="en-US" sz="1600" dirty="0">
                <a:latin typeface="Century Gothic" panose="020B0502020202020204" pitchFamily="34" charset="0"/>
                <a:ea typeface="Times New Roman" panose="02020603050405020304" pitchFamily="18" charset="0"/>
                <a:cs typeface="Times New Roman" panose="02020603050405020304" pitchFamily="18" charset="0"/>
              </a:rPr>
              <a:t>The Forestry Industry is dangerous by design and lacks resilience, particularly in Te Tairawhiti.</a:t>
            </a:r>
          </a:p>
          <a:p>
            <a:pPr>
              <a:lnSpc>
                <a:spcPct val="107000"/>
              </a:lnSpc>
              <a:spcAft>
                <a:spcPts val="800"/>
              </a:spcAft>
            </a:pPr>
            <a:r>
              <a:rPr lang="en-US" sz="1600" dirty="0">
                <a:latin typeface="Century Gothic" panose="020B0502020202020204" pitchFamily="34" charset="0"/>
                <a:ea typeface="Calibri" panose="020F0502020204030204" pitchFamily="34" charset="0"/>
                <a:cs typeface="Times New Roman" panose="02020603050405020304" pitchFamily="18" charset="0"/>
              </a:rPr>
              <a:t>Forestry is Compliance Heavy, yet Health &amp; Safety Light</a:t>
            </a:r>
          </a:p>
          <a:p>
            <a:pPr>
              <a:lnSpc>
                <a:spcPct val="107000"/>
              </a:lnSpc>
              <a:spcAft>
                <a:spcPts val="800"/>
              </a:spcAft>
            </a:pPr>
            <a:r>
              <a:rPr lang="en-US" sz="1600" dirty="0" err="1">
                <a:latin typeface="Century Gothic" panose="020B0502020202020204" pitchFamily="34" charset="0"/>
                <a:ea typeface="Calibri" panose="020F0502020204030204" pitchFamily="34" charset="0"/>
                <a:cs typeface="Times New Roman" panose="02020603050405020304" pitchFamily="18" charset="0"/>
              </a:rPr>
              <a:t>Kaimahi</a:t>
            </a:r>
            <a:r>
              <a:rPr lang="en-US" sz="1600" dirty="0">
                <a:latin typeface="Century Gothic" panose="020B0502020202020204" pitchFamily="34" charset="0"/>
                <a:ea typeface="Calibri" panose="020F0502020204030204" pitchFamily="34" charset="0"/>
                <a:cs typeface="Times New Roman" panose="02020603050405020304" pitchFamily="18" charset="0"/>
              </a:rPr>
              <a:t> &amp; Community are lacking a seat at Decision making tables</a:t>
            </a:r>
          </a:p>
        </p:txBody>
      </p:sp>
    </p:spTree>
    <p:extLst>
      <p:ext uri="{BB962C8B-B14F-4D97-AF65-F5344CB8AC3E}">
        <p14:creationId xmlns:p14="http://schemas.microsoft.com/office/powerpoint/2010/main" val="26332717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ree, outdoor, spice, wood&#10;&#10;Description automatically generated">
            <a:extLst>
              <a:ext uri="{FF2B5EF4-FFF2-40B4-BE49-F238E27FC236}">
                <a16:creationId xmlns:a16="http://schemas.microsoft.com/office/drawing/2014/main" id="{65D6379E-1368-46D4-B797-D11E86126E95}"/>
              </a:ext>
            </a:extLst>
          </p:cNvPr>
          <p:cNvPicPr>
            <a:picLocks noChangeAspect="1"/>
          </p:cNvPicPr>
          <p:nvPr/>
        </p:nvPicPr>
        <p:blipFill rotWithShape="1">
          <a:blip r:embed="rId2"/>
          <a:srcRect l="9778" r="-1" b="-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498B31-F6C9-4111-8B58-AD68ABF11A4E}"/>
              </a:ext>
            </a:extLst>
          </p:cNvPr>
          <p:cNvSpPr>
            <a:spLocks noGrp="1"/>
          </p:cNvSpPr>
          <p:nvPr>
            <p:ph type="title"/>
          </p:nvPr>
        </p:nvSpPr>
        <p:spPr>
          <a:xfrm>
            <a:off x="-29312" y="589841"/>
            <a:ext cx="5149625" cy="1247938"/>
          </a:xfrm>
        </p:spPr>
        <p:txBody>
          <a:bodyPr anchor="ctr">
            <a:noAutofit/>
          </a:bodyPr>
          <a:lstStyle/>
          <a:p>
            <a:pPr marL="0" indent="0" algn="ctr">
              <a:buNone/>
            </a:pPr>
            <a:r>
              <a:rPr lang="en-NZ" sz="1400" b="1" dirty="0">
                <a:solidFill>
                  <a:schemeClr val="tx1"/>
                </a:solidFill>
                <a:latin typeface="Century Gothic" panose="020B0502020202020204" pitchFamily="34" charset="0"/>
                <a:cs typeface="Times New Roman" panose="02020603050405020304" pitchFamily="18" charset="0"/>
              </a:rPr>
              <a:t>A </a:t>
            </a:r>
            <a:r>
              <a:rPr lang="en-NZ" sz="1400" b="1" dirty="0" err="1">
                <a:solidFill>
                  <a:schemeClr val="tx1"/>
                </a:solidFill>
                <a:latin typeface="Century Gothic" panose="020B0502020202020204" pitchFamily="34" charset="0"/>
                <a:cs typeface="Times New Roman" panose="02020603050405020304" pitchFamily="18" charset="0"/>
              </a:rPr>
              <a:t>Karanga</a:t>
            </a:r>
            <a:r>
              <a:rPr lang="en-NZ" sz="1400" b="1" dirty="0">
                <a:solidFill>
                  <a:schemeClr val="tx1"/>
                </a:solidFill>
                <a:latin typeface="Century Gothic" panose="020B0502020202020204" pitchFamily="34" charset="0"/>
                <a:cs typeface="Times New Roman" panose="02020603050405020304" pitchFamily="18" charset="0"/>
              </a:rPr>
              <a:t> from the </a:t>
            </a:r>
            <a:r>
              <a:rPr lang="en-NZ" sz="1400" b="1" dirty="0" err="1">
                <a:solidFill>
                  <a:schemeClr val="tx1"/>
                </a:solidFill>
                <a:latin typeface="Century Gothic" panose="020B0502020202020204" pitchFamily="34" charset="0"/>
                <a:cs typeface="Times New Roman" panose="02020603050405020304" pitchFamily="18" charset="0"/>
              </a:rPr>
              <a:t>Kaimahi</a:t>
            </a:r>
            <a:r>
              <a:rPr lang="en-NZ" sz="1400" b="1" dirty="0">
                <a:solidFill>
                  <a:schemeClr val="tx1"/>
                </a:solidFill>
                <a:latin typeface="Century Gothic" panose="020B0502020202020204" pitchFamily="34" charset="0"/>
                <a:cs typeface="Times New Roman" panose="02020603050405020304" pitchFamily="18" charset="0"/>
              </a:rPr>
              <a:t> </a:t>
            </a:r>
            <a:br>
              <a:rPr lang="en-NZ" sz="2000" b="1" dirty="0">
                <a:solidFill>
                  <a:schemeClr val="accent1">
                    <a:lumMod val="75000"/>
                  </a:schemeClr>
                </a:solidFill>
                <a:latin typeface="Century Gothic" panose="020B0502020202020204" pitchFamily="34" charset="0"/>
                <a:cs typeface="Times New Roman" panose="02020603050405020304" pitchFamily="18" charset="0"/>
              </a:rPr>
            </a:br>
            <a:r>
              <a:rPr lang="en-NZ" sz="2000" b="1" dirty="0">
                <a:solidFill>
                  <a:srgbClr val="92D050"/>
                </a:solidFill>
                <a:latin typeface="Century Gothic" panose="020B0502020202020204" pitchFamily="34" charset="0"/>
                <a:cs typeface="Times New Roman" panose="02020603050405020304" pitchFamily="18" charset="0"/>
              </a:rPr>
              <a:t>less KPI’s, more Kia Ora</a:t>
            </a:r>
            <a:endParaRPr lang="en-US" sz="2000" b="1" dirty="0">
              <a:solidFill>
                <a:srgbClr val="92D050"/>
              </a:solidFill>
            </a:endParaRPr>
          </a:p>
        </p:txBody>
      </p:sp>
      <p:sp>
        <p:nvSpPr>
          <p:cNvPr id="9" name="Content Placeholder 8">
            <a:extLst>
              <a:ext uri="{FF2B5EF4-FFF2-40B4-BE49-F238E27FC236}">
                <a16:creationId xmlns:a16="http://schemas.microsoft.com/office/drawing/2014/main" id="{78C6C173-7F2F-46AA-A184-7FDB3BD5168E}"/>
              </a:ext>
            </a:extLst>
          </p:cNvPr>
          <p:cNvSpPr>
            <a:spLocks noGrp="1"/>
          </p:cNvSpPr>
          <p:nvPr>
            <p:ph idx="1"/>
          </p:nvPr>
        </p:nvSpPr>
        <p:spPr>
          <a:xfrm>
            <a:off x="532661" y="1513818"/>
            <a:ext cx="4120275" cy="4827495"/>
          </a:xfrm>
        </p:spPr>
        <p:txBody>
          <a:bodyPr>
            <a:normAutofit fontScale="55000" lnSpcReduction="20000"/>
          </a:bodyPr>
          <a:lstStyle/>
          <a:p>
            <a:pPr marL="0" indent="0">
              <a:lnSpc>
                <a:spcPct val="107000"/>
              </a:lnSpc>
              <a:spcAft>
                <a:spcPts val="800"/>
              </a:spcAft>
              <a:buNone/>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Addressing NZ’s poor workplace safety record has been ongoing for successive governments.</a:t>
            </a:r>
          </a:p>
          <a:p>
            <a:pPr marL="342900" lvl="0" indent="-342900">
              <a:lnSpc>
                <a:spcPct val="107000"/>
              </a:lnSpc>
              <a:buFont typeface="Wingdings" panose="05000000000000000000" pitchFamily="2" charset="2"/>
              <a:buChar char=""/>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Following </a:t>
            </a:r>
            <a:r>
              <a:rPr lang="en-NZ" sz="1800" b="1" i="1" dirty="0">
                <a:effectLst/>
                <a:latin typeface="Century Gothic" panose="020B0502020202020204" pitchFamily="34" charset="0"/>
                <a:ea typeface="Calibri" panose="020F0502020204030204" pitchFamily="34" charset="0"/>
                <a:cs typeface="Times New Roman" panose="02020603050405020304" pitchFamily="18" charset="0"/>
              </a:rPr>
              <a:t>many, many, many</a:t>
            </a:r>
            <a:r>
              <a:rPr lang="en-NZ" sz="1800" dirty="0">
                <a:effectLst/>
                <a:latin typeface="Century Gothic" panose="020B0502020202020204" pitchFamily="34" charset="0"/>
                <a:ea typeface="Calibri" panose="020F0502020204030204" pitchFamily="34" charset="0"/>
                <a:cs typeface="Times New Roman" panose="02020603050405020304" pitchFamily="18" charset="0"/>
              </a:rPr>
              <a:t> a report the </a:t>
            </a:r>
            <a:r>
              <a:rPr lang="en-NZ" sz="1800" dirty="0">
                <a:latin typeface="Calibri" panose="020F0502020204030204" pitchFamily="34" charset="0"/>
                <a:ea typeface="Calibri" panose="020F0502020204030204" pitchFamily="34" charset="0"/>
                <a:cs typeface="Times New Roman" panose="02020603050405020304" pitchFamily="18" charset="0"/>
              </a:rPr>
              <a:t>i</a:t>
            </a:r>
            <a:r>
              <a:rPr lang="en-NZ" sz="1800" dirty="0">
                <a:effectLst/>
                <a:latin typeface="Century Gothic" panose="020B0502020202020204" pitchFamily="34" charset="0"/>
                <a:ea typeface="Calibri" panose="020F0502020204030204" pitchFamily="34" charset="0"/>
                <a:cs typeface="Times New Roman" panose="02020603050405020304" pitchFamily="18" charset="0"/>
              </a:rPr>
              <a:t>dentified causes were;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Long-standing failures in safety leadership and governance across NZ’s safety system</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Low levels of surveillance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Poor utilisation of available data</a:t>
            </a:r>
          </a:p>
          <a:p>
            <a:pPr marL="342900" lvl="0" indent="-342900">
              <a:lnSpc>
                <a:spcPct val="107000"/>
              </a:lnSpc>
              <a:buFont typeface="+mj-lt"/>
              <a:buAutoNum type="arabicPeriod"/>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Over-reliance on employer self-management of safety risks in the workplace</a:t>
            </a:r>
          </a:p>
          <a:p>
            <a:pPr marL="0" indent="0">
              <a:lnSpc>
                <a:spcPct val="107000"/>
              </a:lnSpc>
              <a:spcAft>
                <a:spcPts val="800"/>
              </a:spcAft>
              <a:buNone/>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The Independent Taskforce on Workplace Health and Safety set a target to reduce New Zealand’s workplace injury and death toll by 25 per cent by 2020. This target was </a:t>
            </a:r>
            <a:r>
              <a:rPr lang="en-NZ" sz="1800" b="1" dirty="0">
                <a:effectLst/>
                <a:latin typeface="Century Gothic" panose="020B0502020202020204" pitchFamily="34" charset="0"/>
                <a:ea typeface="Calibri" panose="020F0502020204030204" pitchFamily="34" charset="0"/>
                <a:cs typeface="Times New Roman" panose="02020603050405020304" pitchFamily="18" charset="0"/>
              </a:rPr>
              <a:t>not</a:t>
            </a:r>
            <a:r>
              <a:rPr lang="en-NZ" sz="1800" dirty="0">
                <a:effectLst/>
                <a:latin typeface="Century Gothic" panose="020B0502020202020204" pitchFamily="34" charset="0"/>
                <a:ea typeface="Calibri" panose="020F0502020204030204" pitchFamily="34" charset="0"/>
                <a:cs typeface="Times New Roman" panose="02020603050405020304" pitchFamily="18" charset="0"/>
              </a:rPr>
              <a:t> met.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NZ" sz="1800" dirty="0">
                <a:effectLst/>
                <a:latin typeface="Century Gothic" panose="020B0502020202020204" pitchFamily="34" charset="0"/>
                <a:ea typeface="Calibri" panose="020F0502020204030204" pitchFamily="34" charset="0"/>
                <a:cs typeface="Times New Roman" panose="02020603050405020304" pitchFamily="18" charset="0"/>
              </a:rPr>
              <a:t>The Independent Forestry Safety Review 2014 had urgent recommendations;</a:t>
            </a:r>
            <a:r>
              <a:rPr lang="en-NZ" sz="1800" dirty="0">
                <a:latin typeface="Century Gothic" panose="020B0502020202020204" pitchFamily="34" charset="0"/>
                <a:ea typeface="Calibri" panose="020F0502020204030204" pitchFamily="34" charset="0"/>
                <a:cs typeface="Times New Roman" panose="02020603050405020304" pitchFamily="18" charset="0"/>
              </a:rPr>
              <a:t> these are largely still </a:t>
            </a:r>
            <a:r>
              <a:rPr lang="en-NZ" sz="1800" b="1" dirty="0">
                <a:latin typeface="Century Gothic" panose="020B0502020202020204" pitchFamily="34" charset="0"/>
                <a:ea typeface="Calibri" panose="020F0502020204030204" pitchFamily="34" charset="0"/>
                <a:cs typeface="Times New Roman" panose="02020603050405020304" pitchFamily="18" charset="0"/>
              </a:rPr>
              <a:t>not</a:t>
            </a:r>
            <a:r>
              <a:rPr lang="en-NZ" sz="1800" dirty="0">
                <a:latin typeface="Century Gothic" panose="020B0502020202020204" pitchFamily="34" charset="0"/>
                <a:ea typeface="Calibri" panose="020F0502020204030204" pitchFamily="34" charset="0"/>
                <a:cs typeface="Times New Roman" panose="02020603050405020304" pitchFamily="18" charset="0"/>
              </a:rPr>
              <a:t> met</a:t>
            </a:r>
            <a:r>
              <a:rPr lang="en-NZ" sz="1800" dirty="0">
                <a:effectLst/>
                <a:latin typeface="Century Gothic" panose="020B0502020202020204" pitchFamily="34" charset="0"/>
                <a:ea typeface="Calibri" panose="020F0502020204030204" pitchFamily="34" charset="0"/>
                <a:cs typeface="Times New Roman" panose="02020603050405020304" pitchFamily="18" charset="0"/>
              </a:rPr>
              <a:t>.</a:t>
            </a:r>
          </a:p>
          <a:p>
            <a:pPr marL="0" indent="0">
              <a:buNone/>
            </a:pPr>
            <a:r>
              <a:rPr lang="en-NZ" sz="1800" dirty="0">
                <a:latin typeface="Century Gothic" panose="020B0502020202020204" pitchFamily="34" charset="0"/>
                <a:ea typeface="Calibri" panose="020F0502020204030204" pitchFamily="34" charset="0"/>
                <a:cs typeface="Times New Roman" panose="02020603050405020304" pitchFamily="18" charset="0"/>
              </a:rPr>
              <a:t>When will </a:t>
            </a:r>
            <a:r>
              <a:rPr lang="en-NZ" sz="1800" dirty="0" err="1">
                <a:latin typeface="Century Gothic" panose="020B0502020202020204" pitchFamily="34" charset="0"/>
                <a:ea typeface="Calibri" panose="020F0502020204030204" pitchFamily="34" charset="0"/>
                <a:cs typeface="Times New Roman" panose="02020603050405020304" pitchFamily="18" charset="0"/>
              </a:rPr>
              <a:t>Kaimahi</a:t>
            </a:r>
            <a:r>
              <a:rPr lang="en-NZ" sz="1800" dirty="0">
                <a:latin typeface="Century Gothic" panose="020B0502020202020204" pitchFamily="34" charset="0"/>
                <a:ea typeface="Calibri" panose="020F0502020204030204" pitchFamily="34" charset="0"/>
                <a:cs typeface="Times New Roman" panose="02020603050405020304" pitchFamily="18" charset="0"/>
              </a:rPr>
              <a:t> see meaningful change?  </a:t>
            </a:r>
          </a:p>
          <a:p>
            <a:pPr marL="0" indent="0">
              <a:buNone/>
            </a:pPr>
            <a:r>
              <a:rPr lang="en-NZ" sz="1800" dirty="0">
                <a:latin typeface="Century Gothic" panose="020B0502020202020204" pitchFamily="34" charset="0"/>
                <a:ea typeface="Calibri" panose="020F0502020204030204" pitchFamily="34" charset="0"/>
                <a:cs typeface="Times New Roman" panose="02020603050405020304" pitchFamily="18" charset="0"/>
              </a:rPr>
              <a:t>The answer is, </a:t>
            </a:r>
            <a:r>
              <a:rPr lang="en-NZ" sz="1800" b="1" dirty="0">
                <a:latin typeface="Century Gothic" panose="020B0502020202020204" pitchFamily="34" charset="0"/>
                <a:ea typeface="Calibri" panose="020F0502020204030204" pitchFamily="34" charset="0"/>
                <a:cs typeface="Times New Roman" panose="02020603050405020304" pitchFamily="18" charset="0"/>
              </a:rPr>
              <a:t>When they lead it.</a:t>
            </a:r>
            <a:endParaRPr lang="en-NZ"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NZ" sz="1800" dirty="0" err="1">
                <a:latin typeface="Century Gothic" panose="020B0502020202020204" pitchFamily="34" charset="0"/>
                <a:ea typeface="Calibri" panose="020F0502020204030204" pitchFamily="34" charset="0"/>
                <a:cs typeface="Times New Roman" panose="02020603050405020304" pitchFamily="18" charset="0"/>
              </a:rPr>
              <a:t>Kaimahi</a:t>
            </a:r>
            <a:r>
              <a:rPr lang="en-NZ" sz="1800" dirty="0">
                <a:latin typeface="Century Gothic" panose="020B0502020202020204" pitchFamily="34" charset="0"/>
                <a:ea typeface="Calibri" panose="020F0502020204030204" pitchFamily="34" charset="0"/>
                <a:cs typeface="Times New Roman" panose="02020603050405020304" pitchFamily="18" charset="0"/>
              </a:rPr>
              <a:t> have the most skin in the game and the most lived experience.   Its time to let the experts, be the experts</a:t>
            </a:r>
          </a:p>
          <a:p>
            <a:pPr marL="0" indent="0">
              <a:buNone/>
            </a:pPr>
            <a:r>
              <a:rPr lang="en-US" sz="1800" b="1" i="1" dirty="0">
                <a:effectLst/>
                <a:latin typeface="Century Gothic" panose="020B0502020202020204" pitchFamily="34" charset="0"/>
                <a:ea typeface="Calibri" panose="020F0502020204030204" pitchFamily="34" charset="0"/>
                <a:cs typeface="Times New Roman" panose="02020603050405020304" pitchFamily="18" charset="0"/>
              </a:rPr>
              <a:t>Low hanging fruit initiatives such as noise of machinery has workers giving feedback such as “I can’t hear if I am dead”</a:t>
            </a:r>
          </a:p>
          <a:p>
            <a:pPr marL="0" indent="0">
              <a:buNone/>
            </a:pPr>
            <a:r>
              <a:rPr lang="en-US" sz="1800" b="1" i="1" dirty="0">
                <a:latin typeface="Century Gothic" panose="020B0502020202020204" pitchFamily="34" charset="0"/>
                <a:ea typeface="Calibri" panose="020F0502020204030204" pitchFamily="34" charset="0"/>
                <a:cs typeface="Times New Roman" panose="02020603050405020304" pitchFamily="18" charset="0"/>
              </a:rPr>
              <a:t>They are disengaged, how do we restore their mana?</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2950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72C6BB5-C1ED-470E-9075-1E8C4A3688FA}"/>
              </a:ext>
            </a:extLst>
          </p:cNvPr>
          <p:cNvSpPr>
            <a:spLocks noGrp="1"/>
          </p:cNvSpPr>
          <p:nvPr>
            <p:ph type="title"/>
          </p:nvPr>
        </p:nvSpPr>
        <p:spPr>
          <a:xfrm>
            <a:off x="671513" y="601200"/>
            <a:ext cx="3259016" cy="1093549"/>
          </a:xfrm>
        </p:spPr>
        <p:txBody>
          <a:bodyPr>
            <a:noAutofit/>
          </a:bodyPr>
          <a:lstStyle/>
          <a:p>
            <a:r>
              <a:rPr lang="en-US" sz="2000" dirty="0">
                <a:solidFill>
                  <a:srgbClr val="FFFFFF"/>
                </a:solidFill>
              </a:rPr>
              <a:t>Proactive rather than reactive measures are needed</a:t>
            </a:r>
            <a:endParaRPr lang="en-NZ" sz="2000" dirty="0">
              <a:solidFill>
                <a:srgbClr val="FFFFFF"/>
              </a:solidFill>
            </a:endParaRPr>
          </a:p>
        </p:txBody>
      </p:sp>
      <p:sp>
        <p:nvSpPr>
          <p:cNvPr id="16" name="Rectangle 15">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5CFFBAE-1EED-4F23-A75E-7A710A331685}"/>
              </a:ext>
            </a:extLst>
          </p:cNvPr>
          <p:cNvSpPr>
            <a:spLocks noGrp="1"/>
          </p:cNvSpPr>
          <p:nvPr>
            <p:ph idx="1"/>
          </p:nvPr>
        </p:nvSpPr>
        <p:spPr>
          <a:xfrm>
            <a:off x="577048" y="1743752"/>
            <a:ext cx="3353481" cy="4646813"/>
          </a:xfrm>
        </p:spPr>
        <p:txBody>
          <a:bodyPr anchor="t">
            <a:normAutofit fontScale="40000" lnSpcReduction="20000"/>
          </a:bodyPr>
          <a:lstStyle/>
          <a:p>
            <a:r>
              <a:rPr lang="en-US" sz="2300" b="1" dirty="0">
                <a:solidFill>
                  <a:srgbClr val="FFFFFF"/>
                </a:solidFill>
                <a:latin typeface="Century Gothic" panose="020B0502020202020204" pitchFamily="34" charset="0"/>
              </a:rPr>
              <a:t>Who accepts the Risk? Who controls the Risk? Who is exposed to the Risk? </a:t>
            </a:r>
          </a:p>
          <a:p>
            <a:r>
              <a:rPr lang="en-US" sz="2300" b="1" dirty="0">
                <a:solidFill>
                  <a:srgbClr val="92D050"/>
                </a:solidFill>
                <a:latin typeface="Century Gothic" panose="020B0502020202020204" pitchFamily="34" charset="0"/>
              </a:rPr>
              <a:t>Fatigue</a:t>
            </a:r>
            <a:r>
              <a:rPr lang="en-US" sz="2300" b="1" dirty="0">
                <a:solidFill>
                  <a:srgbClr val="FFFFFF"/>
                </a:solidFill>
                <a:latin typeface="Century Gothic" panose="020B0502020202020204" pitchFamily="34" charset="0"/>
              </a:rPr>
              <a:t> – </a:t>
            </a:r>
            <a:r>
              <a:rPr lang="en-US" sz="2300" dirty="0">
                <a:solidFill>
                  <a:srgbClr val="FFFFFF"/>
                </a:solidFill>
                <a:latin typeface="Century Gothic" panose="020B0502020202020204" pitchFamily="34" charset="0"/>
              </a:rPr>
              <a:t>14-16 hour days are common, physically demanding mahi, exposed to the elements, Whanau issues due to being away so much, fractured relationships, grumpy &amp; tired all the time</a:t>
            </a:r>
          </a:p>
          <a:p>
            <a:r>
              <a:rPr lang="en-US" sz="2300" b="1" i="0" dirty="0">
                <a:solidFill>
                  <a:srgbClr val="92D050"/>
                </a:solidFill>
                <a:effectLst/>
                <a:latin typeface="Century Gothic" panose="020B0502020202020204" pitchFamily="34" charset="0"/>
              </a:rPr>
              <a:t>Production Pressure </a:t>
            </a:r>
            <a:r>
              <a:rPr lang="en-US" sz="2300" b="1" i="0" dirty="0">
                <a:solidFill>
                  <a:srgbClr val="FFFFFF"/>
                </a:solidFill>
                <a:effectLst/>
                <a:latin typeface="Century Gothic" panose="020B0502020202020204" pitchFamily="34" charset="0"/>
              </a:rPr>
              <a:t>–</a:t>
            </a:r>
            <a:r>
              <a:rPr lang="en-US" sz="2300" dirty="0">
                <a:solidFill>
                  <a:srgbClr val="FFFFFF"/>
                </a:solidFill>
                <a:latin typeface="Century Gothic" panose="020B0502020202020204" pitchFamily="34" charset="0"/>
              </a:rPr>
              <a:t>It can look like s</a:t>
            </a:r>
            <a:r>
              <a:rPr lang="en-US" sz="2300" i="0" dirty="0">
                <a:solidFill>
                  <a:srgbClr val="FFFFFF"/>
                </a:solidFill>
                <a:effectLst/>
                <a:latin typeface="Century Gothic" panose="020B0502020202020204" pitchFamily="34" charset="0"/>
              </a:rPr>
              <a:t>omeone is away, making up for a machine break down, road closed, port full, trucks unavailable </a:t>
            </a:r>
          </a:p>
          <a:p>
            <a:r>
              <a:rPr lang="en-US" sz="2300" b="1" dirty="0">
                <a:solidFill>
                  <a:srgbClr val="92D050"/>
                </a:solidFill>
                <a:latin typeface="Century Gothic" panose="020B0502020202020204" pitchFamily="34" charset="0"/>
              </a:rPr>
              <a:t>Income Instability </a:t>
            </a:r>
            <a:r>
              <a:rPr lang="en-US" sz="2300" dirty="0">
                <a:solidFill>
                  <a:srgbClr val="FFFFFF"/>
                </a:solidFill>
                <a:latin typeface="Century Gothic" panose="020B0502020202020204" pitchFamily="34" charset="0"/>
              </a:rPr>
              <a:t>– Don’t want to speak up as you may not have a job tomorrow, accept unsafe conditions as they should feel lucky to have a job.  Forestry in Tairawhiti is currently like seasonal work.  </a:t>
            </a:r>
          </a:p>
          <a:p>
            <a:r>
              <a:rPr lang="en-US" sz="2300" b="1" dirty="0">
                <a:solidFill>
                  <a:srgbClr val="92D050"/>
                </a:solidFill>
                <a:latin typeface="Century Gothic" panose="020B0502020202020204" pitchFamily="34" charset="0"/>
              </a:rPr>
              <a:t>Dangerous Work</a:t>
            </a:r>
            <a:r>
              <a:rPr lang="en-US" sz="2300" b="1" dirty="0">
                <a:solidFill>
                  <a:srgbClr val="FFFFFF"/>
                </a:solidFill>
                <a:latin typeface="Century Gothic" panose="020B0502020202020204" pitchFamily="34" charset="0"/>
              </a:rPr>
              <a:t>– </a:t>
            </a:r>
            <a:r>
              <a:rPr lang="en-US" sz="2300" dirty="0">
                <a:solidFill>
                  <a:srgbClr val="FFFFFF"/>
                </a:solidFill>
                <a:latin typeface="Century Gothic" panose="020B0502020202020204" pitchFamily="34" charset="0"/>
              </a:rPr>
              <a:t>Limited career progression opportunities, the brown faces stay in the high-risk roles, mechanization scares our most experienced as they are not seeing a pathway for themselves.  </a:t>
            </a:r>
            <a:endParaRPr lang="en-US" sz="2300" i="0" dirty="0">
              <a:solidFill>
                <a:srgbClr val="FFFFFF"/>
              </a:solidFill>
              <a:effectLst/>
              <a:latin typeface="Century Gothic" panose="020B0502020202020204" pitchFamily="34" charset="0"/>
            </a:endParaRPr>
          </a:p>
          <a:p>
            <a:r>
              <a:rPr lang="en-US" sz="2300" b="1" dirty="0">
                <a:solidFill>
                  <a:srgbClr val="92D050"/>
                </a:solidFill>
                <a:latin typeface="Century Gothic" panose="020B0502020202020204" pitchFamily="34" charset="0"/>
              </a:rPr>
              <a:t>Public Perception </a:t>
            </a:r>
            <a:r>
              <a:rPr lang="en-US" sz="2300" b="1" dirty="0">
                <a:solidFill>
                  <a:srgbClr val="FFFFFF"/>
                </a:solidFill>
                <a:latin typeface="Century Gothic" panose="020B0502020202020204" pitchFamily="34" charset="0"/>
              </a:rPr>
              <a:t>– </a:t>
            </a:r>
            <a:r>
              <a:rPr lang="en-US" sz="2300" dirty="0">
                <a:solidFill>
                  <a:srgbClr val="FFFFFF"/>
                </a:solidFill>
                <a:latin typeface="Century Gothic" panose="020B0502020202020204" pitchFamily="34" charset="0"/>
              </a:rPr>
              <a:t>Dope smoking no hopers who left school at 15, environmental devastation, killed community members, not a career to be proud of</a:t>
            </a:r>
          </a:p>
          <a:p>
            <a:r>
              <a:rPr lang="en-US" sz="2300" b="1" dirty="0">
                <a:solidFill>
                  <a:srgbClr val="92D050"/>
                </a:solidFill>
                <a:latin typeface="Century Gothic" panose="020B0502020202020204" pitchFamily="34" charset="0"/>
              </a:rPr>
              <a:t>Leadership</a:t>
            </a:r>
            <a:r>
              <a:rPr lang="en-US" sz="2300" b="1" dirty="0">
                <a:solidFill>
                  <a:srgbClr val="FFFFFF"/>
                </a:solidFill>
                <a:latin typeface="Century Gothic" panose="020B0502020202020204" pitchFamily="34" charset="0"/>
              </a:rPr>
              <a:t>– </a:t>
            </a:r>
            <a:r>
              <a:rPr lang="en-US" sz="2300" dirty="0">
                <a:solidFill>
                  <a:srgbClr val="FFFFFF"/>
                </a:solidFill>
                <a:latin typeface="Century Gothic" panose="020B0502020202020204" pitchFamily="34" charset="0"/>
              </a:rPr>
              <a:t>Inexperienced Management, Ego at play,  Changing roles frequently, many ex police, disengaged workforce</a:t>
            </a:r>
          </a:p>
          <a:p>
            <a:r>
              <a:rPr lang="en-US" sz="2300" b="1" dirty="0">
                <a:solidFill>
                  <a:srgbClr val="92D050"/>
                </a:solidFill>
                <a:latin typeface="Century Gothic" panose="020B0502020202020204" pitchFamily="34" charset="0"/>
              </a:rPr>
              <a:t>Personal Wellbeing</a:t>
            </a:r>
            <a:r>
              <a:rPr lang="en-US" sz="2300" b="1" dirty="0">
                <a:solidFill>
                  <a:srgbClr val="FFFFFF"/>
                </a:solidFill>
                <a:latin typeface="Century Gothic" panose="020B0502020202020204" pitchFamily="34" charset="0"/>
              </a:rPr>
              <a:t>– </a:t>
            </a:r>
            <a:r>
              <a:rPr lang="en-US" sz="2300" dirty="0">
                <a:solidFill>
                  <a:srgbClr val="FFFFFF"/>
                </a:solidFill>
                <a:latin typeface="Century Gothic" panose="020B0502020202020204" pitchFamily="34" charset="0"/>
              </a:rPr>
              <a:t>Mental Health Impacts, low job satisfaction, no help is coming, no hope on the horizon</a:t>
            </a:r>
          </a:p>
          <a:p>
            <a:pPr marL="0" indent="0" algn="ctr">
              <a:buNone/>
            </a:pPr>
            <a:r>
              <a:rPr lang="en-US" sz="3000" b="1" dirty="0">
                <a:solidFill>
                  <a:srgbClr val="92D050"/>
                </a:solidFill>
                <a:latin typeface="Century Gothic" panose="020B0502020202020204" pitchFamily="34" charset="0"/>
              </a:rPr>
              <a:t>It is the perfect storm for injuries &amp; death, The statistics tell us so</a:t>
            </a:r>
          </a:p>
        </p:txBody>
      </p:sp>
      <p:pic>
        <p:nvPicPr>
          <p:cNvPr id="5" name="Content Placeholder 4" descr="A picture containing tree, outdoor&#10;&#10;Description automatically generated">
            <a:extLst>
              <a:ext uri="{FF2B5EF4-FFF2-40B4-BE49-F238E27FC236}">
                <a16:creationId xmlns:a16="http://schemas.microsoft.com/office/drawing/2014/main" id="{0550786B-3505-445B-86DC-4EDCAB0EF8A9}"/>
              </a:ext>
            </a:extLst>
          </p:cNvPr>
          <p:cNvPicPr>
            <a:picLocks noChangeAspect="1"/>
          </p:cNvPicPr>
          <p:nvPr/>
        </p:nvPicPr>
        <p:blipFill rotWithShape="1">
          <a:blip r:embed="rId2"/>
          <a:srcRect t="1929" r="-2" b="-2"/>
          <a:stretch/>
        </p:blipFill>
        <p:spPr>
          <a:xfrm>
            <a:off x="4241830" y="601200"/>
            <a:ext cx="7503636" cy="5789365"/>
          </a:xfrm>
          <a:prstGeom prst="rect">
            <a:avLst/>
          </a:prstGeom>
        </p:spPr>
      </p:pic>
      <p:pic>
        <p:nvPicPr>
          <p:cNvPr id="1025" name="Picture 1">
            <a:extLst>
              <a:ext uri="{FF2B5EF4-FFF2-40B4-BE49-F238E27FC236}">
                <a16:creationId xmlns:a16="http://schemas.microsoft.com/office/drawing/2014/main" id="{2BA378AD-4DB9-4E4B-8D41-EF483DBCA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3B031B-A514-414F-B93D-3E0BEFE26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A0440F2F-6C24-49AE-A4E9-BA32A76A7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2EC66E-0F1D-ED31-1C56-E019F9885737}"/>
              </a:ext>
            </a:extLst>
          </p:cNvPr>
          <p:cNvSpPr txBox="1"/>
          <p:nvPr/>
        </p:nvSpPr>
        <p:spPr>
          <a:xfrm>
            <a:off x="4596388" y="5789110"/>
            <a:ext cx="6545088" cy="369332"/>
          </a:xfrm>
          <a:prstGeom prst="rect">
            <a:avLst/>
          </a:prstGeom>
          <a:noFill/>
        </p:spPr>
        <p:txBody>
          <a:bodyPr wrap="square">
            <a:spAutoFit/>
          </a:bodyPr>
          <a:lstStyle/>
          <a:p>
            <a:r>
              <a:rPr lang="en-US" sz="1800" b="1" dirty="0" err="1">
                <a:solidFill>
                  <a:srgbClr val="92D050"/>
                </a:solidFill>
                <a:latin typeface="Century Gothic" panose="020B0502020202020204" pitchFamily="34" charset="0"/>
              </a:rPr>
              <a:t>Kaimahi</a:t>
            </a:r>
            <a:r>
              <a:rPr lang="en-US" sz="1800" b="1" dirty="0">
                <a:solidFill>
                  <a:srgbClr val="92D050"/>
                </a:solidFill>
                <a:latin typeface="Century Gothic" panose="020B0502020202020204" pitchFamily="34" charset="0"/>
              </a:rPr>
              <a:t> can spot a tick box exercise from a mile away.</a:t>
            </a:r>
          </a:p>
        </p:txBody>
      </p:sp>
    </p:spTree>
    <p:extLst>
      <p:ext uri="{BB962C8B-B14F-4D97-AF65-F5344CB8AC3E}">
        <p14:creationId xmlns:p14="http://schemas.microsoft.com/office/powerpoint/2010/main" val="100485154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3C57-7886-4204-B116-4155E3EE1738}"/>
              </a:ext>
            </a:extLst>
          </p:cNvPr>
          <p:cNvSpPr>
            <a:spLocks noGrp="1"/>
          </p:cNvSpPr>
          <p:nvPr>
            <p:ph type="title"/>
          </p:nvPr>
        </p:nvSpPr>
        <p:spPr>
          <a:xfrm>
            <a:off x="581192" y="702156"/>
            <a:ext cx="11029616" cy="1188720"/>
          </a:xfrm>
        </p:spPr>
        <p:txBody>
          <a:bodyPr vert="horz" lIns="91440" tIns="45720" rIns="91440" bIns="45720" rtlCol="0">
            <a:normAutofit fontScale="90000"/>
          </a:bodyPr>
          <a:lstStyle/>
          <a:p>
            <a:pPr>
              <a:lnSpc>
                <a:spcPct val="90000"/>
              </a:lnSpc>
            </a:pPr>
            <a:r>
              <a:rPr lang="en-US" sz="3100" dirty="0">
                <a:solidFill>
                  <a:srgbClr val="92D050"/>
                </a:solidFill>
              </a:rPr>
              <a:t>KAIMAHI &amp; Community ARE THE KEY </a:t>
            </a:r>
            <a:br>
              <a:rPr lang="en-US" sz="2000" dirty="0"/>
            </a:br>
            <a:r>
              <a:rPr lang="en-US" sz="2000" dirty="0"/>
              <a:t> </a:t>
            </a:r>
            <a:br>
              <a:rPr lang="en-US" sz="2000" dirty="0"/>
            </a:br>
            <a:r>
              <a:rPr lang="en-US" sz="2000" b="1" dirty="0">
                <a:latin typeface="Century Gothic" panose="020B0502020202020204" pitchFamily="34" charset="0"/>
              </a:rPr>
              <a:t>Worker voice at decision making tables – Caring about people &amp; place</a:t>
            </a:r>
            <a:br>
              <a:rPr lang="en-US" sz="2000" b="1" dirty="0">
                <a:latin typeface="Century Gothic" panose="020B0502020202020204" pitchFamily="34" charset="0"/>
              </a:rPr>
            </a:br>
            <a:endParaRPr lang="en-US" sz="2000" dirty="0"/>
          </a:p>
        </p:txBody>
      </p:sp>
      <p:sp>
        <p:nvSpPr>
          <p:cNvPr id="78" name="Rectangle 77">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tree, outdoor, plant&#10;&#10;Description automatically generated">
            <a:extLst>
              <a:ext uri="{FF2B5EF4-FFF2-40B4-BE49-F238E27FC236}">
                <a16:creationId xmlns:a16="http://schemas.microsoft.com/office/drawing/2014/main" id="{F52DAB6C-C732-46FE-9707-6BEBF6A56D1A}"/>
              </a:ext>
            </a:extLst>
          </p:cNvPr>
          <p:cNvPicPr>
            <a:picLocks noChangeAspect="1"/>
          </p:cNvPicPr>
          <p:nvPr/>
        </p:nvPicPr>
        <p:blipFill rotWithShape="1">
          <a:blip r:embed="rId2"/>
          <a:srcRect l="21069" r="35187" b="1"/>
          <a:stretch/>
        </p:blipFill>
        <p:spPr>
          <a:xfrm>
            <a:off x="611392" y="2347105"/>
            <a:ext cx="5074920" cy="3712464"/>
          </a:xfrm>
          <a:prstGeom prst="rect">
            <a:avLst/>
          </a:prstGeom>
        </p:spPr>
      </p:pic>
      <p:sp>
        <p:nvSpPr>
          <p:cNvPr id="26" name="Content Placeholder 25">
            <a:extLst>
              <a:ext uri="{FF2B5EF4-FFF2-40B4-BE49-F238E27FC236}">
                <a16:creationId xmlns:a16="http://schemas.microsoft.com/office/drawing/2014/main" id="{B5ED0A68-C3DC-4D1D-A87D-C1B2FC651726}"/>
              </a:ext>
            </a:extLst>
          </p:cNvPr>
          <p:cNvSpPr>
            <a:spLocks noGrp="1"/>
          </p:cNvSpPr>
          <p:nvPr>
            <p:ph idx="1"/>
          </p:nvPr>
        </p:nvSpPr>
        <p:spPr>
          <a:xfrm>
            <a:off x="6340830" y="2340864"/>
            <a:ext cx="5269977" cy="3634486"/>
          </a:xfrm>
        </p:spPr>
        <p:txBody>
          <a:bodyPr>
            <a:normAutofit fontScale="92500" lnSpcReduction="10000"/>
          </a:bodyPr>
          <a:lstStyle/>
          <a:p>
            <a:pPr marL="0" indent="0">
              <a:buNone/>
            </a:pPr>
            <a:r>
              <a:rPr lang="en-US" dirty="0">
                <a:latin typeface="Century Gothic" panose="020B0502020202020204" pitchFamily="34" charset="0"/>
              </a:rPr>
              <a:t>Leadership – Mana Restoration / Training / Forestry Future Pathways .  </a:t>
            </a:r>
          </a:p>
          <a:p>
            <a:pPr marL="0" indent="0">
              <a:buNone/>
            </a:pPr>
            <a:r>
              <a:rPr lang="en-US" dirty="0">
                <a:latin typeface="Century Gothic" panose="020B0502020202020204" pitchFamily="34" charset="0"/>
              </a:rPr>
              <a:t>Self Surveillance – </a:t>
            </a:r>
            <a:r>
              <a:rPr lang="en-US" dirty="0" err="1">
                <a:latin typeface="Century Gothic" panose="020B0502020202020204" pitchFamily="34" charset="0"/>
              </a:rPr>
              <a:t>Tukana</a:t>
            </a:r>
            <a:r>
              <a:rPr lang="en-US" dirty="0">
                <a:latin typeface="Century Gothic" panose="020B0502020202020204" pitchFamily="34" charset="0"/>
              </a:rPr>
              <a:t> </a:t>
            </a:r>
            <a:r>
              <a:rPr lang="en-US" dirty="0" err="1">
                <a:latin typeface="Century Gothic" panose="020B0502020202020204" pitchFamily="34" charset="0"/>
              </a:rPr>
              <a:t>Teina</a:t>
            </a:r>
            <a:r>
              <a:rPr lang="en-US" dirty="0">
                <a:latin typeface="Century Gothic" panose="020B0502020202020204" pitchFamily="34" charset="0"/>
              </a:rPr>
              <a:t> / Doing the right thing always, not just when the auditors are looking</a:t>
            </a:r>
          </a:p>
          <a:p>
            <a:pPr marL="0" indent="0">
              <a:buNone/>
            </a:pPr>
            <a:r>
              <a:rPr lang="en-US" b="1" dirty="0">
                <a:latin typeface="Century Gothic" panose="020B0502020202020204" pitchFamily="34" charset="0"/>
              </a:rPr>
              <a:t>Goal  1– </a:t>
            </a:r>
            <a:r>
              <a:rPr lang="en-US" b="1" dirty="0" err="1">
                <a:latin typeface="Century Gothic" panose="020B0502020202020204" pitchFamily="34" charset="0"/>
              </a:rPr>
              <a:t>Māngai</a:t>
            </a:r>
            <a:r>
              <a:rPr lang="en-US" b="1" dirty="0">
                <a:latin typeface="Century Gothic" panose="020B0502020202020204" pitchFamily="34" charset="0"/>
              </a:rPr>
              <a:t> </a:t>
            </a:r>
          </a:p>
          <a:p>
            <a:pPr marL="0" indent="0">
              <a:buNone/>
            </a:pPr>
            <a:r>
              <a:rPr lang="en-US" b="1" dirty="0">
                <a:latin typeface="Century Gothic" panose="020B0502020202020204" pitchFamily="34" charset="0"/>
              </a:rPr>
              <a:t>(spokesperson, representative, orator, delegate, consul)</a:t>
            </a:r>
          </a:p>
          <a:p>
            <a:pPr marL="0" indent="0">
              <a:buNone/>
            </a:pPr>
            <a:r>
              <a:rPr lang="en-US" dirty="0">
                <a:latin typeface="Century Gothic" panose="020B0502020202020204" pitchFamily="34" charset="0"/>
              </a:rPr>
              <a:t>A Trained H&amp;S Rep per Crew (</a:t>
            </a:r>
            <a:r>
              <a:rPr lang="en-NZ" i="0" dirty="0">
                <a:effectLst/>
                <a:latin typeface="Century Gothic" panose="020B0502020202020204" pitchFamily="34" charset="0"/>
              </a:rPr>
              <a:t>US 30264 &amp; 29315</a:t>
            </a:r>
            <a:r>
              <a:rPr lang="en-US" dirty="0">
                <a:latin typeface="Century Gothic" panose="020B0502020202020204" pitchFamily="34" charset="0"/>
              </a:rPr>
              <a:t>)</a:t>
            </a:r>
          </a:p>
          <a:p>
            <a:pPr marL="0" indent="0">
              <a:buNone/>
            </a:pPr>
            <a:r>
              <a:rPr lang="en-US" b="1" dirty="0">
                <a:solidFill>
                  <a:srgbClr val="92D050"/>
                </a:solidFill>
                <a:latin typeface="Century Gothic" panose="020B0502020202020204" pitchFamily="34" charset="0"/>
              </a:rPr>
              <a:t>Injury prevention through increased worker participation and a safe conduit of information to relevant parties. </a:t>
            </a:r>
          </a:p>
          <a:p>
            <a:pPr marL="0" indent="0">
              <a:buNone/>
            </a:pPr>
            <a:endParaRPr lang="en-US" b="1" dirty="0">
              <a:latin typeface="Century Gothic" panose="020B0502020202020204" pitchFamily="34" charset="0"/>
            </a:endParaRP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209926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ree, grass, plant, forest&#10;&#10;Description automatically generated">
            <a:extLst>
              <a:ext uri="{FF2B5EF4-FFF2-40B4-BE49-F238E27FC236}">
                <a16:creationId xmlns:a16="http://schemas.microsoft.com/office/drawing/2014/main" id="{F5073C84-C005-40F2-AB67-5375F4D38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 y="261738"/>
            <a:ext cx="11269127" cy="3887849"/>
          </a:xfrm>
          <a:prstGeom prst="rect">
            <a:avLst/>
          </a:prstGeom>
        </p:spPr>
      </p:pic>
      <p:sp>
        <p:nvSpPr>
          <p:cNvPr id="18" name="Rectangle 17">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4149587"/>
            <a:ext cx="3703320" cy="224097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EE525E-472F-46A0-8F52-34D422A324D3}"/>
              </a:ext>
            </a:extLst>
          </p:cNvPr>
          <p:cNvSpPr>
            <a:spLocks noGrp="1"/>
          </p:cNvSpPr>
          <p:nvPr>
            <p:ph type="title"/>
          </p:nvPr>
        </p:nvSpPr>
        <p:spPr>
          <a:xfrm>
            <a:off x="803189" y="4482548"/>
            <a:ext cx="3089189" cy="1461052"/>
          </a:xfrm>
        </p:spPr>
        <p:txBody>
          <a:bodyPr anchor="ctr">
            <a:normAutofit/>
          </a:bodyPr>
          <a:lstStyle/>
          <a:p>
            <a:pPr marL="0" indent="0">
              <a:lnSpc>
                <a:spcPct val="90000"/>
              </a:lnSpc>
              <a:buNone/>
            </a:pPr>
            <a:r>
              <a:rPr lang="en-US" sz="2400" b="1" dirty="0">
                <a:solidFill>
                  <a:srgbClr val="FFFFFF"/>
                </a:solidFill>
                <a:latin typeface="Century Gothic" panose="020B0502020202020204" pitchFamily="34" charset="0"/>
              </a:rPr>
              <a:t>Goal 2 – </a:t>
            </a:r>
            <a:r>
              <a:rPr lang="en-US" sz="2400" b="1" dirty="0" err="1">
                <a:solidFill>
                  <a:srgbClr val="FFFFFF"/>
                </a:solidFill>
                <a:latin typeface="Century Gothic" panose="020B0502020202020204" pitchFamily="34" charset="0"/>
              </a:rPr>
              <a:t>Mahara</a:t>
            </a:r>
            <a:r>
              <a:rPr lang="en-US" sz="2400" b="1" dirty="0">
                <a:solidFill>
                  <a:srgbClr val="FFFFFF"/>
                </a:solidFill>
                <a:latin typeface="Century Gothic" panose="020B0502020202020204" pitchFamily="34" charset="0"/>
              </a:rPr>
              <a:t> </a:t>
            </a:r>
            <a:r>
              <a:rPr lang="en-US" sz="1800" b="1" dirty="0">
                <a:solidFill>
                  <a:srgbClr val="FFFFFF"/>
                </a:solidFill>
                <a:latin typeface="Century Gothic" panose="020B0502020202020204" pitchFamily="34" charset="0"/>
              </a:rPr>
              <a:t>(to remember, recollect, bear in mind, know) </a:t>
            </a:r>
          </a:p>
        </p:txBody>
      </p:sp>
      <p:sp>
        <p:nvSpPr>
          <p:cNvPr id="3" name="Content Placeholder 2">
            <a:extLst>
              <a:ext uri="{FF2B5EF4-FFF2-40B4-BE49-F238E27FC236}">
                <a16:creationId xmlns:a16="http://schemas.microsoft.com/office/drawing/2014/main" id="{154D14AC-5C93-4A59-B500-1F6CAE79A225}"/>
              </a:ext>
            </a:extLst>
          </p:cNvPr>
          <p:cNvSpPr>
            <a:spLocks noGrp="1"/>
          </p:cNvSpPr>
          <p:nvPr>
            <p:ph idx="1"/>
          </p:nvPr>
        </p:nvSpPr>
        <p:spPr>
          <a:xfrm>
            <a:off x="4561870" y="4149587"/>
            <a:ext cx="7183597" cy="2256390"/>
          </a:xfrm>
        </p:spPr>
        <p:txBody>
          <a:bodyPr>
            <a:normAutofit fontScale="92500" lnSpcReduction="10000"/>
          </a:bodyPr>
          <a:lstStyle/>
          <a:p>
            <a:pPr marL="0" indent="0">
              <a:lnSpc>
                <a:spcPct val="100000"/>
              </a:lnSpc>
              <a:buNone/>
            </a:pPr>
            <a:r>
              <a:rPr lang="en-US" dirty="0">
                <a:latin typeface="Century Gothic" panose="020B0502020202020204" pitchFamily="34" charset="0"/>
              </a:rPr>
              <a:t>Self Management – Holistic aspects of Work Life Balance &amp; Well Being.  Whanau involvement.</a:t>
            </a:r>
          </a:p>
          <a:p>
            <a:pPr marL="0" indent="0">
              <a:lnSpc>
                <a:spcPct val="100000"/>
              </a:lnSpc>
              <a:buNone/>
            </a:pPr>
            <a:r>
              <a:rPr lang="en-US" dirty="0">
                <a:latin typeface="Century Gothic" panose="020B0502020202020204" pitchFamily="34" charset="0"/>
              </a:rPr>
              <a:t>A wellbeing study acknowledging the person isn’t broken, and looking into the surrounding circumstances / contributing factors to Wellbeing in Tairawhiti Forestry  </a:t>
            </a:r>
          </a:p>
          <a:p>
            <a:pPr marL="0" indent="0">
              <a:lnSpc>
                <a:spcPct val="100000"/>
              </a:lnSpc>
              <a:buNone/>
            </a:pPr>
            <a:r>
              <a:rPr lang="en-US" dirty="0">
                <a:latin typeface="Century Gothic" panose="020B0502020202020204" pitchFamily="34" charset="0"/>
              </a:rPr>
              <a:t>No more sign your name get the blame mentality.</a:t>
            </a:r>
          </a:p>
          <a:p>
            <a:pPr marL="0" indent="0">
              <a:lnSpc>
                <a:spcPct val="100000"/>
              </a:lnSpc>
              <a:buNone/>
            </a:pPr>
            <a:r>
              <a:rPr lang="en-US" b="1" dirty="0">
                <a:solidFill>
                  <a:srgbClr val="92D050"/>
                </a:solidFill>
                <a:latin typeface="Century Gothic" panose="020B0502020202020204" pitchFamily="34" charset="0"/>
              </a:rPr>
              <a:t>Injury prevention through understanding the workforce and industry factors to target improvement opportunities</a:t>
            </a:r>
          </a:p>
        </p:txBody>
      </p:sp>
    </p:spTree>
    <p:extLst>
      <p:ext uri="{BB962C8B-B14F-4D97-AF65-F5344CB8AC3E}">
        <p14:creationId xmlns:p14="http://schemas.microsoft.com/office/powerpoint/2010/main" val="14493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EE525E-472F-46A0-8F52-34D422A324D3}"/>
              </a:ext>
            </a:extLst>
          </p:cNvPr>
          <p:cNvSpPr>
            <a:spLocks noGrp="1"/>
          </p:cNvSpPr>
          <p:nvPr>
            <p:ph type="title"/>
          </p:nvPr>
        </p:nvSpPr>
        <p:spPr>
          <a:xfrm>
            <a:off x="672280" y="944752"/>
            <a:ext cx="3259016" cy="1462692"/>
          </a:xfrm>
        </p:spPr>
        <p:txBody>
          <a:bodyPr vert="horz" lIns="91440" tIns="45720" rIns="91440" bIns="45720" rtlCol="0">
            <a:normAutofit/>
          </a:bodyPr>
          <a:lstStyle/>
          <a:p>
            <a:pPr marL="0" indent="0">
              <a:lnSpc>
                <a:spcPct val="100000"/>
              </a:lnSpc>
              <a:buNone/>
            </a:pPr>
            <a:r>
              <a:rPr lang="en-US" sz="2800" b="1" dirty="0">
                <a:latin typeface="Century Gothic" panose="020B0502020202020204" pitchFamily="34" charset="0"/>
              </a:rPr>
              <a:t>Goal 3 – </a:t>
            </a:r>
            <a:r>
              <a:rPr lang="en-US" sz="2800" b="1" dirty="0" err="1">
                <a:latin typeface="Century Gothic" panose="020B0502020202020204" pitchFamily="34" charset="0"/>
              </a:rPr>
              <a:t>Mātai</a:t>
            </a:r>
            <a:r>
              <a:rPr lang="en-US" sz="2800" b="1" dirty="0">
                <a:latin typeface="Century Gothic" panose="020B0502020202020204" pitchFamily="34" charset="0"/>
              </a:rPr>
              <a:t> </a:t>
            </a:r>
            <a:r>
              <a:rPr lang="en-US" sz="1600" b="1" dirty="0">
                <a:latin typeface="Century Gothic" panose="020B0502020202020204" pitchFamily="34" charset="0"/>
              </a:rPr>
              <a:t>(to inspect, examine, investigate, scan, observe, note)</a:t>
            </a:r>
            <a:endParaRPr lang="en-US" sz="2800" b="1" dirty="0">
              <a:latin typeface="Century Gothic" panose="020B0502020202020204" pitchFamily="34" charset="0"/>
            </a:endParaRPr>
          </a:p>
        </p:txBody>
      </p:sp>
      <p:sp>
        <p:nvSpPr>
          <p:cNvPr id="16" name="Rectangle 15">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1F3BE2C-14F1-F683-2221-5229B34425F5}"/>
              </a:ext>
            </a:extLst>
          </p:cNvPr>
          <p:cNvSpPr>
            <a:spLocks noGrp="1"/>
          </p:cNvSpPr>
          <p:nvPr>
            <p:ph idx="1"/>
          </p:nvPr>
        </p:nvSpPr>
        <p:spPr>
          <a:xfrm>
            <a:off x="671513" y="2536031"/>
            <a:ext cx="3123783" cy="3671936"/>
          </a:xfrm>
        </p:spPr>
        <p:txBody>
          <a:bodyPr anchor="t">
            <a:normAutofit/>
          </a:bodyPr>
          <a:lstStyle/>
          <a:p>
            <a:pPr marL="0" indent="0">
              <a:lnSpc>
                <a:spcPct val="100000"/>
              </a:lnSpc>
              <a:buNone/>
            </a:pPr>
            <a:r>
              <a:rPr lang="en-US" sz="1800" dirty="0">
                <a:latin typeface="Century Gothic" panose="020B0502020202020204" pitchFamily="34" charset="0"/>
              </a:rPr>
              <a:t>Data Collection – Not a Statistic, but a Story </a:t>
            </a:r>
          </a:p>
          <a:p>
            <a:pPr marL="0" indent="0">
              <a:lnSpc>
                <a:spcPct val="100000"/>
              </a:lnSpc>
              <a:buNone/>
            </a:pPr>
            <a:r>
              <a:rPr lang="en-US" sz="1800" dirty="0">
                <a:latin typeface="Century Gothic" panose="020B0502020202020204" pitchFamily="34" charset="0"/>
              </a:rPr>
              <a:t>A specialized Forestry Forensics team </a:t>
            </a:r>
          </a:p>
          <a:p>
            <a:pPr marL="0" indent="0">
              <a:lnSpc>
                <a:spcPct val="100000"/>
              </a:lnSpc>
              <a:buNone/>
            </a:pPr>
            <a:r>
              <a:rPr lang="en-US" sz="1800" b="1" dirty="0">
                <a:solidFill>
                  <a:srgbClr val="92D050"/>
                </a:solidFill>
                <a:latin typeface="Century Gothic" panose="020B0502020202020204" pitchFamily="34" charset="0"/>
              </a:rPr>
              <a:t>Injury prevention via thorough &amp; accurate investigation outcomes with clear guidance on control measures to prevent reoccurrence</a:t>
            </a:r>
          </a:p>
          <a:p>
            <a:endParaRPr lang="en-US" dirty="0">
              <a:solidFill>
                <a:srgbClr val="FFFFFF"/>
              </a:solidFill>
            </a:endParaRPr>
          </a:p>
        </p:txBody>
      </p:sp>
      <p:pic>
        <p:nvPicPr>
          <p:cNvPr id="5" name="Content Placeholder 4" descr="A picture containing tree, outdoor, plant&#10;&#10;Description automatically generated">
            <a:extLst>
              <a:ext uri="{FF2B5EF4-FFF2-40B4-BE49-F238E27FC236}">
                <a16:creationId xmlns:a16="http://schemas.microsoft.com/office/drawing/2014/main" id="{3B63A087-91F7-4797-A7B0-73871C0CCD14}"/>
              </a:ext>
            </a:extLst>
          </p:cNvPr>
          <p:cNvPicPr>
            <a:picLocks noChangeAspect="1"/>
          </p:cNvPicPr>
          <p:nvPr/>
        </p:nvPicPr>
        <p:blipFill rotWithShape="1">
          <a:blip r:embed="rId2">
            <a:extLst>
              <a:ext uri="{28A0092B-C50C-407E-A947-70E740481C1C}">
                <a14:useLocalDpi xmlns:a14="http://schemas.microsoft.com/office/drawing/2010/main" val="0"/>
              </a:ext>
            </a:extLst>
          </a:blip>
          <a:srcRect t="22935" b="25561"/>
          <a:stretch/>
        </p:blipFill>
        <p:spPr>
          <a:xfrm>
            <a:off x="4241830" y="601200"/>
            <a:ext cx="7503636" cy="5789365"/>
          </a:xfrm>
          <a:prstGeom prst="rect">
            <a:avLst/>
          </a:prstGeom>
        </p:spPr>
      </p:pic>
    </p:spTree>
    <p:extLst>
      <p:ext uri="{BB962C8B-B14F-4D97-AF65-F5344CB8AC3E}">
        <p14:creationId xmlns:p14="http://schemas.microsoft.com/office/powerpoint/2010/main" val="22760319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ee, plant&#10;&#10;Description automatically generated">
            <a:extLst>
              <a:ext uri="{FF2B5EF4-FFF2-40B4-BE49-F238E27FC236}">
                <a16:creationId xmlns:a16="http://schemas.microsoft.com/office/drawing/2014/main" id="{5F9BEE91-6306-45CA-B16D-8E2CC39882FE}"/>
              </a:ext>
            </a:extLst>
          </p:cNvPr>
          <p:cNvPicPr>
            <a:picLocks noChangeAspect="1"/>
          </p:cNvPicPr>
          <p:nvPr/>
        </p:nvPicPr>
        <p:blipFill rotWithShape="1">
          <a:blip r:embed="rId2">
            <a:extLst>
              <a:ext uri="{28A0092B-C50C-407E-A947-70E740481C1C}">
                <a14:useLocalDpi xmlns:a14="http://schemas.microsoft.com/office/drawing/2010/main" val="0"/>
              </a:ext>
            </a:extLst>
          </a:blip>
          <a:srcRect t="4161" b="11252"/>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EE525E-472F-46A0-8F52-34D422A324D3}"/>
              </a:ext>
            </a:extLst>
          </p:cNvPr>
          <p:cNvSpPr>
            <a:spLocks noGrp="1"/>
          </p:cNvSpPr>
          <p:nvPr>
            <p:ph type="title"/>
          </p:nvPr>
        </p:nvSpPr>
        <p:spPr>
          <a:xfrm>
            <a:off x="681540" y="1131195"/>
            <a:ext cx="3730810" cy="1247938"/>
          </a:xfrm>
        </p:spPr>
        <p:txBody>
          <a:bodyPr anchor="ctr">
            <a:normAutofit fontScale="90000"/>
          </a:bodyPr>
          <a:lstStyle/>
          <a:p>
            <a:pPr marL="0" indent="0">
              <a:lnSpc>
                <a:spcPct val="100000"/>
              </a:lnSpc>
              <a:buNone/>
            </a:pPr>
            <a:r>
              <a:rPr lang="en-US" sz="2800" b="1" dirty="0">
                <a:solidFill>
                  <a:srgbClr val="FFFFFF"/>
                </a:solidFill>
                <a:latin typeface="Century Gothic" panose="020B0502020202020204" pitchFamily="34" charset="0"/>
              </a:rPr>
              <a:t>Goal 4 – Manaaki </a:t>
            </a:r>
            <a:br>
              <a:rPr lang="en-US" sz="2800" b="1" dirty="0">
                <a:solidFill>
                  <a:srgbClr val="FFFFFF"/>
                </a:solidFill>
                <a:latin typeface="Century Gothic" panose="020B0502020202020204" pitchFamily="34" charset="0"/>
              </a:rPr>
            </a:br>
            <a:r>
              <a:rPr lang="en-US" sz="1600" b="1" dirty="0">
                <a:solidFill>
                  <a:srgbClr val="FFFFFF"/>
                </a:solidFill>
                <a:latin typeface="Century Gothic" panose="020B0502020202020204" pitchFamily="34" charset="0"/>
              </a:rPr>
              <a:t>(to support, take care of, protect, look out for - show respect, generosity and care for others)</a:t>
            </a:r>
            <a:endParaRPr lang="en-US" sz="2800" b="1" dirty="0">
              <a:solidFill>
                <a:srgbClr val="FFFFFF"/>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54D14AC-5C93-4A59-B500-1F6CAE79A225}"/>
              </a:ext>
            </a:extLst>
          </p:cNvPr>
          <p:cNvSpPr>
            <a:spLocks noGrp="1"/>
          </p:cNvSpPr>
          <p:nvPr>
            <p:ph idx="1"/>
          </p:nvPr>
        </p:nvSpPr>
        <p:spPr>
          <a:xfrm>
            <a:off x="678531" y="2438399"/>
            <a:ext cx="3730810" cy="3505201"/>
          </a:xfrm>
        </p:spPr>
        <p:txBody>
          <a:bodyPr>
            <a:normAutofit/>
          </a:bodyPr>
          <a:lstStyle/>
          <a:p>
            <a:pPr marL="0" indent="0">
              <a:lnSpc>
                <a:spcPct val="100000"/>
              </a:lnSpc>
              <a:buNone/>
            </a:pPr>
            <a:r>
              <a:rPr lang="en-US" sz="1600" dirty="0">
                <a:solidFill>
                  <a:srgbClr val="FFFFFF"/>
                </a:solidFill>
                <a:latin typeface="Century Gothic" panose="020B0502020202020204" pitchFamily="34" charset="0"/>
              </a:rPr>
              <a:t>When the next </a:t>
            </a:r>
            <a:r>
              <a:rPr lang="en-US" sz="1600" dirty="0" err="1">
                <a:solidFill>
                  <a:srgbClr val="FFFFFF"/>
                </a:solidFill>
                <a:latin typeface="Century Gothic" panose="020B0502020202020204" pitchFamily="34" charset="0"/>
              </a:rPr>
              <a:t>Kaimahi</a:t>
            </a:r>
            <a:r>
              <a:rPr lang="en-US" sz="1600" dirty="0">
                <a:solidFill>
                  <a:srgbClr val="FFFFFF"/>
                </a:solidFill>
                <a:latin typeface="Century Gothic" panose="020B0502020202020204" pitchFamily="34" charset="0"/>
              </a:rPr>
              <a:t> is killed, not if – Support for Whanau </a:t>
            </a:r>
            <a:r>
              <a:rPr lang="en-US" sz="1600" dirty="0" err="1">
                <a:solidFill>
                  <a:srgbClr val="FFFFFF"/>
                </a:solidFill>
                <a:latin typeface="Century Gothic" panose="020B0502020202020204" pitchFamily="34" charset="0"/>
              </a:rPr>
              <a:t>Pani</a:t>
            </a:r>
            <a:endParaRPr lang="en-US" sz="1600" dirty="0">
              <a:solidFill>
                <a:srgbClr val="FFFFFF"/>
              </a:solidFill>
              <a:latin typeface="Century Gothic" panose="020B0502020202020204" pitchFamily="34" charset="0"/>
            </a:endParaRPr>
          </a:p>
          <a:p>
            <a:pPr marL="0" indent="0">
              <a:lnSpc>
                <a:spcPct val="100000"/>
              </a:lnSpc>
              <a:buNone/>
            </a:pPr>
            <a:r>
              <a:rPr lang="en-US" sz="1600" dirty="0">
                <a:solidFill>
                  <a:srgbClr val="FFFFFF"/>
                </a:solidFill>
                <a:latin typeface="Century Gothic" panose="020B0502020202020204" pitchFamily="34" charset="0"/>
              </a:rPr>
              <a:t>Greater Union Participation and a bespoke support team to assist whanau </a:t>
            </a:r>
            <a:r>
              <a:rPr lang="en-US" sz="1600" dirty="0" err="1">
                <a:solidFill>
                  <a:srgbClr val="FFFFFF"/>
                </a:solidFill>
                <a:latin typeface="Century Gothic" panose="020B0502020202020204" pitchFamily="34" charset="0"/>
              </a:rPr>
              <a:t>pani</a:t>
            </a:r>
            <a:r>
              <a:rPr lang="en-US" sz="1600" dirty="0">
                <a:solidFill>
                  <a:srgbClr val="FFFFFF"/>
                </a:solidFill>
                <a:latin typeface="Century Gothic" panose="020B0502020202020204" pitchFamily="34" charset="0"/>
              </a:rPr>
              <a:t> navigating the systems &amp; structures following a serious injury or fatality.  </a:t>
            </a:r>
          </a:p>
          <a:p>
            <a:pPr marL="0" indent="0">
              <a:lnSpc>
                <a:spcPct val="100000"/>
              </a:lnSpc>
              <a:buNone/>
            </a:pPr>
            <a:r>
              <a:rPr lang="en-US" sz="1600" b="1" dirty="0">
                <a:solidFill>
                  <a:srgbClr val="92D050"/>
                </a:solidFill>
                <a:latin typeface="Century Gothic" panose="020B0502020202020204" pitchFamily="34" charset="0"/>
              </a:rPr>
              <a:t>Addressing the Burden of Injury for Tairawhiti Forestry</a:t>
            </a:r>
          </a:p>
          <a:p>
            <a:pPr>
              <a:lnSpc>
                <a:spcPct val="100000"/>
              </a:lnSpc>
            </a:pPr>
            <a:endParaRPr lang="en-US" sz="1400" dirty="0">
              <a:solidFill>
                <a:srgbClr val="FFFFFF"/>
              </a:solidFill>
            </a:endParaRPr>
          </a:p>
        </p:txBody>
      </p:sp>
    </p:spTree>
    <p:extLst>
      <p:ext uri="{BB962C8B-B14F-4D97-AF65-F5344CB8AC3E}">
        <p14:creationId xmlns:p14="http://schemas.microsoft.com/office/powerpoint/2010/main" val="24734052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3A6D3478-2986-4664-940C-67E0CAA21E04}">
  <ds:schemaRefs>
    <ds:schemaRef ds:uri="http://schemas.microsoft.com/office/2006/documentManagement/types"/>
    <ds:schemaRef ds:uri="http://purl.org/dc/dcmitype/"/>
    <ds:schemaRef ds:uri="http://purl.org/dc/terms/"/>
    <ds:schemaRef ds:uri="http://schemas.microsoft.com/office/infopath/2007/PartnerControls"/>
    <ds:schemaRef ds:uri="16c05727-aa75-4e4a-9b5f-8a80a1165891"/>
    <ds:schemaRef ds:uri="http://purl.org/dc/elements/1.1/"/>
    <ds:schemaRef ds:uri="71af3243-3dd4-4a8d-8c0d-dd76da1f02a5"/>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{473EDDF7-2E3C-48CC-B8EE-A8D77CF556D2}tf56535239_win32</Template>
  <TotalTime>6327</TotalTime>
  <Words>1296</Words>
  <Application>Microsoft Office PowerPoint</Application>
  <PresentationFormat>Widescreen</PresentationFormat>
  <Paragraphs>95</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Century Gothic</vt:lpstr>
      <vt:lpstr>Franklin Gothic Book</vt:lpstr>
      <vt:lpstr>Franklin Gothic Demi</vt:lpstr>
      <vt:lpstr>Gill Sans MT</vt:lpstr>
      <vt:lpstr>Helvetica</vt:lpstr>
      <vt:lpstr>Wingdings</vt:lpstr>
      <vt:lpstr>Wingdings 2</vt:lpstr>
      <vt:lpstr>DividendVTI</vt:lpstr>
      <vt:lpstr>Whakatika Oranga ACC &amp; Injury Prevention Forum</vt:lpstr>
      <vt:lpstr>PowerPoint Presentation</vt:lpstr>
      <vt:lpstr>Tangata ako anani te kaenga, te turanga ki te marae, tau ana a person nurtured in the community contributes strong to society </vt:lpstr>
      <vt:lpstr>A Karanga from the Kaimahi  less KPI’s, more Kia Ora</vt:lpstr>
      <vt:lpstr>Proactive rather than reactive measures are needed</vt:lpstr>
      <vt:lpstr>KAIMAHI &amp; Community ARE THE KEY    Worker voice at decision making tables – Caring about people &amp; place </vt:lpstr>
      <vt:lpstr>Goal 2 – Mahara (to remember, recollect, bear in mind, know) </vt:lpstr>
      <vt:lpstr>Goal 3 – Mātai (to inspect, examine, investigate, scan, observe, note)</vt:lpstr>
      <vt:lpstr>Goal 4 – Manaaki  (to support, take care of, protect, look out for - show respect, generosity and care for others)</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Wananga</dc:title>
  <dc:creator>Candice</dc:creator>
  <cp:lastModifiedBy>Quinn Vugler</cp:lastModifiedBy>
  <cp:revision>26</cp:revision>
  <dcterms:created xsi:type="dcterms:W3CDTF">2021-09-23T23:50:20Z</dcterms:created>
  <dcterms:modified xsi:type="dcterms:W3CDTF">2022-12-01T03:59:32Z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