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A7CC-B81F-71B5-9450-5A546E229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34902-DFB8-2F4E-0B71-80FD72FBE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5A1E6-ABA3-838B-B942-63C257DF9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3952A-E39E-F670-81F1-9A6A68F1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BDD6B-7536-6B34-B9D9-8749A906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07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0BC3-829A-D36B-DA66-3E4D0FAD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F43B-BB7C-8DE2-D1D5-46EEF8283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B3E4A-756B-4887-CAB9-9EFA97C4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9580B-8632-A594-EB6D-ABECB922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47170-ADFA-6A57-7593-E5D2ABD9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41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DB9097-1D27-0631-3DF8-232403362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36F39-801E-D177-8CD4-97BF0AE9A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6DB5A-4A0B-8D0F-7B66-87466B81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1CF1-036B-0C00-A702-CA6F151A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2A9A-E28C-7E51-2392-685BFA1B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628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921B6-910A-1492-AAA2-85739E14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D9E7-C1D2-2C67-A5D7-A0B776B27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A482-E350-7A10-39F7-7CD3FD7D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A8184-0A23-F6C8-C827-D4588B290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61F0B-9064-1287-D420-42E51EB3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230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163E-6A23-AFC9-294C-CC056709B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5E978-5A78-A9FD-AF0D-C189DA4A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F0C3D-6007-578F-026B-F7D27F43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3399B-2524-38E0-152B-744A9ED0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5A2FB-384E-4F0B-7430-9D92F726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736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EBF0-0DA6-D372-8F9C-36A8AD5F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0CE90-7E1A-0E85-848A-35AFB719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E9322-0A19-3182-2404-1B52D8ACE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C811F-EDE0-BA67-F548-1D499784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3BE2E-4B97-0A92-C6BB-38128B9F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8EDD5-89AF-B875-0F98-E360322D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01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AF66-81FE-18D8-C300-BF706B786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DCA29-898A-4EED-B716-C33CD7BF4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7AE92-DB4B-BD8E-A097-280D4D62C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9BA89-378F-34C7-23BC-CDAEB05A1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78500-0C60-F131-EE53-DA6B1B6C2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E5F99-F6FC-7761-5B0D-EC7AE47E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A61A08-9C57-006B-9854-996783C1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AB9C2-7C9D-73F7-D65E-11F4EEE3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386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77B9-95E4-6451-36CC-58C1EF50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DE71E3-F241-3088-FF7D-3592630D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5CF98-8D3A-40CB-6B28-0D404143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56B89-DE13-7FA0-E1AF-06A7981C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854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AB250-ABC6-16FD-6E12-BB665889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C0C69-43C8-A02F-4CAB-CEB7847B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8DBD3-EEE6-405E-DC4B-6EA59C98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900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CD40-D98C-261E-67DC-D46912F5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949AA-4256-137E-8BDA-8E7B5CC38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DC62D-ACDB-D698-DB0E-F73DC2987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5519D-3C69-D845-F782-DCE7E511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B5A88-2AB9-420C-6D7D-FD87DEDA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32497-F63C-D8A4-3165-F8B5D2B5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146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1A0D4-FBF1-E525-0674-F1BF38A6F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D05AE7-6ACA-1F18-39B8-DC708EBF9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60A37-0092-B48B-858C-CFB2788AF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7D2E9-8D54-FB47-DB2D-47BED298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1B33-8607-7F90-784A-9A8FE975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659CC-15C1-BB2D-73F2-281010D7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164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EA9F2-6E2B-1074-0B0F-C4CC1C56D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0ACC-5EF1-1D97-282D-E63579258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5DF0-718B-249F-89CA-E16FE359D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D73DE-9996-4D0F-A37D-9C93F30D9B33}" type="datetimeFigureOut">
              <a:rPr lang="en-NZ" smtClean="0"/>
              <a:t>30/11/2022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D53EF-6F15-B950-2B49-2E45A6612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DAE1-0CC4-06A8-7EC3-D596CA6E1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8EFC-98AD-40E1-B8F2-1EDB3C060E1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824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D2EE14D8-4DF4-509D-D89A-B364BC06B7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49" r="2383" b="32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7" name="Rectangle 1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70C56-B08B-78C0-43A1-B942C282F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NZ" sz="4400"/>
              <a:t>The Role of Regulation in Workplace Harm Reduction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E25D7-E756-AC7E-B38C-CC8B77F14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NZ" sz="2000"/>
              <a:t>Workshop Presentation at ACC Futures Coalition Injury Prevention Forum 2</a:t>
            </a:r>
            <a:r>
              <a:rPr lang="en-NZ" sz="2000" baseline="30000"/>
              <a:t>nd</a:t>
            </a:r>
            <a:r>
              <a:rPr lang="en-NZ" sz="2000"/>
              <a:t> December 2022 by Ross Wilson</a:t>
            </a:r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484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65D7D-1A71-AFD4-03AC-4A90BFE0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en-NZ" sz="4000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FE703-E356-02DF-B493-CF11749CA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>
            <a:normAutofit/>
          </a:bodyPr>
          <a:lstStyle/>
          <a:p>
            <a:r>
              <a:rPr lang="en-NZ" sz="2000" dirty="0"/>
              <a:t>Injury Prevention or Harm Reduction?</a:t>
            </a:r>
          </a:p>
          <a:p>
            <a:r>
              <a:rPr lang="en-NZ" sz="2000" dirty="0"/>
              <a:t>Define “regulation”</a:t>
            </a:r>
          </a:p>
          <a:p>
            <a:r>
              <a:rPr lang="en-NZ" sz="2000" dirty="0"/>
              <a:t>Victorian Factories Act ancestry and its limitations</a:t>
            </a:r>
          </a:p>
          <a:p>
            <a:r>
              <a:rPr lang="en-NZ" sz="2000" dirty="0"/>
              <a:t>The Woodhouse Approach</a:t>
            </a:r>
          </a:p>
          <a:p>
            <a:r>
              <a:rPr lang="en-NZ" sz="2000" dirty="0"/>
              <a:t>The </a:t>
            </a:r>
            <a:r>
              <a:rPr lang="en-NZ" sz="2000" dirty="0" err="1"/>
              <a:t>Robens</a:t>
            </a:r>
            <a:r>
              <a:rPr lang="en-NZ" sz="2000" dirty="0"/>
              <a:t> Model</a:t>
            </a:r>
          </a:p>
          <a:p>
            <a:endParaRPr lang="en-NZ" sz="2000" dirty="0"/>
          </a:p>
          <a:p>
            <a:endParaRPr lang="en-NZ" sz="2000" dirty="0"/>
          </a:p>
          <a:p>
            <a:endParaRPr lang="en-NZ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5E4C2-FBE2-A33B-8CE7-7F33475E0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>
            <a:normAutofit/>
          </a:bodyPr>
          <a:lstStyle/>
          <a:p>
            <a:r>
              <a:rPr lang="en-NZ" sz="2000" dirty="0"/>
              <a:t>Modern Regulatory Theory</a:t>
            </a:r>
          </a:p>
          <a:p>
            <a:r>
              <a:rPr lang="en-NZ" sz="2000" dirty="0"/>
              <a:t>HSWA Implementation</a:t>
            </a:r>
          </a:p>
          <a:p>
            <a:r>
              <a:rPr lang="en-NZ" sz="2000" dirty="0"/>
              <a:t>Worksafe – Way Forward</a:t>
            </a:r>
          </a:p>
          <a:p>
            <a:r>
              <a:rPr lang="en-NZ" sz="2000" dirty="0"/>
              <a:t>Questions and Discussion</a:t>
            </a:r>
          </a:p>
          <a:p>
            <a:pPr marL="0" indent="0">
              <a:buNone/>
            </a:pPr>
            <a:r>
              <a:rPr lang="en-NZ" sz="2000"/>
              <a:t>	(</a:t>
            </a:r>
            <a:r>
              <a:rPr lang="en-NZ" sz="2000" dirty="0"/>
              <a:t>welcome throughout)</a:t>
            </a:r>
          </a:p>
          <a:p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55548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724F043-D4FC-4079-F9F8-608BD951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NZ" sz="3600" b="1">
                <a:solidFill>
                  <a:schemeClr val="tx2"/>
                </a:solidFill>
              </a:rPr>
              <a:t>Injury Prevention or Harm Reduction?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A106D-108F-16AC-D698-E9C0B7C5D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NZ" sz="1800">
                <a:solidFill>
                  <a:schemeClr val="tx2"/>
                </a:solidFill>
              </a:rPr>
              <a:t>Injury relates to physical injury</a:t>
            </a:r>
          </a:p>
          <a:p>
            <a:r>
              <a:rPr lang="en-NZ" sz="1800">
                <a:solidFill>
                  <a:schemeClr val="tx2"/>
                </a:solidFill>
              </a:rPr>
              <a:t>S.30  AC Act deeming “disease” as injury obscures extent of health impacts.</a:t>
            </a:r>
          </a:p>
          <a:p>
            <a:r>
              <a:rPr lang="en-NZ" sz="1800">
                <a:solidFill>
                  <a:schemeClr val="tx2"/>
                </a:solidFill>
              </a:rPr>
              <a:t>63 workplace fatalities in 2021 compared with an estimated 750-900 work-related health deaths. </a:t>
            </a:r>
          </a:p>
          <a:p>
            <a:r>
              <a:rPr lang="en-NZ" sz="1800">
                <a:solidFill>
                  <a:schemeClr val="tx2"/>
                </a:solidFill>
              </a:rPr>
              <a:t>“Harm reduction” embraces all work-related harm </a:t>
            </a:r>
          </a:p>
        </p:txBody>
      </p:sp>
    </p:spTree>
    <p:extLst>
      <p:ext uri="{BB962C8B-B14F-4D97-AF65-F5344CB8AC3E}">
        <p14:creationId xmlns:p14="http://schemas.microsoft.com/office/powerpoint/2010/main" val="330263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89A010-5506-4313-4AA5-739A0BEB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NZ" sz="3600" b="1">
                <a:solidFill>
                  <a:schemeClr val="tx2"/>
                </a:solidFill>
              </a:rPr>
              <a:t>A functional definition of regulation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AF7AE-FEAC-38A7-350D-4A4BD32D4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en-NZ" sz="2000" dirty="0">
                <a:solidFill>
                  <a:schemeClr val="tx2"/>
                </a:solidFill>
              </a:rPr>
              <a:t>Developing and setting standards – e.g. as detailed rules, outcomes to be achieved or a process to be followed</a:t>
            </a:r>
          </a:p>
          <a:p>
            <a:r>
              <a:rPr lang="en-NZ" sz="2000" dirty="0">
                <a:solidFill>
                  <a:schemeClr val="tx2"/>
                </a:solidFill>
              </a:rPr>
              <a:t>Monitoring – compliance.</a:t>
            </a:r>
          </a:p>
          <a:p>
            <a:r>
              <a:rPr lang="en-NZ" sz="2000" dirty="0">
                <a:solidFill>
                  <a:schemeClr val="tx2"/>
                </a:solidFill>
              </a:rPr>
              <a:t>Compliance promotion and enforcement</a:t>
            </a:r>
          </a:p>
          <a:p>
            <a:pPr marL="0" indent="0">
              <a:buNone/>
            </a:pPr>
            <a:r>
              <a:rPr lang="en-NZ" sz="2000" b="1" dirty="0">
                <a:solidFill>
                  <a:schemeClr val="tx2"/>
                </a:solidFill>
              </a:rPr>
              <a:t>Command and control</a:t>
            </a:r>
          </a:p>
          <a:p>
            <a:r>
              <a:rPr lang="en-NZ" sz="2000" dirty="0">
                <a:solidFill>
                  <a:schemeClr val="tx2"/>
                </a:solidFill>
              </a:rPr>
              <a:t>Usually assumed state has monopoly over the three functions </a:t>
            </a:r>
          </a:p>
          <a:p>
            <a:pPr marL="0" indent="0">
              <a:buNone/>
            </a:pPr>
            <a:endParaRPr lang="en-N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49E1AF-4FB0-87A6-EB1D-ECE6C9F4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>
            <a:normAutofit/>
          </a:bodyPr>
          <a:lstStyle/>
          <a:p>
            <a:r>
              <a:rPr lang="en-NZ" b="1">
                <a:solidFill>
                  <a:srgbClr val="FFFFFF"/>
                </a:solidFill>
              </a:rPr>
              <a:t>Victorian Factories Act ancestry and its limitations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211CE97-C582-F124-D509-6A34BEFA9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9"/>
            <a:ext cx="6300975" cy="5017668"/>
          </a:xfrm>
        </p:spPr>
        <p:txBody>
          <a:bodyPr anchor="ctr">
            <a:normAutofit/>
          </a:bodyPr>
          <a:lstStyle/>
          <a:p>
            <a:r>
              <a:rPr lang="en-NZ" sz="2400" dirty="0"/>
              <a:t>First Factories Acts in Victorian Britain regulated hours of work and conditions for children, but gradually extended to other health and safety issues and premises.</a:t>
            </a:r>
          </a:p>
          <a:p>
            <a:r>
              <a:rPr lang="en-NZ" sz="2400" dirty="0"/>
              <a:t>Limitations included: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Difficulty of enforcement by criminal prosecution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Breaches not seen as “real crime”.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Usually technical, prescriptive and inflexible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Increasingly difficult to keep up with pace of change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dirty="0">
                <a:solidFill>
                  <a:prstClr val="black"/>
                </a:solidFill>
                <a:latin typeface="Calibri" panose="020F0502020204030204"/>
              </a:rPr>
              <a:t>Excluded workers from participation</a:t>
            </a:r>
            <a:endParaRPr lang="en-NZ" sz="2400" dirty="0"/>
          </a:p>
          <a:p>
            <a:r>
              <a:rPr lang="en-NZ" sz="2400" dirty="0"/>
              <a:t>Compare with French model</a:t>
            </a:r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265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CE8A2-627D-9A19-2CEC-8E5485BEC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NZ" sz="5400" b="1"/>
              <a:t>The Woodhouse Approach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7191C-5B8B-E445-3C50-A17A2867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NZ" sz="2200" b="1" dirty="0"/>
              <a:t>The 1967 Royal Commission:</a:t>
            </a:r>
          </a:p>
          <a:p>
            <a:pPr marL="0" indent="0">
              <a:buNone/>
            </a:pPr>
            <a:r>
              <a:rPr lang="en-NZ" sz="2200" dirty="0"/>
              <a:t>Specifically endorsed the Swedish model of employer –union cooperation and noted:</a:t>
            </a:r>
          </a:p>
          <a:p>
            <a:pPr marL="0" indent="0">
              <a:buNone/>
            </a:pPr>
            <a:r>
              <a:rPr lang="en-NZ" sz="2200" dirty="0"/>
              <a:t>“….not even the most elaborate safety legislation can give the desired results unless it is supported by active collaboration between employers and employees”.</a:t>
            </a:r>
          </a:p>
          <a:p>
            <a:pPr marL="0" indent="0">
              <a:buNone/>
            </a:pPr>
            <a:r>
              <a:rPr lang="en-NZ" sz="2200" i="1" dirty="0"/>
              <a:t>	</a:t>
            </a:r>
            <a:r>
              <a:rPr lang="en-NZ" sz="1400" i="1" dirty="0"/>
              <a:t>Compensation for Personal Injury in New Zealand: Report of the  Royal Commission of Inquiry 1967 para 337</a:t>
            </a:r>
          </a:p>
          <a:p>
            <a:r>
              <a:rPr lang="en-NZ" sz="2200" b="1" dirty="0"/>
              <a:t>The 1988 Law Commission Review:</a:t>
            </a:r>
          </a:p>
          <a:p>
            <a:pPr marL="0" indent="0">
              <a:buNone/>
            </a:pPr>
            <a:r>
              <a:rPr lang="en-NZ" sz="2200" dirty="0"/>
              <a:t>Noted the work of the Advisory Council on Occupational Safety and Health (ACOSH) and evidence that worker participation can dramatically improve safety performance, and that a voluntary Department of Labour code on elected health and safety representatives and committees had been promoted by ACOSH.</a:t>
            </a:r>
          </a:p>
          <a:p>
            <a:pPr marL="914400" lvl="2" indent="0">
              <a:buNone/>
            </a:pPr>
            <a:r>
              <a:rPr lang="en-NZ" sz="1400" i="1" dirty="0"/>
              <a:t>NZ Law Commission Report on the Accident Compensation Scheme NZLC R4 1988 at p 23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195628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CE8A2-627D-9A19-2CEC-8E5485BEC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NZ" sz="5400" b="1" dirty="0"/>
              <a:t>The UK </a:t>
            </a:r>
            <a:r>
              <a:rPr lang="en-NZ" sz="5400" b="1" dirty="0" err="1"/>
              <a:t>Robens</a:t>
            </a:r>
            <a:r>
              <a:rPr lang="en-NZ" sz="5400" b="1" dirty="0"/>
              <a:t> Model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7191C-5B8B-E445-3C50-A17A2867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NZ" sz="2200" b="1" dirty="0"/>
              <a:t>The 1972  </a:t>
            </a:r>
            <a:r>
              <a:rPr lang="en-NZ" sz="2200" b="1" dirty="0" err="1"/>
              <a:t>Robens</a:t>
            </a:r>
            <a:r>
              <a:rPr lang="en-NZ" sz="2200" b="1" dirty="0"/>
              <a:t> Report and UK 1974 Health &amp; Safety at Work Act 1974:</a:t>
            </a:r>
          </a:p>
          <a:p>
            <a:pPr marL="0" indent="0">
              <a:buNone/>
            </a:pPr>
            <a:r>
              <a:rPr lang="en-NZ" sz="2200" dirty="0"/>
              <a:t>Self-regulation and tripartism influenced by Swedish model</a:t>
            </a:r>
          </a:p>
          <a:p>
            <a:r>
              <a:rPr lang="en-NZ" sz="2200" b="1" dirty="0"/>
              <a:t>Health and Safety in Employment Act 1992 </a:t>
            </a:r>
          </a:p>
          <a:p>
            <a:pPr marL="0" indent="0">
              <a:buNone/>
            </a:pPr>
            <a:r>
              <a:rPr lang="en-NZ" sz="2200" dirty="0"/>
              <a:t>No worker participation – two legged stool influenced by neo-liberal politics but amended in 2003. Failure to implement.</a:t>
            </a:r>
          </a:p>
          <a:p>
            <a:r>
              <a:rPr lang="en-NZ" sz="2200" b="1" dirty="0"/>
              <a:t>Health and Safety at Work Act 2015</a:t>
            </a:r>
          </a:p>
          <a:p>
            <a:pPr marL="0" indent="0">
              <a:buNone/>
            </a:pPr>
            <a:r>
              <a:rPr lang="en-NZ" sz="2200" dirty="0"/>
              <a:t>Post Pike River Disaster modern legislation and a new agency Worksafe.</a:t>
            </a:r>
          </a:p>
        </p:txBody>
      </p:sp>
    </p:spTree>
    <p:extLst>
      <p:ext uri="{BB962C8B-B14F-4D97-AF65-F5344CB8AC3E}">
        <p14:creationId xmlns:p14="http://schemas.microsoft.com/office/powerpoint/2010/main" val="305345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CE8A2-627D-9A19-2CEC-8E5485BEC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NZ" sz="5400" b="1" dirty="0"/>
              <a:t>Modern Regulatory Theory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7191C-5B8B-E445-3C50-A17A2867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NZ" sz="2200" b="1" dirty="0"/>
              <a:t>Really Responsive Regulatory Approach  - </a:t>
            </a:r>
            <a:r>
              <a:rPr lang="en-NZ" sz="2200" dirty="0"/>
              <a:t>In addition to traditional enforcement and education tools “insights driven” regulator focuses on upstream accountabilities, business models, supply chains, terms and conditions and contracting arrangements –beyond the direct employer.</a:t>
            </a:r>
          </a:p>
          <a:p>
            <a:r>
              <a:rPr lang="en-NZ" sz="2200" b="1" dirty="0"/>
              <a:t>Root cause analysis - </a:t>
            </a:r>
            <a:r>
              <a:rPr lang="en-NZ" sz="2200" dirty="0"/>
              <a:t>Extend focus from most immediate cause or responsible person to examine the root cause.</a:t>
            </a:r>
          </a:p>
          <a:p>
            <a:r>
              <a:rPr lang="en-NZ" sz="2200" b="1" dirty="0"/>
              <a:t>David Weil Strategic Enforcement - </a:t>
            </a:r>
            <a:r>
              <a:rPr lang="en-NZ" sz="2200" dirty="0"/>
              <a:t>Create a ripple effect by strategic enforcement – egregious breaches, high profile lead firms and “lowest road” players.</a:t>
            </a:r>
          </a:p>
          <a:p>
            <a:r>
              <a:rPr lang="en-NZ" sz="2200" b="1" dirty="0"/>
              <a:t>Malcolm Sparrow – </a:t>
            </a:r>
            <a:r>
              <a:rPr lang="en-NZ" sz="2200" dirty="0"/>
              <a:t>“Pick important problems and fix them” with an analytical project approach.</a:t>
            </a:r>
          </a:p>
        </p:txBody>
      </p:sp>
    </p:spTree>
    <p:extLst>
      <p:ext uri="{BB962C8B-B14F-4D97-AF65-F5344CB8AC3E}">
        <p14:creationId xmlns:p14="http://schemas.microsoft.com/office/powerpoint/2010/main" val="283305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CE8A2-627D-9A19-2CEC-8E5485BEC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NZ" sz="5400" b="1" dirty="0"/>
              <a:t>HSWA Implementation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7191C-5B8B-E445-3C50-A17A2867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NZ" sz="2200" b="1" dirty="0"/>
              <a:t>Working with business, unions and iwi – </a:t>
            </a:r>
            <a:r>
              <a:rPr lang="en-NZ" sz="2200" dirty="0"/>
              <a:t>Te </a:t>
            </a:r>
            <a:r>
              <a:rPr lang="en-NZ" sz="2200" dirty="0" err="1"/>
              <a:t>Kāhu</a:t>
            </a:r>
            <a:r>
              <a:rPr lang="en-NZ" sz="2200" dirty="0"/>
              <a:t> </a:t>
            </a:r>
            <a:r>
              <a:rPr lang="en-NZ" sz="2200" dirty="0" err="1"/>
              <a:t>Mātai</a:t>
            </a:r>
            <a:r>
              <a:rPr lang="en-NZ" sz="2200" dirty="0"/>
              <a:t> </a:t>
            </a:r>
          </a:p>
          <a:p>
            <a:r>
              <a:rPr lang="en-NZ" sz="2200" b="1" dirty="0"/>
              <a:t>Building capacity as funding permits – </a:t>
            </a:r>
            <a:r>
              <a:rPr lang="en-NZ" sz="2200" dirty="0"/>
              <a:t>e.g.</a:t>
            </a:r>
            <a:r>
              <a:rPr lang="en-NZ" sz="2200" b="1" dirty="0"/>
              <a:t> </a:t>
            </a:r>
            <a:r>
              <a:rPr lang="en-NZ" sz="2200" dirty="0"/>
              <a:t>increased health focus and </a:t>
            </a:r>
            <a:r>
              <a:rPr lang="en-NZ" sz="2200" dirty="0" err="1"/>
              <a:t>Kaimai</a:t>
            </a:r>
            <a:r>
              <a:rPr lang="en-NZ" sz="2200" dirty="0"/>
              <a:t> </a:t>
            </a:r>
            <a:r>
              <a:rPr lang="en-NZ" sz="2200" dirty="0" err="1"/>
              <a:t>Hauroa</a:t>
            </a:r>
            <a:r>
              <a:rPr lang="en-NZ" sz="2200" dirty="0"/>
              <a:t> Inspectors</a:t>
            </a:r>
          </a:p>
          <a:p>
            <a:r>
              <a:rPr lang="en-NZ" sz="2200" b="1" dirty="0"/>
              <a:t>Developing regulatory practice based on modern regulatory theory</a:t>
            </a:r>
          </a:p>
          <a:p>
            <a:r>
              <a:rPr lang="en-NZ" sz="2200" b="1" dirty="0"/>
              <a:t>Encouraging worker participation – </a:t>
            </a:r>
            <a:r>
              <a:rPr lang="en-NZ" sz="2200" dirty="0"/>
              <a:t>strong focus in Safe+ assessments and developing new worker rep models where necessary (e.g. </a:t>
            </a:r>
            <a:r>
              <a:rPr lang="en-NZ" sz="2200" dirty="0" err="1"/>
              <a:t>Toroawhi</a:t>
            </a:r>
            <a:r>
              <a:rPr lang="en-NZ" sz="2200" dirty="0"/>
              <a:t> in forestry)</a:t>
            </a:r>
          </a:p>
          <a:p>
            <a:r>
              <a:rPr lang="en-NZ" sz="2200" b="1" dirty="0"/>
              <a:t>Worksafe “Way Forward” strategy </a:t>
            </a:r>
            <a:r>
              <a:rPr lang="en-NZ" sz="2200" dirty="0"/>
              <a:t>reflecting this approach</a:t>
            </a:r>
          </a:p>
          <a:p>
            <a:pPr marL="0" indent="0">
              <a:buNone/>
            </a:pP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41984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623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Role of Regulation in Workplace Harm Reduction</vt:lpstr>
      <vt:lpstr>Overview</vt:lpstr>
      <vt:lpstr>Injury Prevention or Harm Reduction?</vt:lpstr>
      <vt:lpstr>A functional definition of regulation</vt:lpstr>
      <vt:lpstr>Victorian Factories Act ancestry and its limitations</vt:lpstr>
      <vt:lpstr>The Woodhouse Approach</vt:lpstr>
      <vt:lpstr>The UK Robens Model</vt:lpstr>
      <vt:lpstr>Modern Regulatory Theory</vt:lpstr>
      <vt:lpstr>HSWA 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Wilson</dc:creator>
  <cp:lastModifiedBy>Quinn Vugler</cp:lastModifiedBy>
  <cp:revision>2</cp:revision>
  <dcterms:created xsi:type="dcterms:W3CDTF">2022-11-29T01:37:30Z</dcterms:created>
  <dcterms:modified xsi:type="dcterms:W3CDTF">2022-11-30T02:13:31Z</dcterms:modified>
</cp:coreProperties>
</file>