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1"/>
  </p:sldMasterIdLst>
  <p:notesMasterIdLst>
    <p:notesMasterId r:id="rId60"/>
  </p:notesMasterIdLst>
  <p:sldIdLst>
    <p:sldId id="256" r:id="rId2"/>
    <p:sldId id="1438" r:id="rId3"/>
    <p:sldId id="361" r:id="rId4"/>
    <p:sldId id="292" r:id="rId5"/>
    <p:sldId id="1439" r:id="rId6"/>
    <p:sldId id="554" r:id="rId7"/>
    <p:sldId id="1390" r:id="rId8"/>
    <p:sldId id="518" r:id="rId9"/>
    <p:sldId id="1503" r:id="rId10"/>
    <p:sldId id="295" r:id="rId11"/>
    <p:sldId id="324" r:id="rId12"/>
    <p:sldId id="1500" r:id="rId13"/>
    <p:sldId id="297" r:id="rId14"/>
    <p:sldId id="296" r:id="rId15"/>
    <p:sldId id="325" r:id="rId16"/>
    <p:sldId id="1440" r:id="rId17"/>
    <p:sldId id="315" r:id="rId18"/>
    <p:sldId id="379" r:id="rId19"/>
    <p:sldId id="359" r:id="rId20"/>
    <p:sldId id="520" r:id="rId21"/>
    <p:sldId id="326" r:id="rId22"/>
    <p:sldId id="1501" r:id="rId23"/>
    <p:sldId id="571" r:id="rId24"/>
    <p:sldId id="561" r:id="rId25"/>
    <p:sldId id="566" r:id="rId26"/>
    <p:sldId id="570" r:id="rId27"/>
    <p:sldId id="564" r:id="rId28"/>
    <p:sldId id="567" r:id="rId29"/>
    <p:sldId id="337" r:id="rId30"/>
    <p:sldId id="565" r:id="rId31"/>
    <p:sldId id="568" r:id="rId32"/>
    <p:sldId id="395" r:id="rId33"/>
    <p:sldId id="556" r:id="rId34"/>
    <p:sldId id="572" r:id="rId35"/>
    <p:sldId id="1441" r:id="rId36"/>
    <p:sldId id="476" r:id="rId37"/>
    <p:sldId id="1490" r:id="rId38"/>
    <p:sldId id="1376" r:id="rId39"/>
    <p:sldId id="1422" r:id="rId40"/>
    <p:sldId id="1423" r:id="rId41"/>
    <p:sldId id="1419" r:id="rId42"/>
    <p:sldId id="573" r:id="rId43"/>
    <p:sldId id="574" r:id="rId44"/>
    <p:sldId id="575" r:id="rId45"/>
    <p:sldId id="1405" r:id="rId46"/>
    <p:sldId id="1497" r:id="rId47"/>
    <p:sldId id="1498" r:id="rId48"/>
    <p:sldId id="1499" r:id="rId49"/>
    <p:sldId id="576" r:id="rId50"/>
    <p:sldId id="343" r:id="rId51"/>
    <p:sldId id="1433" r:id="rId52"/>
    <p:sldId id="318" r:id="rId53"/>
    <p:sldId id="320" r:id="rId54"/>
    <p:sldId id="1434" r:id="rId55"/>
    <p:sldId id="309" r:id="rId56"/>
    <p:sldId id="283" r:id="rId57"/>
    <p:sldId id="257" r:id="rId58"/>
    <p:sldId id="1502"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FAD"/>
    <a:srgbClr val="F26400"/>
    <a:srgbClr val="6C3B7A"/>
    <a:srgbClr val="92722D"/>
    <a:srgbClr val="519032"/>
    <a:srgbClr val="0089CF"/>
    <a:srgbClr val="F58220"/>
    <a:srgbClr val="DBC385"/>
    <a:srgbClr val="B3933A"/>
    <a:srgbClr val="B011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260EBF-97D4-4A7A-9D9D-92950C959DB0}" v="18" dt="2022-11-10T21:35:45.2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852" autoAdjust="0"/>
    <p:restoredTop sz="94660"/>
  </p:normalViewPr>
  <p:slideViewPr>
    <p:cSldViewPr snapToGrid="0">
      <p:cViewPr varScale="1">
        <p:scale>
          <a:sx n="107" d="100"/>
          <a:sy n="107" d="100"/>
        </p:scale>
        <p:origin x="1380" y="96"/>
      </p:cViewPr>
      <p:guideLst/>
    </p:cSldViewPr>
  </p:slideViewPr>
  <p:notesTextViewPr>
    <p:cViewPr>
      <p:scale>
        <a:sx n="1" d="1"/>
        <a:sy n="1" d="1"/>
      </p:scale>
      <p:origin x="0" y="0"/>
    </p:cViewPr>
  </p:notesTextViewPr>
  <p:sorterViewPr>
    <p:cViewPr varScale="1">
      <p:scale>
        <a:sx n="100" d="100"/>
        <a:sy n="100" d="100"/>
      </p:scale>
      <p:origin x="0" y="-769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oleObject" Target="file:///\\stf1\stf1\users\d\dreid\Duncan\Student%20%20supervision\Summer%20Student%202012%202013\Royce%20and%20Steph\Royce%20and%20Steph\data\Copy%20of%202%20Copy%20of%20Analysis%20of%20data%20-%20Youth%20ACL%20reconstruction%20%20050313.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'Training load vs injury'!$C$1</c:f>
              <c:strCache>
                <c:ptCount val="1"/>
                <c:pt idx="0">
                  <c:v>Total Training Hours per Month</c:v>
                </c:pt>
              </c:strCache>
            </c:strRef>
          </c:tx>
          <c:invertIfNegative val="0"/>
          <c:cat>
            <c:strRef>
              <c:f>'Training load vs injury'!$B$2:$B$13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'Training load vs injury'!$C$2:$C$13</c:f>
              <c:numCache>
                <c:formatCode>0.00</c:formatCode>
                <c:ptCount val="12"/>
                <c:pt idx="0">
                  <c:v>4830.2666666666664</c:v>
                </c:pt>
                <c:pt idx="1">
                  <c:v>3923.208333333333</c:v>
                </c:pt>
                <c:pt idx="2">
                  <c:v>4266.8916666666664</c:v>
                </c:pt>
                <c:pt idx="3">
                  <c:v>4071.5666666666666</c:v>
                </c:pt>
                <c:pt idx="4">
                  <c:v>3769.2916666666665</c:v>
                </c:pt>
                <c:pt idx="5">
                  <c:v>3494.2916666666661</c:v>
                </c:pt>
                <c:pt idx="6">
                  <c:v>2214.666666666667</c:v>
                </c:pt>
                <c:pt idx="7">
                  <c:v>1172.583333333333</c:v>
                </c:pt>
                <c:pt idx="8">
                  <c:v>1260.25</c:v>
                </c:pt>
                <c:pt idx="9">
                  <c:v>4676.7666666666664</c:v>
                </c:pt>
                <c:pt idx="10">
                  <c:v>4578.6333333333323</c:v>
                </c:pt>
                <c:pt idx="11">
                  <c:v>4938.0666666666666</c:v>
                </c:pt>
              </c:numCache>
            </c:numRef>
          </c:val>
          <c:extLst>
            <c:ext xmlns:c16="http://schemas.microsoft.com/office/drawing/2014/chart" uri="{C3380CC4-5D6E-409C-BE32-E72D297353CC}">
              <c16:uniqueId val="{00000000-5764-41A8-89E1-9CE843AE46A8}"/>
            </c:ext>
          </c:extLst>
        </c:ser>
        <c:dLbls>
          <c:showLegendKey val="0"/>
          <c:showVal val="0"/>
          <c:showCatName val="0"/>
          <c:showSerName val="0"/>
          <c:showPercent val="0"/>
          <c:showBubbleSize val="0"/>
        </c:dLbls>
        <c:gapWidth val="150"/>
        <c:axId val="409396000"/>
        <c:axId val="409396392"/>
      </c:barChart>
      <c:scatterChart>
        <c:scatterStyle val="smoothMarker"/>
        <c:varyColors val="0"/>
        <c:ser>
          <c:idx val="1"/>
          <c:order val="1"/>
          <c:tx>
            <c:strRef>
              <c:f>'Training load vs injury'!$D$1</c:f>
              <c:strCache>
                <c:ptCount val="1"/>
                <c:pt idx="0">
                  <c:v>New LB Injuries</c:v>
                </c:pt>
              </c:strCache>
            </c:strRef>
          </c:tx>
          <c:xVal>
            <c:strRef>
              <c:f>'Training load vs injury'!$B$2:$B$13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xVal>
          <c:yVal>
            <c:numRef>
              <c:f>'Training load vs injury'!$D$2:$D$13</c:f>
              <c:numCache>
                <c:formatCode>General</c:formatCode>
                <c:ptCount val="12"/>
                <c:pt idx="0">
                  <c:v>10</c:v>
                </c:pt>
                <c:pt idx="1">
                  <c:v>4</c:v>
                </c:pt>
                <c:pt idx="2">
                  <c:v>8</c:v>
                </c:pt>
                <c:pt idx="3">
                  <c:v>6</c:v>
                </c:pt>
                <c:pt idx="4">
                  <c:v>3</c:v>
                </c:pt>
                <c:pt idx="5">
                  <c:v>4</c:v>
                </c:pt>
                <c:pt idx="6">
                  <c:v>1</c:v>
                </c:pt>
                <c:pt idx="7">
                  <c:v>2</c:v>
                </c:pt>
                <c:pt idx="8">
                  <c:v>1</c:v>
                </c:pt>
                <c:pt idx="9">
                  <c:v>14</c:v>
                </c:pt>
                <c:pt idx="10">
                  <c:v>9</c:v>
                </c:pt>
                <c:pt idx="11">
                  <c:v>11</c:v>
                </c:pt>
              </c:numCache>
            </c:numRef>
          </c:yVal>
          <c:smooth val="1"/>
          <c:extLst>
            <c:ext xmlns:c16="http://schemas.microsoft.com/office/drawing/2014/chart" uri="{C3380CC4-5D6E-409C-BE32-E72D297353CC}">
              <c16:uniqueId val="{00000001-5764-41A8-89E1-9CE843AE46A8}"/>
            </c:ext>
          </c:extLst>
        </c:ser>
        <c:ser>
          <c:idx val="2"/>
          <c:order val="2"/>
          <c:tx>
            <c:strRef>
              <c:f>'Training load vs injury'!$E$1</c:f>
              <c:strCache>
                <c:ptCount val="1"/>
                <c:pt idx="0">
                  <c:v>Current LBP</c:v>
                </c:pt>
              </c:strCache>
            </c:strRef>
          </c:tx>
          <c:xVal>
            <c:strRef>
              <c:f>'Training load vs injury'!$B$2:$B$13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xVal>
          <c:yVal>
            <c:numRef>
              <c:f>'Training load vs injury'!$E$2:$E$13</c:f>
              <c:numCache>
                <c:formatCode>General</c:formatCode>
                <c:ptCount val="12"/>
                <c:pt idx="0">
                  <c:v>14</c:v>
                </c:pt>
                <c:pt idx="1">
                  <c:v>7</c:v>
                </c:pt>
                <c:pt idx="2">
                  <c:v>10</c:v>
                </c:pt>
                <c:pt idx="3">
                  <c:v>7</c:v>
                </c:pt>
                <c:pt idx="4">
                  <c:v>5</c:v>
                </c:pt>
                <c:pt idx="5">
                  <c:v>5</c:v>
                </c:pt>
                <c:pt idx="6">
                  <c:v>3</c:v>
                </c:pt>
                <c:pt idx="7">
                  <c:v>4</c:v>
                </c:pt>
                <c:pt idx="8">
                  <c:v>4</c:v>
                </c:pt>
                <c:pt idx="9">
                  <c:v>14</c:v>
                </c:pt>
                <c:pt idx="10">
                  <c:v>15</c:v>
                </c:pt>
                <c:pt idx="11">
                  <c:v>13</c:v>
                </c:pt>
              </c:numCache>
            </c:numRef>
          </c:yVal>
          <c:smooth val="1"/>
          <c:extLst>
            <c:ext xmlns:c16="http://schemas.microsoft.com/office/drawing/2014/chart" uri="{C3380CC4-5D6E-409C-BE32-E72D297353CC}">
              <c16:uniqueId val="{00000002-5764-41A8-89E1-9CE843AE46A8}"/>
            </c:ext>
          </c:extLst>
        </c:ser>
        <c:dLbls>
          <c:showLegendKey val="0"/>
          <c:showVal val="0"/>
          <c:showCatName val="0"/>
          <c:showSerName val="0"/>
          <c:showPercent val="0"/>
          <c:showBubbleSize val="0"/>
        </c:dLbls>
        <c:axId val="409397176"/>
        <c:axId val="409396784"/>
      </c:scatterChart>
      <c:catAx>
        <c:axId val="409396000"/>
        <c:scaling>
          <c:orientation val="minMax"/>
        </c:scaling>
        <c:delete val="0"/>
        <c:axPos val="b"/>
        <c:title>
          <c:tx>
            <c:rich>
              <a:bodyPr/>
              <a:lstStyle/>
              <a:p>
                <a:pPr>
                  <a:defRPr/>
                </a:pPr>
                <a:r>
                  <a:rPr lang="en-US"/>
                  <a:t>Month</a:t>
                </a:r>
              </a:p>
            </c:rich>
          </c:tx>
          <c:overlay val="0"/>
        </c:title>
        <c:numFmt formatCode="General" sourceLinked="0"/>
        <c:majorTickMark val="none"/>
        <c:minorTickMark val="none"/>
        <c:tickLblPos val="nextTo"/>
        <c:crossAx val="409396392"/>
        <c:crosses val="autoZero"/>
        <c:auto val="1"/>
        <c:lblAlgn val="ctr"/>
        <c:lblOffset val="100"/>
        <c:noMultiLvlLbl val="0"/>
      </c:catAx>
      <c:valAx>
        <c:axId val="409396392"/>
        <c:scaling>
          <c:orientation val="minMax"/>
        </c:scaling>
        <c:delete val="0"/>
        <c:axPos val="l"/>
        <c:majorGridlines>
          <c:spPr>
            <a:ln>
              <a:noFill/>
            </a:ln>
          </c:spPr>
        </c:majorGridlines>
        <c:title>
          <c:tx>
            <c:rich>
              <a:bodyPr rot="-5400000" vert="horz"/>
              <a:lstStyle/>
              <a:p>
                <a:pPr>
                  <a:defRPr/>
                </a:pPr>
                <a:r>
                  <a:rPr lang="en-US"/>
                  <a:t>Hours</a:t>
                </a:r>
              </a:p>
            </c:rich>
          </c:tx>
          <c:overlay val="0"/>
        </c:title>
        <c:numFmt formatCode="0" sourceLinked="0"/>
        <c:majorTickMark val="none"/>
        <c:minorTickMark val="none"/>
        <c:tickLblPos val="nextTo"/>
        <c:crossAx val="409396000"/>
        <c:crosses val="autoZero"/>
        <c:crossBetween val="between"/>
      </c:valAx>
      <c:valAx>
        <c:axId val="409396784"/>
        <c:scaling>
          <c:orientation val="minMax"/>
        </c:scaling>
        <c:delete val="0"/>
        <c:axPos val="r"/>
        <c:title>
          <c:tx>
            <c:rich>
              <a:bodyPr rot="-5400000" vert="horz"/>
              <a:lstStyle/>
              <a:p>
                <a:pPr>
                  <a:defRPr/>
                </a:pPr>
                <a:r>
                  <a:rPr lang="en-US"/>
                  <a:t>Number of Injuries</a:t>
                </a:r>
              </a:p>
            </c:rich>
          </c:tx>
          <c:overlay val="0"/>
        </c:title>
        <c:numFmt formatCode="General" sourceLinked="1"/>
        <c:majorTickMark val="out"/>
        <c:minorTickMark val="none"/>
        <c:tickLblPos val="nextTo"/>
        <c:crossAx val="409397176"/>
        <c:crosses val="max"/>
        <c:crossBetween val="midCat"/>
      </c:valAx>
      <c:valAx>
        <c:axId val="409397176"/>
        <c:scaling>
          <c:orientation val="minMax"/>
        </c:scaling>
        <c:delete val="1"/>
        <c:axPos val="t"/>
        <c:majorTickMark val="out"/>
        <c:minorTickMark val="none"/>
        <c:tickLblPos val="nextTo"/>
        <c:crossAx val="409396784"/>
        <c:crosses val="max"/>
        <c:crossBetween val="midCat"/>
      </c:valAx>
    </c:plotArea>
    <c:legend>
      <c:legendPos val="r"/>
      <c:layout>
        <c:manualLayout>
          <c:xMode val="edge"/>
          <c:yMode val="edge"/>
          <c:x val="0.72418307086614175"/>
          <c:y val="0.3088713910761155"/>
          <c:w val="0.27363097379325052"/>
          <c:h val="0.35322870600079098"/>
        </c:manualLayout>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Sheet1!$AY$24</c:f>
              <c:strCache>
                <c:ptCount val="1"/>
                <c:pt idx="0">
                  <c:v>QOL</c:v>
                </c:pt>
              </c:strCache>
            </c:strRef>
          </c:tx>
          <c:invertIfNegative val="0"/>
          <c:errBars>
            <c:errBarType val="plus"/>
            <c:errValType val="cust"/>
            <c:noEndCap val="0"/>
            <c:plus>
              <c:numLit>
                <c:formatCode>General</c:formatCode>
                <c:ptCount val="1"/>
                <c:pt idx="0">
                  <c:v>20.100000000000001</c:v>
                </c:pt>
              </c:numLit>
            </c:plus>
            <c:minus>
              <c:numLit>
                <c:formatCode>General</c:formatCode>
                <c:ptCount val="1"/>
                <c:pt idx="0">
                  <c:v>0</c:v>
                </c:pt>
              </c:numLit>
            </c:minus>
          </c:errBars>
          <c:cat>
            <c:numRef>
              <c:f>Sheet1!$AY$26</c:f>
              <c:numCache>
                <c:formatCode>General</c:formatCode>
                <c:ptCount val="1"/>
                <c:pt idx="0">
                  <c:v>20.100000000000001</c:v>
                </c:pt>
              </c:numCache>
            </c:numRef>
          </c:cat>
          <c:val>
            <c:numRef>
              <c:f>Sheet1!$AY$25</c:f>
              <c:numCache>
                <c:formatCode>General</c:formatCode>
                <c:ptCount val="1"/>
                <c:pt idx="0">
                  <c:v>47.25</c:v>
                </c:pt>
              </c:numCache>
            </c:numRef>
          </c:val>
          <c:extLst>
            <c:ext xmlns:c16="http://schemas.microsoft.com/office/drawing/2014/chart" uri="{C3380CC4-5D6E-409C-BE32-E72D297353CC}">
              <c16:uniqueId val="{00000000-CB5F-43C4-BD3A-C0E1EAC3B66F}"/>
            </c:ext>
          </c:extLst>
        </c:ser>
        <c:ser>
          <c:idx val="1"/>
          <c:order val="1"/>
          <c:tx>
            <c:strRef>
              <c:f>Sheet1!$AZ$24</c:f>
              <c:strCache>
                <c:ptCount val="1"/>
                <c:pt idx="0">
                  <c:v>Sport</c:v>
                </c:pt>
              </c:strCache>
            </c:strRef>
          </c:tx>
          <c:invertIfNegative val="0"/>
          <c:errBars>
            <c:errBarType val="both"/>
            <c:errValType val="cust"/>
            <c:noEndCap val="0"/>
            <c:plus>
              <c:numLit>
                <c:formatCode>General</c:formatCode>
                <c:ptCount val="1"/>
                <c:pt idx="0">
                  <c:v>17.600000000000001</c:v>
                </c:pt>
              </c:numLit>
            </c:plus>
            <c:minus>
              <c:numLit>
                <c:formatCode>General</c:formatCode>
                <c:ptCount val="1"/>
                <c:pt idx="0">
                  <c:v>0</c:v>
                </c:pt>
              </c:numLit>
            </c:minus>
          </c:errBars>
          <c:cat>
            <c:numRef>
              <c:f>Sheet1!$AY$26</c:f>
              <c:numCache>
                <c:formatCode>General</c:formatCode>
                <c:ptCount val="1"/>
                <c:pt idx="0">
                  <c:v>20.100000000000001</c:v>
                </c:pt>
              </c:numCache>
            </c:numRef>
          </c:cat>
          <c:val>
            <c:numRef>
              <c:f>Sheet1!$AZ$25</c:f>
              <c:numCache>
                <c:formatCode>General</c:formatCode>
                <c:ptCount val="1"/>
                <c:pt idx="0">
                  <c:v>54</c:v>
                </c:pt>
              </c:numCache>
            </c:numRef>
          </c:val>
          <c:extLst>
            <c:ext xmlns:c16="http://schemas.microsoft.com/office/drawing/2014/chart" uri="{C3380CC4-5D6E-409C-BE32-E72D297353CC}">
              <c16:uniqueId val="{00000001-CB5F-43C4-BD3A-C0E1EAC3B66F}"/>
            </c:ext>
          </c:extLst>
        </c:ser>
        <c:ser>
          <c:idx val="2"/>
          <c:order val="2"/>
          <c:tx>
            <c:strRef>
              <c:f>Sheet1!$BA$24</c:f>
              <c:strCache>
                <c:ptCount val="1"/>
                <c:pt idx="0">
                  <c:v>ADL</c:v>
                </c:pt>
              </c:strCache>
            </c:strRef>
          </c:tx>
          <c:invertIfNegative val="0"/>
          <c:errBars>
            <c:errBarType val="both"/>
            <c:errValType val="cust"/>
            <c:noEndCap val="0"/>
            <c:plus>
              <c:numLit>
                <c:formatCode>General</c:formatCode>
                <c:ptCount val="1"/>
                <c:pt idx="0">
                  <c:v>6.4</c:v>
                </c:pt>
              </c:numLit>
            </c:plus>
            <c:minus>
              <c:numLit>
                <c:formatCode>General</c:formatCode>
                <c:ptCount val="1"/>
                <c:pt idx="0">
                  <c:v>0</c:v>
                </c:pt>
              </c:numLit>
            </c:minus>
          </c:errBars>
          <c:cat>
            <c:numRef>
              <c:f>Sheet1!$AY$26</c:f>
              <c:numCache>
                <c:formatCode>General</c:formatCode>
                <c:ptCount val="1"/>
                <c:pt idx="0">
                  <c:v>20.100000000000001</c:v>
                </c:pt>
              </c:numCache>
            </c:numRef>
          </c:cat>
          <c:val>
            <c:numRef>
              <c:f>Sheet1!$BA$25</c:f>
              <c:numCache>
                <c:formatCode>General</c:formatCode>
                <c:ptCount val="1"/>
                <c:pt idx="0">
                  <c:v>70.7</c:v>
                </c:pt>
              </c:numCache>
            </c:numRef>
          </c:val>
          <c:extLst>
            <c:ext xmlns:c16="http://schemas.microsoft.com/office/drawing/2014/chart" uri="{C3380CC4-5D6E-409C-BE32-E72D297353CC}">
              <c16:uniqueId val="{00000002-CB5F-43C4-BD3A-C0E1EAC3B66F}"/>
            </c:ext>
          </c:extLst>
        </c:ser>
        <c:ser>
          <c:idx val="3"/>
          <c:order val="3"/>
          <c:tx>
            <c:strRef>
              <c:f>Sheet1!$BB$24</c:f>
              <c:strCache>
                <c:ptCount val="1"/>
                <c:pt idx="0">
                  <c:v>Pain</c:v>
                </c:pt>
              </c:strCache>
            </c:strRef>
          </c:tx>
          <c:invertIfNegative val="0"/>
          <c:errBars>
            <c:errBarType val="both"/>
            <c:errValType val="cust"/>
            <c:noEndCap val="0"/>
            <c:plus>
              <c:numLit>
                <c:formatCode>General</c:formatCode>
                <c:ptCount val="1"/>
                <c:pt idx="0">
                  <c:v>10.6</c:v>
                </c:pt>
              </c:numLit>
            </c:plus>
            <c:minus>
              <c:numLit>
                <c:formatCode>General</c:formatCode>
                <c:ptCount val="1"/>
                <c:pt idx="0">
                  <c:v>0</c:v>
                </c:pt>
              </c:numLit>
            </c:minus>
          </c:errBars>
          <c:cat>
            <c:numRef>
              <c:f>Sheet1!$AY$26</c:f>
              <c:numCache>
                <c:formatCode>General</c:formatCode>
                <c:ptCount val="1"/>
                <c:pt idx="0">
                  <c:v>20.100000000000001</c:v>
                </c:pt>
              </c:numCache>
            </c:numRef>
          </c:cat>
          <c:val>
            <c:numRef>
              <c:f>Sheet1!$BB$25</c:f>
              <c:numCache>
                <c:formatCode>General</c:formatCode>
                <c:ptCount val="1"/>
                <c:pt idx="0">
                  <c:v>65.8</c:v>
                </c:pt>
              </c:numCache>
            </c:numRef>
          </c:val>
          <c:extLst>
            <c:ext xmlns:c16="http://schemas.microsoft.com/office/drawing/2014/chart" uri="{C3380CC4-5D6E-409C-BE32-E72D297353CC}">
              <c16:uniqueId val="{00000003-CB5F-43C4-BD3A-C0E1EAC3B66F}"/>
            </c:ext>
          </c:extLst>
        </c:ser>
        <c:ser>
          <c:idx val="4"/>
          <c:order val="4"/>
          <c:tx>
            <c:strRef>
              <c:f>Sheet1!$BC$24</c:f>
              <c:strCache>
                <c:ptCount val="1"/>
                <c:pt idx="0">
                  <c:v>Symptoms</c:v>
                </c:pt>
              </c:strCache>
            </c:strRef>
          </c:tx>
          <c:invertIfNegative val="0"/>
          <c:errBars>
            <c:errBarType val="both"/>
            <c:errValType val="cust"/>
            <c:noEndCap val="0"/>
            <c:plus>
              <c:numLit>
                <c:formatCode>General</c:formatCode>
                <c:ptCount val="1"/>
                <c:pt idx="0">
                  <c:v>13</c:v>
                </c:pt>
              </c:numLit>
            </c:plus>
            <c:minus>
              <c:numLit>
                <c:formatCode>General</c:formatCode>
                <c:ptCount val="1"/>
                <c:pt idx="0">
                  <c:v>0</c:v>
                </c:pt>
              </c:numLit>
            </c:minus>
          </c:errBars>
          <c:cat>
            <c:numRef>
              <c:f>Sheet1!$AY$26</c:f>
              <c:numCache>
                <c:formatCode>General</c:formatCode>
                <c:ptCount val="1"/>
                <c:pt idx="0">
                  <c:v>20.100000000000001</c:v>
                </c:pt>
              </c:numCache>
            </c:numRef>
          </c:cat>
          <c:val>
            <c:numRef>
              <c:f>Sheet1!$BC$25</c:f>
              <c:numCache>
                <c:formatCode>General</c:formatCode>
                <c:ptCount val="1"/>
                <c:pt idx="0">
                  <c:v>60</c:v>
                </c:pt>
              </c:numCache>
            </c:numRef>
          </c:val>
          <c:extLst>
            <c:ext xmlns:c16="http://schemas.microsoft.com/office/drawing/2014/chart" uri="{C3380CC4-5D6E-409C-BE32-E72D297353CC}">
              <c16:uniqueId val="{00000004-CB5F-43C4-BD3A-C0E1EAC3B66F}"/>
            </c:ext>
          </c:extLst>
        </c:ser>
        <c:dLbls>
          <c:showLegendKey val="0"/>
          <c:showVal val="0"/>
          <c:showCatName val="0"/>
          <c:showSerName val="0"/>
          <c:showPercent val="0"/>
          <c:showBubbleSize val="0"/>
        </c:dLbls>
        <c:gapWidth val="150"/>
        <c:overlap val="-30"/>
        <c:axId val="240384224"/>
        <c:axId val="240384616"/>
      </c:barChart>
      <c:catAx>
        <c:axId val="240384224"/>
        <c:scaling>
          <c:orientation val="minMax"/>
        </c:scaling>
        <c:delete val="1"/>
        <c:axPos val="b"/>
        <c:numFmt formatCode="General" sourceLinked="1"/>
        <c:majorTickMark val="out"/>
        <c:minorTickMark val="none"/>
        <c:tickLblPos val="nextTo"/>
        <c:crossAx val="240384616"/>
        <c:crosses val="autoZero"/>
        <c:auto val="1"/>
        <c:lblAlgn val="ctr"/>
        <c:lblOffset val="100"/>
        <c:noMultiLvlLbl val="0"/>
      </c:catAx>
      <c:valAx>
        <c:axId val="240384616"/>
        <c:scaling>
          <c:orientation val="minMax"/>
          <c:max val="100"/>
        </c:scaling>
        <c:delete val="0"/>
        <c:axPos val="l"/>
        <c:majorGridlines/>
        <c:numFmt formatCode="General" sourceLinked="1"/>
        <c:majorTickMark val="out"/>
        <c:minorTickMark val="none"/>
        <c:tickLblPos val="nextTo"/>
        <c:crossAx val="240384224"/>
        <c:crosses val="autoZero"/>
        <c:crossBetween val="between"/>
      </c:valAx>
    </c:plotArea>
    <c:legend>
      <c:legendPos val="r"/>
      <c:overlay val="0"/>
    </c:legend>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1B8C58-07EF-404D-B457-37886CF22D71}" type="datetimeFigureOut">
              <a:rPr lang="en-NZ" smtClean="0"/>
              <a:t>29/11/2022</a:t>
            </a:fld>
            <a:endParaRPr lang="en-NZ"/>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14EF88-E836-44B1-9C0B-F43CD65EDBC6}" type="slidenum">
              <a:rPr lang="en-NZ" smtClean="0"/>
              <a:t>‹#›</a:t>
            </a:fld>
            <a:endParaRPr lang="en-NZ"/>
          </a:p>
        </p:txBody>
      </p:sp>
    </p:spTree>
    <p:extLst>
      <p:ext uri="{BB962C8B-B14F-4D97-AF65-F5344CB8AC3E}">
        <p14:creationId xmlns:p14="http://schemas.microsoft.com/office/powerpoint/2010/main" val="1894259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74CCEABE-CE03-44A5-9E6F-C83D20B02ABE}" type="slidenum">
              <a:rPr lang="en-NZ" smtClean="0"/>
              <a:t>10</a:t>
            </a:fld>
            <a:endParaRPr lang="en-NZ"/>
          </a:p>
        </p:txBody>
      </p:sp>
    </p:spTree>
    <p:extLst>
      <p:ext uri="{BB962C8B-B14F-4D97-AF65-F5344CB8AC3E}">
        <p14:creationId xmlns:p14="http://schemas.microsoft.com/office/powerpoint/2010/main" val="3771221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NZ" sz="1000" b="1" u="sng">
                <a:latin typeface="Arial"/>
                <a:cs typeface="Arial"/>
              </a:rPr>
              <a:t>Talking points</a:t>
            </a:r>
          </a:p>
          <a:p>
            <a:endParaRPr lang="en-NZ" sz="1000">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000">
                <a:latin typeface="Arial"/>
                <a:cs typeface="Arial"/>
              </a:rPr>
              <a:t>ACC’s Health Sector Strategy aims to shift ACC from an organisation that pays its providers for specific services, to an organisation that commissions health outcomes for its customers. Ensuring they get value based care. </a:t>
            </a:r>
          </a:p>
          <a:p>
            <a:pPr marL="0" marR="0" lvl="0" indent="0" algn="l" defTabSz="914400" rtl="0" eaLnBrk="1" fontAlgn="auto" latinLnBrk="0" hangingPunct="1">
              <a:lnSpc>
                <a:spcPct val="100000"/>
              </a:lnSpc>
              <a:spcBef>
                <a:spcPts val="0"/>
              </a:spcBef>
              <a:spcAft>
                <a:spcPts val="0"/>
              </a:spcAft>
              <a:buClrTx/>
              <a:buSzTx/>
              <a:buFontTx/>
              <a:buNone/>
              <a:tabLst/>
              <a:defRPr/>
            </a:pPr>
            <a:br>
              <a:rPr lang="en-NZ" sz="1000" u="sng">
                <a:solidFill>
                  <a:srgbClr val="00B050"/>
                </a:solidFill>
                <a:latin typeface="Arial"/>
                <a:cs typeface="Arial"/>
              </a:rPr>
            </a:br>
            <a:r>
              <a:rPr lang="en-NZ" sz="1000" u="sng">
                <a:solidFill>
                  <a:srgbClr val="00B050"/>
                </a:solidFill>
                <a:latin typeface="Arial"/>
                <a:cs typeface="Arial"/>
              </a:rPr>
              <a:t>A key enabler of this is partnering with providers.</a:t>
            </a:r>
          </a:p>
          <a:p>
            <a:endParaRPr lang="en-NZ"/>
          </a:p>
          <a:p>
            <a:pPr>
              <a:lnSpc>
                <a:spcPct val="107000"/>
              </a:lnSpc>
              <a:spcAft>
                <a:spcPts val="800"/>
              </a:spcAft>
            </a:pPr>
            <a:r>
              <a:rPr lang="en-NZ" sz="1200">
                <a:effectLst/>
                <a:latin typeface="Calibri" panose="020F0502020204030204" pitchFamily="34" charset="0"/>
                <a:ea typeface="Calibri" panose="020F0502020204030204" pitchFamily="34" charset="0"/>
                <a:cs typeface="Times New Roman" panose="02020603050405020304" pitchFamily="18" charset="0"/>
              </a:rPr>
              <a:t>Our client cohorts utilise services in three primary cohorts – see Red, yellow, blue diagram – </a:t>
            </a:r>
          </a:p>
          <a:p>
            <a:pPr>
              <a:lnSpc>
                <a:spcPct val="107000"/>
              </a:lnSpc>
              <a:spcAft>
                <a:spcPts val="800"/>
              </a:spcAft>
            </a:pPr>
            <a:endParaRPr lang="en-NZ"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200">
                <a:effectLst/>
                <a:latin typeface="Calibri" panose="020F0502020204030204" pitchFamily="34" charset="0"/>
                <a:ea typeface="Calibri" panose="020F0502020204030204" pitchFamily="34" charset="0"/>
                <a:cs typeface="Times New Roman" panose="02020603050405020304" pitchFamily="18" charset="0"/>
              </a:rPr>
              <a:t>Yellow – low complexity clients, 90% of volume, 13% of yearly cots costs, 13% of lifetime costs e.g. </a:t>
            </a:r>
            <a:r>
              <a:rPr lang="en-NZ" sz="1200" i="1">
                <a:effectLst/>
                <a:latin typeface="Calibri" panose="020F0502020204030204" pitchFamily="34" charset="0"/>
                <a:ea typeface="Calibri" panose="020F0502020204030204" pitchFamily="34" charset="0"/>
                <a:cs typeface="Times New Roman" panose="02020603050405020304" pitchFamily="18" charset="0"/>
              </a:rPr>
              <a:t>an ankle sprain from netball may use a GP visit, x-ray and some physiotherapy to get back on track. </a:t>
            </a:r>
          </a:p>
          <a:p>
            <a:pPr>
              <a:lnSpc>
                <a:spcPct val="107000"/>
              </a:lnSpc>
              <a:spcAft>
                <a:spcPts val="800"/>
              </a:spcAft>
            </a:pPr>
            <a:endParaRPr lang="en-NZ"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200">
                <a:effectLst/>
                <a:latin typeface="Calibri" panose="020F0502020204030204" pitchFamily="34" charset="0"/>
                <a:ea typeface="Calibri" panose="020F0502020204030204" pitchFamily="34" charset="0"/>
                <a:cs typeface="Times New Roman" panose="02020603050405020304" pitchFamily="18" charset="0"/>
              </a:rPr>
              <a:t>Red - moderate complexity, 9% of volume, 42% of costs, 22% lifetime costs  </a:t>
            </a:r>
            <a:r>
              <a:rPr lang="en-NZ" sz="1200" i="1">
                <a:effectLst/>
                <a:latin typeface="Calibri" panose="020F0502020204030204" pitchFamily="34" charset="0"/>
                <a:ea typeface="Calibri" panose="020F0502020204030204" pitchFamily="34" charset="0"/>
                <a:cs typeface="Times New Roman" panose="02020603050405020304" pitchFamily="18" charset="0"/>
              </a:rPr>
              <a:t>e.g. a broken leg from rugby, may need some weekly compensation and home help alongside treatment and specialist care but returns to independence and work after a few weeks.</a:t>
            </a:r>
          </a:p>
          <a:p>
            <a:pPr>
              <a:lnSpc>
                <a:spcPct val="107000"/>
              </a:lnSpc>
              <a:spcAft>
                <a:spcPts val="800"/>
              </a:spcAft>
            </a:pPr>
            <a:endParaRPr lang="en-NZ"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200">
                <a:effectLst/>
                <a:latin typeface="Calibri" panose="020F0502020204030204" pitchFamily="34" charset="0"/>
                <a:ea typeface="Calibri" panose="020F0502020204030204" pitchFamily="34" charset="0"/>
                <a:cs typeface="Times New Roman" panose="02020603050405020304" pitchFamily="18" charset="0"/>
              </a:rPr>
              <a:t>Blue – 1% of volume, 45% yearly costs, 65% lifetime </a:t>
            </a:r>
            <a:r>
              <a:rPr lang="en-NZ" sz="1200" i="1">
                <a:effectLst/>
                <a:latin typeface="Calibri" panose="020F0502020204030204" pitchFamily="34" charset="0"/>
                <a:ea typeface="Calibri" panose="020F0502020204030204" pitchFamily="34" charset="0"/>
                <a:cs typeface="Times New Roman" panose="02020603050405020304" pitchFamily="18" charset="0"/>
              </a:rPr>
              <a:t>costs e.g. a spinal cord injury or birth injury requiring lifetime support from ACC. </a:t>
            </a:r>
            <a:endParaRPr lang="en-NZ" sz="1200">
              <a:effectLst/>
              <a:latin typeface="Calibri" panose="020F0502020204030204" pitchFamily="34" charset="0"/>
              <a:ea typeface="Calibri" panose="020F0502020204030204" pitchFamily="34" charset="0"/>
              <a:cs typeface="Times New Roman" panose="02020603050405020304" pitchFamily="18" charset="0"/>
            </a:endParaRPr>
          </a:p>
          <a:p>
            <a:pPr fontAlgn="base"/>
            <a:r>
              <a:rPr lang="en-NZ" sz="1600" kern="1200">
                <a:solidFill>
                  <a:schemeClr val="tx1"/>
                </a:solidFill>
                <a:effectLst/>
                <a:latin typeface="+mn-lt"/>
                <a:ea typeface="+mn-ea"/>
                <a:cs typeface="+mn-cs"/>
              </a:rPr>
              <a:t> </a:t>
            </a:r>
            <a:endParaRPr lang="en-NZ" sz="1400"/>
          </a:p>
          <a:p>
            <a:endParaRPr lang="en-NZ"/>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D62CA-16BE-41F4-B40F-69E65B15E8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25782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page -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 y="3283131"/>
            <a:ext cx="6923313" cy="2107475"/>
          </a:xfrm>
          <a:prstGeom prst="rect">
            <a:avLst/>
          </a:prstGeom>
          <a:solidFill>
            <a:srgbClr val="339FAD">
              <a:alpha val="80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Z" sz="600" baseline="-25000" dirty="0"/>
          </a:p>
        </p:txBody>
      </p:sp>
      <p:sp>
        <p:nvSpPr>
          <p:cNvPr id="2" name="Title 1"/>
          <p:cNvSpPr>
            <a:spLocks noGrp="1"/>
          </p:cNvSpPr>
          <p:nvPr>
            <p:ph type="title"/>
          </p:nvPr>
        </p:nvSpPr>
        <p:spPr>
          <a:xfrm>
            <a:off x="649061" y="3495040"/>
            <a:ext cx="6105525" cy="1277938"/>
          </a:xfrm>
        </p:spPr>
        <p:txBody>
          <a:bodyPr anchor="b"/>
          <a:lstStyle>
            <a:lvl1pPr>
              <a:defRPr>
                <a:solidFill>
                  <a:schemeClr val="bg1"/>
                </a:solidFill>
              </a:defRPr>
            </a:lvl1pPr>
          </a:lstStyle>
          <a:p>
            <a:r>
              <a:rPr lang="en-US" dirty="0"/>
              <a:t>Click to edit Master title style</a:t>
            </a:r>
            <a:endParaRPr lang="en-NZ" dirty="0"/>
          </a:p>
        </p:txBody>
      </p:sp>
      <p:sp>
        <p:nvSpPr>
          <p:cNvPr id="6" name="Subtitle 2"/>
          <p:cNvSpPr>
            <a:spLocks noGrp="1"/>
          </p:cNvSpPr>
          <p:nvPr>
            <p:ph type="subTitle" idx="1"/>
          </p:nvPr>
        </p:nvSpPr>
        <p:spPr>
          <a:xfrm>
            <a:off x="649061" y="4772978"/>
            <a:ext cx="6105525" cy="617628"/>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NZ"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99241" y="0"/>
            <a:ext cx="1676872" cy="1666430"/>
          </a:xfrm>
          <a:prstGeom prst="rect">
            <a:avLst/>
          </a:prstGeom>
        </p:spPr>
      </p:pic>
    </p:spTree>
    <p:extLst>
      <p:ext uri="{BB962C8B-B14F-4D97-AF65-F5344CB8AC3E}">
        <p14:creationId xmlns:p14="http://schemas.microsoft.com/office/powerpoint/2010/main" val="2740647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ontent page -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1095375" y="365126"/>
            <a:ext cx="7886700" cy="1325563"/>
          </a:xfrm>
          <a:prstGeom prst="rect">
            <a:avLst/>
          </a:prstGeom>
        </p:spPr>
        <p:txBody>
          <a:bodyPr vert="horz" lIns="91440" tIns="45720" rIns="91440" bIns="45720" rtlCol="0" anchor="ctr">
            <a:normAutofit/>
          </a:bodyPr>
          <a:lstStyle>
            <a:lvl1pPr>
              <a:defRPr>
                <a:solidFill>
                  <a:srgbClr val="339FAD"/>
                </a:solidFill>
              </a:defRPr>
            </a:lvl1pPr>
          </a:lstStyle>
          <a:p>
            <a:r>
              <a:rPr lang="en-US" dirty="0"/>
              <a:t>Click to edit Master title style</a:t>
            </a:r>
            <a:endParaRPr lang="en-NZ" dirty="0"/>
          </a:p>
        </p:txBody>
      </p:sp>
      <p:sp>
        <p:nvSpPr>
          <p:cNvPr id="12" name="Text Placeholder 11"/>
          <p:cNvSpPr>
            <a:spLocks noGrp="1"/>
          </p:cNvSpPr>
          <p:nvPr>
            <p:ph type="body" sz="quarter" idx="13"/>
          </p:nvPr>
        </p:nvSpPr>
        <p:spPr>
          <a:xfrm>
            <a:off x="1095375" y="1844530"/>
            <a:ext cx="7886700" cy="4351338"/>
          </a:xfrm>
        </p:spPr>
        <p:txBody>
          <a:bodyPr/>
          <a:lstStyle>
            <a:lvl1pPr>
              <a:buClr>
                <a:srgbClr val="339FAD"/>
              </a:buClr>
              <a:defRPr/>
            </a:lvl1pPr>
            <a:lvl2pPr>
              <a:buClr>
                <a:srgbClr val="339FAD"/>
              </a:buClr>
              <a:defRPr/>
            </a:lvl2pPr>
            <a:lvl3pPr>
              <a:buClr>
                <a:srgbClr val="339FAD"/>
              </a:buClr>
              <a:defRPr/>
            </a:lvl3pPr>
            <a:lvl4pPr>
              <a:buClr>
                <a:srgbClr val="339FAD"/>
              </a:buClr>
              <a:defRPr/>
            </a:lvl4pPr>
            <a:lvl5pPr>
              <a:buClr>
                <a:srgbClr val="339FAD"/>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Tree>
    <p:extLst>
      <p:ext uri="{BB962C8B-B14F-4D97-AF65-F5344CB8AC3E}">
        <p14:creationId xmlns:p14="http://schemas.microsoft.com/office/powerpoint/2010/main" val="1412782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Rectangle 8"/>
          <p:cNvSpPr>
            <a:spLocks noGrp="1" noChangeArrowheads="1"/>
          </p:cNvSpPr>
          <p:nvPr>
            <p:ph type="dt" sz="half" idx="10"/>
          </p:nvPr>
        </p:nvSpPr>
        <p:spPr>
          <a:ln/>
        </p:spPr>
        <p:txBody>
          <a:bodyPr/>
          <a:lstStyle>
            <a:lvl1pPr>
              <a:defRPr/>
            </a:lvl1pPr>
          </a:lstStyle>
          <a:p>
            <a:pPr>
              <a:defRPr/>
            </a:pPr>
            <a:endParaRPr lang="en-AU"/>
          </a:p>
        </p:txBody>
      </p:sp>
      <p:sp>
        <p:nvSpPr>
          <p:cNvPr id="5" name="Rectangle 9"/>
          <p:cNvSpPr>
            <a:spLocks noGrp="1" noChangeArrowheads="1"/>
          </p:cNvSpPr>
          <p:nvPr>
            <p:ph type="ftr" sz="quarter" idx="11"/>
          </p:nvPr>
        </p:nvSpPr>
        <p:spPr>
          <a:ln/>
        </p:spPr>
        <p:txBody>
          <a:bodyPr/>
          <a:lstStyle>
            <a:lvl1pPr>
              <a:defRPr/>
            </a:lvl1pPr>
          </a:lstStyle>
          <a:p>
            <a:pPr>
              <a:defRPr/>
            </a:pPr>
            <a:endParaRPr lang="en-AU"/>
          </a:p>
        </p:txBody>
      </p:sp>
      <p:sp>
        <p:nvSpPr>
          <p:cNvPr id="6" name="Rectangle 10"/>
          <p:cNvSpPr>
            <a:spLocks noGrp="1" noChangeArrowheads="1"/>
          </p:cNvSpPr>
          <p:nvPr>
            <p:ph type="sldNum" sz="quarter" idx="12"/>
          </p:nvPr>
        </p:nvSpPr>
        <p:spPr>
          <a:ln/>
        </p:spPr>
        <p:txBody>
          <a:bodyPr/>
          <a:lstStyle>
            <a:lvl1pPr>
              <a:defRPr/>
            </a:lvl1pPr>
          </a:lstStyle>
          <a:p>
            <a:fld id="{52BD36BA-9C46-43A0-847D-85B1B6E1E5CD}" type="slidenum">
              <a:rPr lang="en-AU" altLang="en-US"/>
              <a:pPr/>
              <a:t>‹#›</a:t>
            </a:fld>
            <a:endParaRPr lang="en-AU" altLang="en-US"/>
          </a:p>
        </p:txBody>
      </p:sp>
    </p:spTree>
    <p:extLst>
      <p:ext uri="{BB962C8B-B14F-4D97-AF65-F5344CB8AC3E}">
        <p14:creationId xmlns:p14="http://schemas.microsoft.com/office/powerpoint/2010/main" val="693874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ext page">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AEEB6D83-E55F-4623-8B8A-88852CC2F205}"/>
              </a:ext>
            </a:extLst>
          </p:cNvPr>
          <p:cNvSpPr>
            <a:spLocks noGrp="1"/>
          </p:cNvSpPr>
          <p:nvPr>
            <p:ph type="body" sz="quarter" idx="13" hasCustomPrompt="1"/>
          </p:nvPr>
        </p:nvSpPr>
        <p:spPr>
          <a:xfrm>
            <a:off x="522708" y="593014"/>
            <a:ext cx="6774842" cy="365798"/>
          </a:xfrm>
          <a:prstGeom prst="rect">
            <a:avLst/>
          </a:prstGeom>
        </p:spPr>
        <p:txBody>
          <a:bodyPr>
            <a:noAutofit/>
          </a:bodyPr>
          <a:lstStyle>
            <a:lvl1pPr marL="0" indent="0">
              <a:buNone/>
              <a:defRPr sz="2177">
                <a:solidFill>
                  <a:schemeClr val="bg1">
                    <a:lumMod val="50000"/>
                  </a:schemeClr>
                </a:solidFill>
                <a:latin typeface="Arial Black" panose="020B0A04020102020204" pitchFamily="34" charset="0"/>
              </a:defRPr>
            </a:lvl1pPr>
            <a:lvl2pPr marL="431003" indent="0">
              <a:buNone/>
              <a:defRPr sz="2309">
                <a:solidFill>
                  <a:schemeClr val="bg1">
                    <a:lumMod val="50000"/>
                  </a:schemeClr>
                </a:solidFill>
                <a:latin typeface="Arial Black" panose="020B0A04020102020204" pitchFamily="34" charset="0"/>
              </a:defRPr>
            </a:lvl2pPr>
            <a:lvl3pPr marL="862007" indent="0">
              <a:buNone/>
              <a:defRPr sz="2309">
                <a:solidFill>
                  <a:schemeClr val="bg1">
                    <a:lumMod val="50000"/>
                  </a:schemeClr>
                </a:solidFill>
                <a:latin typeface="Arial Black" panose="020B0A04020102020204" pitchFamily="34" charset="0"/>
              </a:defRPr>
            </a:lvl3pPr>
            <a:lvl4pPr marL="1293011" indent="0">
              <a:buNone/>
              <a:defRPr sz="2309">
                <a:solidFill>
                  <a:schemeClr val="bg1">
                    <a:lumMod val="50000"/>
                  </a:schemeClr>
                </a:solidFill>
                <a:latin typeface="Arial Black" panose="020B0A04020102020204" pitchFamily="34" charset="0"/>
              </a:defRPr>
            </a:lvl4pPr>
            <a:lvl5pPr marL="1724015" indent="0">
              <a:buNone/>
              <a:defRPr sz="2309">
                <a:solidFill>
                  <a:schemeClr val="bg1">
                    <a:lumMod val="50000"/>
                  </a:schemeClr>
                </a:solidFill>
                <a:latin typeface="Arial Black" panose="020B0A04020102020204" pitchFamily="34" charset="0"/>
              </a:defRPr>
            </a:lvl5pPr>
          </a:lstStyle>
          <a:p>
            <a:pPr lvl="0"/>
            <a:r>
              <a:rPr lang="en-US"/>
              <a:t>CLICK TO EDIT HEADING 1</a:t>
            </a:r>
          </a:p>
        </p:txBody>
      </p:sp>
      <p:sp>
        <p:nvSpPr>
          <p:cNvPr id="14" name="Text Placeholder 13">
            <a:extLst>
              <a:ext uri="{FF2B5EF4-FFF2-40B4-BE49-F238E27FC236}">
                <a16:creationId xmlns:a16="http://schemas.microsoft.com/office/drawing/2014/main" id="{C249EC4F-FD06-44F1-971A-7C2622F79024}"/>
              </a:ext>
            </a:extLst>
          </p:cNvPr>
          <p:cNvSpPr>
            <a:spLocks noGrp="1"/>
          </p:cNvSpPr>
          <p:nvPr>
            <p:ph type="body" sz="quarter" idx="14" hasCustomPrompt="1"/>
          </p:nvPr>
        </p:nvSpPr>
        <p:spPr>
          <a:xfrm>
            <a:off x="615031" y="1888108"/>
            <a:ext cx="7900361" cy="3943348"/>
          </a:xfrm>
          <a:prstGeom prst="rect">
            <a:avLst/>
          </a:prstGeom>
        </p:spPr>
        <p:txBody>
          <a:bodyPr>
            <a:noAutofit/>
          </a:bodyPr>
          <a:lstStyle>
            <a:lvl1pPr marL="0" marR="0" indent="0" algn="l" defTabSz="862007" rtl="0" eaLnBrk="1" fontAlgn="auto" latinLnBrk="0" hangingPunct="1">
              <a:lnSpc>
                <a:spcPct val="150000"/>
              </a:lnSpc>
              <a:spcBef>
                <a:spcPts val="942"/>
              </a:spcBef>
              <a:spcAft>
                <a:spcPts val="0"/>
              </a:spcAft>
              <a:buClrTx/>
              <a:buSzTx/>
              <a:buFont typeface="Arial" panose="020B0604020202020204" pitchFamily="34" charset="0"/>
              <a:buNone/>
              <a:tabLst/>
              <a:defRPr lang="en-NZ" sz="1225" b="0" i="0" u="none" strike="noStrike" smtClean="0">
                <a:solidFill>
                  <a:schemeClr val="bg1">
                    <a:lumMod val="50000"/>
                  </a:schemeClr>
                </a:solidFill>
                <a:effectLst/>
              </a:defRPr>
            </a:lvl1pPr>
            <a:lvl2pPr marL="431003" indent="0">
              <a:lnSpc>
                <a:spcPct val="150000"/>
              </a:lnSpc>
              <a:spcAft>
                <a:spcPts val="1026"/>
              </a:spcAft>
              <a:buNone/>
              <a:defRPr sz="1198" b="1">
                <a:solidFill>
                  <a:srgbClr val="F7931D"/>
                </a:solidFill>
              </a:defRPr>
            </a:lvl2pPr>
            <a:lvl3pPr marL="862007" indent="0">
              <a:lnSpc>
                <a:spcPct val="150000"/>
              </a:lnSpc>
              <a:spcAft>
                <a:spcPts val="1026"/>
              </a:spcAft>
              <a:buNone/>
              <a:defRPr sz="1198">
                <a:solidFill>
                  <a:schemeClr val="bg1">
                    <a:lumMod val="50000"/>
                  </a:schemeClr>
                </a:solidFill>
              </a:defRPr>
            </a:lvl3pPr>
            <a:lvl4pPr marL="1293011" indent="0">
              <a:lnSpc>
                <a:spcPct val="150000"/>
              </a:lnSpc>
              <a:spcAft>
                <a:spcPts val="1026"/>
              </a:spcAft>
              <a:buNone/>
              <a:defRPr sz="1198">
                <a:solidFill>
                  <a:schemeClr val="bg1">
                    <a:lumMod val="50000"/>
                  </a:schemeClr>
                </a:solidFill>
              </a:defRPr>
            </a:lvl4pPr>
            <a:lvl5pPr marL="1724015" indent="0">
              <a:lnSpc>
                <a:spcPct val="150000"/>
              </a:lnSpc>
              <a:spcAft>
                <a:spcPts val="1026"/>
              </a:spcAft>
              <a:buNone/>
              <a:defRPr sz="1198">
                <a:solidFill>
                  <a:schemeClr val="bg1">
                    <a:lumMod val="50000"/>
                  </a:schemeClr>
                </a:solidFill>
              </a:defRPr>
            </a:lvl5pPr>
          </a:lstStyle>
          <a:p>
            <a:pPr lvl="0"/>
            <a:r>
              <a:rPr lang="en-US"/>
              <a:t>Click to edit Master body copy styles.dfdfmnsdmnfdfndnfmdfnmdnfmdnfmdnfmdfnmdnfmdnfmdnfmdnfmdnfmdnfmdfndmfndfndfn,sdfnmsd,fnmmdfndmfnmd</a:t>
            </a:r>
          </a:p>
          <a:p>
            <a:pPr marL="244378" marR="0" lvl="0" indent="-244378" algn="l" defTabSz="862007" rtl="0" eaLnBrk="1" fontAlgn="auto" latinLnBrk="0" hangingPunct="1">
              <a:lnSpc>
                <a:spcPct val="150000"/>
              </a:lnSpc>
              <a:spcBef>
                <a:spcPts val="942"/>
              </a:spcBef>
              <a:spcAft>
                <a:spcPts val="1026"/>
              </a:spcAft>
              <a:buClrTx/>
              <a:buSzTx/>
              <a:buFont typeface="Arial" panose="020B0604020202020204" pitchFamily="34" charset="0"/>
              <a:buChar char="•"/>
              <a:tabLst/>
              <a:defRPr/>
            </a:pPr>
            <a:r>
              <a:rPr lang="en-US"/>
              <a:t>Click here to edit master bullets</a:t>
            </a:r>
          </a:p>
          <a:p>
            <a:pPr marL="244378" marR="0" lvl="0" indent="-244378" algn="l" defTabSz="862007" rtl="0" eaLnBrk="1" fontAlgn="auto" latinLnBrk="0" hangingPunct="1">
              <a:lnSpc>
                <a:spcPct val="150000"/>
              </a:lnSpc>
              <a:spcBef>
                <a:spcPts val="942"/>
              </a:spcBef>
              <a:spcAft>
                <a:spcPts val="1026"/>
              </a:spcAft>
              <a:buClrTx/>
              <a:buSzTx/>
              <a:buFont typeface="Arial" panose="020B0604020202020204" pitchFamily="34" charset="0"/>
              <a:buChar char="•"/>
              <a:tabLst/>
              <a:defRPr/>
            </a:pPr>
            <a:endParaRPr lang="en-US"/>
          </a:p>
          <a:p>
            <a:pPr marL="244378" marR="0" lvl="0" indent="-244378" algn="l" defTabSz="862007" rtl="0" eaLnBrk="1" fontAlgn="auto" latinLnBrk="0" hangingPunct="1">
              <a:lnSpc>
                <a:spcPct val="150000"/>
              </a:lnSpc>
              <a:spcBef>
                <a:spcPts val="942"/>
              </a:spcBef>
              <a:spcAft>
                <a:spcPts val="1026"/>
              </a:spcAft>
              <a:buClrTx/>
              <a:buSzTx/>
              <a:buFont typeface="Arial" panose="020B0604020202020204" pitchFamily="34" charset="0"/>
              <a:buChar char="•"/>
              <a:tabLst/>
              <a:defRPr/>
            </a:pPr>
            <a:endParaRPr lang="en-US"/>
          </a:p>
          <a:p>
            <a:pPr lvl="0"/>
            <a:endParaRPr lang="en-US"/>
          </a:p>
        </p:txBody>
      </p:sp>
      <p:sp>
        <p:nvSpPr>
          <p:cNvPr id="6" name="Slide Number Placeholder 6">
            <a:extLst>
              <a:ext uri="{FF2B5EF4-FFF2-40B4-BE49-F238E27FC236}">
                <a16:creationId xmlns:a16="http://schemas.microsoft.com/office/drawing/2014/main" id="{8AF307AC-F9CF-4211-9BE3-6FCAF0990BA6}"/>
              </a:ext>
            </a:extLst>
          </p:cNvPr>
          <p:cNvSpPr txBox="1">
            <a:spLocks/>
          </p:cNvSpPr>
          <p:nvPr userDrawn="1"/>
        </p:nvSpPr>
        <p:spPr>
          <a:xfrm>
            <a:off x="6457950" y="6111115"/>
            <a:ext cx="2057400" cy="365125"/>
          </a:xfrm>
          <a:prstGeom prst="rect">
            <a:avLst/>
          </a:prstGeom>
        </p:spPr>
        <p:txBody>
          <a:bodyPr vert="horz" lIns="78203" tIns="39101" rIns="78203" bIns="39101" rtlCol="0" anchor="ctr"/>
          <a:lstStyle>
            <a:defPPr>
              <a:defRPr lang="en-US"/>
            </a:defPPr>
            <a:lvl1pPr marL="0" algn="r" defTabSz="457200" rtl="0" eaLnBrk="1" latinLnBrk="0" hangingPunct="1">
              <a:defRPr sz="132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5776323-98C5-47CE-A5EC-7C1E4B3AFF44}" type="slidenum">
              <a:rPr lang="en-NZ" sz="1132" smtClean="0"/>
              <a:pPr/>
              <a:t>‹#›</a:t>
            </a:fld>
            <a:endParaRPr lang="en-NZ" sz="1132"/>
          </a:p>
        </p:txBody>
      </p:sp>
      <p:cxnSp>
        <p:nvCxnSpPr>
          <p:cNvPr id="8" name="Straight Connector 7">
            <a:extLst>
              <a:ext uri="{FF2B5EF4-FFF2-40B4-BE49-F238E27FC236}">
                <a16:creationId xmlns:a16="http://schemas.microsoft.com/office/drawing/2014/main" id="{7DE83DAC-9E2F-4B1D-8E27-DAFFDEDC29D6}"/>
              </a:ext>
            </a:extLst>
          </p:cNvPr>
          <p:cNvCxnSpPr>
            <a:cxnSpLocks/>
          </p:cNvCxnSpPr>
          <p:nvPr userDrawn="1"/>
        </p:nvCxnSpPr>
        <p:spPr>
          <a:xfrm>
            <a:off x="615638" y="1180746"/>
            <a:ext cx="7948631" cy="0"/>
          </a:xfrm>
          <a:prstGeom prst="line">
            <a:avLst/>
          </a:prstGeom>
          <a:ln w="38100">
            <a:solidFill>
              <a:srgbClr val="05A995"/>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4DCBA94-6CAD-4F8F-8C04-057368CC6C47}"/>
              </a:ext>
            </a:extLst>
          </p:cNvPr>
          <p:cNvCxnSpPr>
            <a:cxnSpLocks/>
          </p:cNvCxnSpPr>
          <p:nvPr userDrawn="1"/>
        </p:nvCxnSpPr>
        <p:spPr>
          <a:xfrm>
            <a:off x="615638" y="6062442"/>
            <a:ext cx="7948631" cy="0"/>
          </a:xfrm>
          <a:prstGeom prst="line">
            <a:avLst/>
          </a:prstGeom>
          <a:ln w="38100">
            <a:solidFill>
              <a:srgbClr val="05A995">
                <a:alpha val="45000"/>
              </a:srgbClr>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D7394BC-0F1A-47C2-ACC5-9CA7261DD4F1}"/>
              </a:ext>
            </a:extLst>
          </p:cNvPr>
          <p:cNvSpPr>
            <a:spLocks noGrp="1"/>
          </p:cNvSpPr>
          <p:nvPr>
            <p:ph type="body" sz="quarter" idx="15" hasCustomPrompt="1"/>
          </p:nvPr>
        </p:nvSpPr>
        <p:spPr>
          <a:xfrm>
            <a:off x="615031" y="1402709"/>
            <a:ext cx="7900361" cy="365799"/>
          </a:xfrm>
          <a:prstGeom prst="rect">
            <a:avLst/>
          </a:prstGeom>
        </p:spPr>
        <p:txBody>
          <a:bodyPr>
            <a:noAutofit/>
          </a:bodyPr>
          <a:lstStyle>
            <a:lvl1pPr marL="0" indent="0">
              <a:buNone/>
              <a:defRPr sz="1565" b="1">
                <a:solidFill>
                  <a:srgbClr val="05A995"/>
                </a:solidFill>
              </a:defRPr>
            </a:lvl1pPr>
            <a:lvl2pPr marL="431003" indent="0">
              <a:buNone/>
              <a:defRPr sz="1540" b="1">
                <a:solidFill>
                  <a:srgbClr val="F7931D"/>
                </a:solidFill>
              </a:defRPr>
            </a:lvl2pPr>
            <a:lvl3pPr marL="862007" indent="0">
              <a:buNone/>
              <a:defRPr sz="1540" b="1">
                <a:solidFill>
                  <a:srgbClr val="F7931D"/>
                </a:solidFill>
              </a:defRPr>
            </a:lvl3pPr>
            <a:lvl4pPr marL="1293011" indent="0">
              <a:buNone/>
              <a:defRPr sz="1540" b="1">
                <a:solidFill>
                  <a:srgbClr val="F7931D"/>
                </a:solidFill>
              </a:defRPr>
            </a:lvl4pPr>
            <a:lvl5pPr marL="1724015" indent="0">
              <a:buNone/>
              <a:defRPr sz="1540" b="1">
                <a:solidFill>
                  <a:srgbClr val="F7931D"/>
                </a:solidFill>
              </a:defRPr>
            </a:lvl5pPr>
          </a:lstStyle>
          <a:p>
            <a:pPr lvl="0"/>
            <a:r>
              <a:rPr lang="en-US"/>
              <a:t>CLICK TO EDIT HEADING 2</a:t>
            </a:r>
          </a:p>
        </p:txBody>
      </p:sp>
      <p:pic>
        <p:nvPicPr>
          <p:cNvPr id="9" name="Picture 8" descr="Text&#10;&#10;Description automatically generated">
            <a:extLst>
              <a:ext uri="{FF2B5EF4-FFF2-40B4-BE49-F238E27FC236}">
                <a16:creationId xmlns:a16="http://schemas.microsoft.com/office/drawing/2014/main" id="{89583BB6-28EB-4B79-80BB-20C5675B8B4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1919" y="6259789"/>
            <a:ext cx="1049223" cy="428867"/>
          </a:xfrm>
          <a:prstGeom prst="rect">
            <a:avLst/>
          </a:prstGeom>
        </p:spPr>
      </p:pic>
    </p:spTree>
    <p:extLst>
      <p:ext uri="{BB962C8B-B14F-4D97-AF65-F5344CB8AC3E}">
        <p14:creationId xmlns:p14="http://schemas.microsoft.com/office/powerpoint/2010/main" val="1985828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1800" y="1412111"/>
            <a:ext cx="2400300" cy="1468248"/>
          </a:xfrm>
          <a:prstGeom prst="rect">
            <a:avLst/>
          </a:prstGeom>
        </p:spPr>
        <p:txBody>
          <a:bodyPr anchor="b">
            <a:noAutofit/>
          </a:bodyPr>
          <a:lstStyle>
            <a:lvl1pPr>
              <a:defRPr sz="2400" b="1">
                <a:solidFill>
                  <a:srgbClr val="FFFFFF"/>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481800" y="2926080"/>
            <a:ext cx="2400300" cy="3379124"/>
          </a:xfrm>
          <a:prstGeom prst="rect">
            <a:avLst/>
          </a:prstGeo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6" name="Footer Placeholder 5"/>
          <p:cNvSpPr>
            <a:spLocks noGrp="1"/>
          </p:cNvSpPr>
          <p:nvPr>
            <p:ph type="ftr" sz="quarter" idx="11"/>
          </p:nvPr>
        </p:nvSpPr>
        <p:spPr>
          <a:xfrm>
            <a:off x="128045" y="6387340"/>
            <a:ext cx="3057887" cy="365125"/>
          </a:xfrm>
        </p:spPr>
        <p:txBody>
          <a:bodyPr/>
          <a:lstStyle>
            <a:lvl1pPr algn="l">
              <a:defRPr>
                <a:solidFill>
                  <a:schemeClr val="bg1"/>
                </a:solidFill>
              </a:defRPr>
            </a:lvl1pPr>
          </a:lstStyle>
          <a:p>
            <a:pPr algn="ctr"/>
            <a:r>
              <a:rPr lang="en-GB" dirty="0"/>
              <a:t>© </a:t>
            </a:r>
            <a:r>
              <a:rPr lang="en-GB" dirty="0" err="1"/>
              <a:t>MercyAscot</a:t>
            </a:r>
            <a:r>
              <a:rPr lang="en-GB" dirty="0"/>
              <a:t> Orthopaedics Limited Treatment Protocol Works </a:t>
            </a:r>
            <a:br>
              <a:rPr lang="en-GB" dirty="0"/>
            </a:br>
            <a:r>
              <a:rPr lang="en-GB" dirty="0"/>
              <a:t>and Customised Systems and Processes Works</a:t>
            </a:r>
            <a:endParaRPr lang="en-NZ" dirty="0"/>
          </a:p>
        </p:txBody>
      </p:sp>
      <p:sp>
        <p:nvSpPr>
          <p:cNvPr id="9" name="Content Placeholder 2">
            <a:extLst>
              <a:ext uri="{FF2B5EF4-FFF2-40B4-BE49-F238E27FC236}">
                <a16:creationId xmlns:a16="http://schemas.microsoft.com/office/drawing/2014/main" id="{5DA43477-1FC8-DF48-8D2D-09B1DFC14217}"/>
              </a:ext>
            </a:extLst>
          </p:cNvPr>
          <p:cNvSpPr>
            <a:spLocks noGrp="1"/>
          </p:cNvSpPr>
          <p:nvPr>
            <p:ph sz="half" idx="13"/>
          </p:nvPr>
        </p:nvSpPr>
        <p:spPr>
          <a:xfrm>
            <a:off x="3673084" y="585933"/>
            <a:ext cx="4989116" cy="5801406"/>
          </a:xfrm>
          <a:prstGeom prst="rect">
            <a:avLst/>
          </a:prstGeom>
        </p:spPr>
        <p:txBody>
          <a:bodyPr/>
          <a:lstStyle>
            <a:lvl1pPr>
              <a:spcBef>
                <a:spcPts val="555"/>
              </a:spcBef>
              <a:spcAft>
                <a:spcPts val="555"/>
              </a:spcAft>
              <a:buClr>
                <a:srgbClr val="29BAD9"/>
              </a:buClr>
              <a:defRPr/>
            </a:lvl1pPr>
            <a:lvl2pPr>
              <a:spcBef>
                <a:spcPts val="555"/>
              </a:spcBef>
              <a:spcAft>
                <a:spcPts val="555"/>
              </a:spcAft>
              <a:buClr>
                <a:srgbClr val="29BAD9"/>
              </a:buClr>
              <a:buFont typeface="Arial" panose="020B0604020202020204" pitchFamily="34" charset="0"/>
              <a:buChar char="•"/>
              <a:defRPr/>
            </a:lvl2pPr>
            <a:lvl3pPr>
              <a:spcBef>
                <a:spcPts val="555"/>
              </a:spcBef>
              <a:spcAft>
                <a:spcPts val="555"/>
              </a:spcAft>
              <a:buClr>
                <a:srgbClr val="29BAD9"/>
              </a:buClr>
              <a:defRPr/>
            </a:lvl3pPr>
            <a:lvl4pPr>
              <a:spcBef>
                <a:spcPts val="555"/>
              </a:spcBef>
              <a:spcAft>
                <a:spcPts val="555"/>
              </a:spcAft>
              <a:buClr>
                <a:srgbClr val="29BAD9"/>
              </a:buClr>
              <a:defRPr/>
            </a:lvl4pPr>
            <a:lvl5pPr>
              <a:spcBef>
                <a:spcPts val="555"/>
              </a:spcBef>
              <a:spcAft>
                <a:spcPts val="555"/>
              </a:spcAft>
              <a:buClr>
                <a:srgbClr val="29BAD9"/>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61252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Rectangle 8"/>
          <p:cNvSpPr>
            <a:spLocks noGrp="1" noChangeArrowheads="1"/>
          </p:cNvSpPr>
          <p:nvPr>
            <p:ph type="dt" sz="half" idx="10"/>
          </p:nvPr>
        </p:nvSpPr>
        <p:spPr>
          <a:ln/>
        </p:spPr>
        <p:txBody>
          <a:bodyPr/>
          <a:lstStyle>
            <a:lvl1pPr>
              <a:defRPr/>
            </a:lvl1pPr>
          </a:lstStyle>
          <a:p>
            <a:pPr>
              <a:defRPr/>
            </a:pPr>
            <a:endParaRPr lang="en-AU"/>
          </a:p>
        </p:txBody>
      </p:sp>
      <p:sp>
        <p:nvSpPr>
          <p:cNvPr id="4" name="Rectangle 9"/>
          <p:cNvSpPr>
            <a:spLocks noGrp="1" noChangeArrowheads="1"/>
          </p:cNvSpPr>
          <p:nvPr>
            <p:ph type="ftr" sz="quarter" idx="11"/>
          </p:nvPr>
        </p:nvSpPr>
        <p:spPr>
          <a:ln/>
        </p:spPr>
        <p:txBody>
          <a:bodyPr/>
          <a:lstStyle>
            <a:lvl1pPr>
              <a:defRPr/>
            </a:lvl1pPr>
          </a:lstStyle>
          <a:p>
            <a:pPr>
              <a:defRPr/>
            </a:pPr>
            <a:endParaRPr lang="en-AU"/>
          </a:p>
        </p:txBody>
      </p:sp>
      <p:sp>
        <p:nvSpPr>
          <p:cNvPr id="5" name="Rectangle 10"/>
          <p:cNvSpPr>
            <a:spLocks noGrp="1" noChangeArrowheads="1"/>
          </p:cNvSpPr>
          <p:nvPr>
            <p:ph type="sldNum" sz="quarter" idx="12"/>
          </p:nvPr>
        </p:nvSpPr>
        <p:spPr>
          <a:ln/>
        </p:spPr>
        <p:txBody>
          <a:bodyPr/>
          <a:lstStyle>
            <a:lvl1pPr>
              <a:defRPr/>
            </a:lvl1pPr>
          </a:lstStyle>
          <a:p>
            <a:fld id="{FAD2A984-1C71-4CD6-8587-217B615DB21B}" type="slidenum">
              <a:rPr lang="en-AU" altLang="en-US"/>
              <a:pPr/>
              <a:t>‹#›</a:t>
            </a:fld>
            <a:endParaRPr lang="en-AU" altLang="en-US"/>
          </a:p>
        </p:txBody>
      </p:sp>
    </p:spTree>
    <p:extLst>
      <p:ext uri="{BB962C8B-B14F-4D97-AF65-F5344CB8AC3E}">
        <p14:creationId xmlns:p14="http://schemas.microsoft.com/office/powerpoint/2010/main" val="19589573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11/29/2022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586899977"/>
      </p:ext>
    </p:extLst>
  </p:cSld>
  <p:clrMap bg1="lt1" tx1="dk1" bg2="lt2" tx2="dk2" accent1="accent1" accent2="accent2" accent3="accent3" accent4="accent4" accent5="accent5" accent6="accent6" hlink="hlink" folHlink="folHlink"/>
  <p:sldLayoutIdLst>
    <p:sldLayoutId id="2147483694" r:id="rId1"/>
    <p:sldLayoutId id="2147483696" r:id="rId2"/>
    <p:sldLayoutId id="2147483697" r:id="rId3"/>
    <p:sldLayoutId id="2147483700" r:id="rId4"/>
    <p:sldLayoutId id="2147483701" r:id="rId5"/>
    <p:sldLayoutId id="2147483702" r:id="rId6"/>
  </p:sldLayoutIdLst>
  <p:txStyles>
    <p:title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hyperlink" Target="https://spts.org/docs/default-source/v12n3-ijspt/ijspt-12_3-06-lee_abs.pdf?sfvrsn=2" TargetMode="Externa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spts.org/docs/default-source/v12n3-ijspt/ijspt-12_3-06-lee_abs.pdf?sfvrsn=2" TargetMode="External"/><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hyperlink" Target="http://doi.org/10.1080/10833196.2017.1364541" TargetMode="External"/><Relationship Id="rId4" Type="http://schemas.openxmlformats.org/officeDocument/2006/relationships/hyperlink" Target="http://dx.doi.org/10.1097/BPO.0000000000000594"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dx.doi.org/10.1097/BPO.0000000000000594" TargetMode="External"/><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doi.org/10.1016/j.ptsp.2020.12.015" TargetMode="External"/><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jpeg"/></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3.xml"/><Relationship Id="rId5" Type="http://schemas.openxmlformats.org/officeDocument/2006/relationships/image" Target="../media/image41.tiff"/><Relationship Id="rId4" Type="http://schemas.openxmlformats.org/officeDocument/2006/relationships/image" Target="../media/image40.png"/></Relationships>
</file>

<file path=ppt/slides/_rels/slide53.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3.xml"/><Relationship Id="rId5" Type="http://schemas.openxmlformats.org/officeDocument/2006/relationships/image" Target="../media/image45.svg"/><Relationship Id="rId4" Type="http://schemas.openxmlformats.org/officeDocument/2006/relationships/image" Target="../media/image44.png"/></Relationships>
</file>

<file path=ppt/slides/_rels/slide54.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eg"/></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tiff"/><Relationship Id="rId1" Type="http://schemas.openxmlformats.org/officeDocument/2006/relationships/slideLayout" Target="../slideLayouts/slideLayout3.xml"/><Relationship Id="rId4" Type="http://schemas.openxmlformats.org/officeDocument/2006/relationships/image" Target="../media/image53.svg"/></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tiff"/><Relationship Id="rId1" Type="http://schemas.openxmlformats.org/officeDocument/2006/relationships/slideLayout" Target="../slideLayouts/slideLayout3.xml"/><Relationship Id="rId4" Type="http://schemas.openxmlformats.org/officeDocument/2006/relationships/image" Target="../media/image56.sv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dx.doi.org/10.1097/BPO.0000000000000594" TargetMode="Externa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42057" y="3385226"/>
            <a:ext cx="6105525" cy="1277938"/>
          </a:xfrm>
        </p:spPr>
        <p:txBody>
          <a:bodyPr>
            <a:normAutofit fontScale="90000"/>
          </a:bodyPr>
          <a:lstStyle/>
          <a:p>
            <a:r>
              <a:rPr lang="en-AU" sz="2800" b="1" dirty="0" err="1">
                <a:effectLst/>
                <a:latin typeface="Calibri" panose="020F0502020204030204" pitchFamily="34" charset="0"/>
                <a:ea typeface="Calibri" panose="020F0502020204030204" pitchFamily="34" charset="0"/>
                <a:cs typeface="Times New Roman" panose="02020603050405020304" pitchFamily="18" charset="0"/>
              </a:rPr>
              <a:t>Whakatika</a:t>
            </a:r>
            <a:r>
              <a:rPr lang="en-AU" sz="2800" b="1" dirty="0">
                <a:effectLst/>
                <a:latin typeface="Calibri" panose="020F0502020204030204" pitchFamily="34" charset="0"/>
                <a:ea typeface="Calibri" panose="020F0502020204030204" pitchFamily="34" charset="0"/>
                <a:cs typeface="Times New Roman" panose="02020603050405020304" pitchFamily="18" charset="0"/>
              </a:rPr>
              <a:t> Oranga ACC and the Future of Injury Prevention</a:t>
            </a:r>
            <a:br>
              <a:rPr lang="en-NZ" sz="1800" dirty="0">
                <a:effectLst/>
                <a:latin typeface="Calibri" panose="020F0502020204030204" pitchFamily="34" charset="0"/>
                <a:ea typeface="Calibri" panose="020F0502020204030204" pitchFamily="34" charset="0"/>
                <a:cs typeface="Times New Roman" panose="02020603050405020304" pitchFamily="18" charset="0"/>
              </a:rPr>
            </a:br>
            <a:r>
              <a:rPr lang="en-NZ" dirty="0"/>
              <a:t>Sports Injury Prevention</a:t>
            </a:r>
          </a:p>
        </p:txBody>
      </p:sp>
      <p:sp>
        <p:nvSpPr>
          <p:cNvPr id="5" name="Subtitle 4"/>
          <p:cNvSpPr>
            <a:spLocks noGrp="1"/>
          </p:cNvSpPr>
          <p:nvPr>
            <p:ph type="subTitle" idx="1"/>
          </p:nvPr>
        </p:nvSpPr>
        <p:spPr/>
        <p:txBody>
          <a:bodyPr>
            <a:noAutofit/>
          </a:bodyPr>
          <a:lstStyle/>
          <a:p>
            <a:r>
              <a:rPr lang="en-NZ" sz="1400" dirty="0"/>
              <a:t>Professor Duncan Reid DHSc </a:t>
            </a:r>
          </a:p>
          <a:p>
            <a:r>
              <a:rPr lang="en-NZ" sz="1400" dirty="0"/>
              <a:t>Department of Physiotherapy School of Clinical Sciences, Faculty of Health and Environmental Sciences</a:t>
            </a:r>
          </a:p>
        </p:txBody>
      </p:sp>
    </p:spTree>
    <p:extLst>
      <p:ext uri="{BB962C8B-B14F-4D97-AF65-F5344CB8AC3E}">
        <p14:creationId xmlns:p14="http://schemas.microsoft.com/office/powerpoint/2010/main" val="1329641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Injury incidence in elite rowing</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0112328"/>
              </p:ext>
            </p:extLst>
          </p:nvPr>
        </p:nvGraphicFramePr>
        <p:xfrm>
          <a:off x="697981" y="1888549"/>
          <a:ext cx="7344813" cy="3312369"/>
        </p:xfrm>
        <a:graphic>
          <a:graphicData uri="http://schemas.openxmlformats.org/drawingml/2006/table">
            <a:tbl>
              <a:tblPr firstRow="1" firstCol="1" bandRow="1">
                <a:tableStyleId>{5C22544A-7EE6-4342-B048-85BDC9FD1C3A}</a:tableStyleId>
              </a:tblPr>
              <a:tblGrid>
                <a:gridCol w="880611">
                  <a:extLst>
                    <a:ext uri="{9D8B030D-6E8A-4147-A177-3AD203B41FA5}">
                      <a16:colId xmlns:a16="http://schemas.microsoft.com/office/drawing/2014/main" val="20000"/>
                    </a:ext>
                  </a:extLst>
                </a:gridCol>
                <a:gridCol w="455901">
                  <a:extLst>
                    <a:ext uri="{9D8B030D-6E8A-4147-A177-3AD203B41FA5}">
                      <a16:colId xmlns:a16="http://schemas.microsoft.com/office/drawing/2014/main" val="20001"/>
                    </a:ext>
                  </a:extLst>
                </a:gridCol>
                <a:gridCol w="679853">
                  <a:extLst>
                    <a:ext uri="{9D8B030D-6E8A-4147-A177-3AD203B41FA5}">
                      <a16:colId xmlns:a16="http://schemas.microsoft.com/office/drawing/2014/main" val="20002"/>
                    </a:ext>
                  </a:extLst>
                </a:gridCol>
                <a:gridCol w="567078">
                  <a:extLst>
                    <a:ext uri="{9D8B030D-6E8A-4147-A177-3AD203B41FA5}">
                      <a16:colId xmlns:a16="http://schemas.microsoft.com/office/drawing/2014/main" val="20003"/>
                    </a:ext>
                  </a:extLst>
                </a:gridCol>
                <a:gridCol w="793428">
                  <a:extLst>
                    <a:ext uri="{9D8B030D-6E8A-4147-A177-3AD203B41FA5}">
                      <a16:colId xmlns:a16="http://schemas.microsoft.com/office/drawing/2014/main" val="20004"/>
                    </a:ext>
                  </a:extLst>
                </a:gridCol>
                <a:gridCol w="793428">
                  <a:extLst>
                    <a:ext uri="{9D8B030D-6E8A-4147-A177-3AD203B41FA5}">
                      <a16:colId xmlns:a16="http://schemas.microsoft.com/office/drawing/2014/main" val="20005"/>
                    </a:ext>
                  </a:extLst>
                </a:gridCol>
                <a:gridCol w="680652">
                  <a:extLst>
                    <a:ext uri="{9D8B030D-6E8A-4147-A177-3AD203B41FA5}">
                      <a16:colId xmlns:a16="http://schemas.microsoft.com/office/drawing/2014/main" val="20006"/>
                    </a:ext>
                  </a:extLst>
                </a:gridCol>
                <a:gridCol w="679853">
                  <a:extLst>
                    <a:ext uri="{9D8B030D-6E8A-4147-A177-3AD203B41FA5}">
                      <a16:colId xmlns:a16="http://schemas.microsoft.com/office/drawing/2014/main" val="20007"/>
                    </a:ext>
                  </a:extLst>
                </a:gridCol>
                <a:gridCol w="567078">
                  <a:extLst>
                    <a:ext uri="{9D8B030D-6E8A-4147-A177-3AD203B41FA5}">
                      <a16:colId xmlns:a16="http://schemas.microsoft.com/office/drawing/2014/main" val="20008"/>
                    </a:ext>
                  </a:extLst>
                </a:gridCol>
                <a:gridCol w="1246931">
                  <a:extLst>
                    <a:ext uri="{9D8B030D-6E8A-4147-A177-3AD203B41FA5}">
                      <a16:colId xmlns:a16="http://schemas.microsoft.com/office/drawing/2014/main" val="20009"/>
                    </a:ext>
                  </a:extLst>
                </a:gridCol>
              </a:tblGrid>
              <a:tr h="417292">
                <a:tc gridSpan="3">
                  <a:txBody>
                    <a:bodyPr/>
                    <a:lstStyle/>
                    <a:p>
                      <a:pPr>
                        <a:lnSpc>
                          <a:spcPct val="115000"/>
                        </a:lnSpc>
                        <a:spcAft>
                          <a:spcPts val="0"/>
                        </a:spcAft>
                      </a:pPr>
                      <a:r>
                        <a:rPr lang="en-NZ" sz="1200" dirty="0">
                          <a:effectLst/>
                        </a:rPr>
                        <a:t>Table 4.6</a:t>
                      </a:r>
                      <a:endParaRPr lang="en-NZ" sz="1100" dirty="0">
                        <a:effectLst/>
                        <a:latin typeface="Calibri"/>
                        <a:ea typeface="Calibri"/>
                        <a:cs typeface="Times New Roman"/>
                      </a:endParaRPr>
                    </a:p>
                  </a:txBody>
                  <a:tcPr marL="68580" marR="68580" marT="0" marB="0"/>
                </a:tc>
                <a:tc hMerge="1">
                  <a:txBody>
                    <a:bodyPr/>
                    <a:lstStyle/>
                    <a:p>
                      <a:endParaRPr lang="en-NZ"/>
                    </a:p>
                  </a:txBody>
                  <a:tcPr/>
                </a:tc>
                <a:tc hMerge="1">
                  <a:txBody>
                    <a:bodyPr/>
                    <a:lstStyle/>
                    <a:p>
                      <a:endParaRPr lang="en-NZ"/>
                    </a:p>
                  </a:txBody>
                  <a:tcPr/>
                </a:tc>
                <a:tc>
                  <a:txBody>
                    <a:bodyPr/>
                    <a:lstStyle/>
                    <a:p>
                      <a:pPr algn="ctr">
                        <a:lnSpc>
                          <a:spcPct val="115000"/>
                        </a:lnSpc>
                        <a:spcAft>
                          <a:spcPts val="0"/>
                        </a:spcAft>
                      </a:pPr>
                      <a:r>
                        <a:rPr lang="en-NZ" sz="1100">
                          <a:effectLst/>
                        </a:rPr>
                        <a:t> </a:t>
                      </a:r>
                      <a:endParaRPr lang="en-NZ" sz="110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NZ" sz="1100">
                          <a:effectLst/>
                        </a:rPr>
                        <a:t> </a:t>
                      </a:r>
                      <a:endParaRPr lang="en-NZ" sz="110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NZ" sz="1100" dirty="0">
                          <a:effectLst/>
                        </a:rPr>
                        <a:t> </a:t>
                      </a:r>
                      <a:endParaRPr lang="en-NZ" sz="1100" dirty="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NZ" sz="1100">
                          <a:effectLst/>
                        </a:rPr>
                        <a:t> </a:t>
                      </a:r>
                      <a:endParaRPr lang="en-NZ" sz="110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NZ" sz="1100">
                          <a:effectLst/>
                        </a:rPr>
                        <a:t> </a:t>
                      </a:r>
                      <a:endParaRPr lang="en-NZ" sz="1100">
                        <a:effectLst/>
                        <a:latin typeface="Calibri"/>
                        <a:ea typeface="Calibri"/>
                        <a:cs typeface="Times New Roman"/>
                      </a:endParaRPr>
                    </a:p>
                  </a:txBody>
                  <a:tcPr marL="68580" marR="68580" marT="0" marB="0" anchor="b"/>
                </a:tc>
                <a:tc gridSpan="2">
                  <a:txBody>
                    <a:bodyPr/>
                    <a:lstStyle/>
                    <a:p>
                      <a:pPr algn="ctr">
                        <a:lnSpc>
                          <a:spcPct val="115000"/>
                        </a:lnSpc>
                        <a:spcAft>
                          <a:spcPts val="0"/>
                        </a:spcAft>
                      </a:pPr>
                      <a:r>
                        <a:rPr lang="en-NZ" sz="1100">
                          <a:effectLst/>
                        </a:rPr>
                        <a:t> </a:t>
                      </a:r>
                      <a:endParaRPr lang="en-NZ" sz="1100">
                        <a:effectLst/>
                        <a:latin typeface="Calibri"/>
                        <a:ea typeface="Calibri"/>
                        <a:cs typeface="Times New Roman"/>
                      </a:endParaRPr>
                    </a:p>
                  </a:txBody>
                  <a:tcPr marL="68580" marR="68580" marT="0" marB="0" anchor="b"/>
                </a:tc>
                <a:tc hMerge="1">
                  <a:txBody>
                    <a:bodyPr/>
                    <a:lstStyle/>
                    <a:p>
                      <a:endParaRPr lang="en-NZ"/>
                    </a:p>
                  </a:txBody>
                  <a:tcPr/>
                </a:tc>
                <a:extLst>
                  <a:ext uri="{0D108BD9-81ED-4DB2-BD59-A6C34878D82A}">
                    <a16:rowId xmlns:a16="http://schemas.microsoft.com/office/drawing/2014/main" val="10000"/>
                  </a:ext>
                </a:extLst>
              </a:tr>
              <a:tr h="1365097">
                <a:tc>
                  <a:txBody>
                    <a:bodyPr/>
                    <a:lstStyle/>
                    <a:p>
                      <a:pPr algn="ctr">
                        <a:lnSpc>
                          <a:spcPct val="115000"/>
                        </a:lnSpc>
                        <a:spcAft>
                          <a:spcPts val="0"/>
                        </a:spcAft>
                      </a:pPr>
                      <a:r>
                        <a:rPr lang="en-NZ" sz="1100">
                          <a:effectLst/>
                        </a:rPr>
                        <a:t>Level</a:t>
                      </a:r>
                      <a:endParaRPr lang="en-NZ" sz="1100">
                        <a:effectLst/>
                        <a:latin typeface="Calibri"/>
                        <a:ea typeface="Calibri"/>
                        <a:cs typeface="Times New Roman"/>
                      </a:endParaRPr>
                    </a:p>
                  </a:txBody>
                  <a:tcPr marL="68580" marR="68580" marT="0" marB="0" anchor="b"/>
                </a:tc>
                <a:tc gridSpan="2">
                  <a:txBody>
                    <a:bodyPr/>
                    <a:lstStyle/>
                    <a:p>
                      <a:pPr algn="ctr">
                        <a:lnSpc>
                          <a:spcPct val="115000"/>
                        </a:lnSpc>
                        <a:spcAft>
                          <a:spcPts val="0"/>
                        </a:spcAft>
                      </a:pPr>
                      <a:r>
                        <a:rPr lang="en-NZ" sz="1100" dirty="0">
                          <a:effectLst/>
                        </a:rPr>
                        <a:t>Participants</a:t>
                      </a:r>
                      <a:endParaRPr lang="en-NZ" sz="1100" dirty="0">
                        <a:effectLst/>
                        <a:latin typeface="Calibri"/>
                        <a:ea typeface="Calibri"/>
                        <a:cs typeface="Times New Roman"/>
                      </a:endParaRPr>
                    </a:p>
                  </a:txBody>
                  <a:tcPr marL="68580" marR="68580" marT="0" marB="0" anchor="b"/>
                </a:tc>
                <a:tc hMerge="1">
                  <a:txBody>
                    <a:bodyPr/>
                    <a:lstStyle/>
                    <a:p>
                      <a:endParaRPr lang="en-NZ"/>
                    </a:p>
                  </a:txBody>
                  <a:tcPr/>
                </a:tc>
                <a:tc>
                  <a:txBody>
                    <a:bodyPr/>
                    <a:lstStyle/>
                    <a:p>
                      <a:pPr algn="ctr">
                        <a:lnSpc>
                          <a:spcPct val="115000"/>
                        </a:lnSpc>
                        <a:spcAft>
                          <a:spcPts val="0"/>
                        </a:spcAft>
                      </a:pPr>
                      <a:r>
                        <a:rPr lang="en-NZ" sz="1100" dirty="0">
                          <a:effectLst/>
                        </a:rPr>
                        <a:t>New LBP</a:t>
                      </a:r>
                      <a:endParaRPr lang="en-NZ" sz="1100" dirty="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NZ" sz="1100" dirty="0">
                          <a:effectLst/>
                        </a:rPr>
                        <a:t>Total Training Hours</a:t>
                      </a:r>
                      <a:endParaRPr lang="en-NZ" sz="1100" dirty="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NZ" sz="1100" dirty="0">
                          <a:effectLst/>
                        </a:rPr>
                        <a:t>Mean Training Hours</a:t>
                      </a:r>
                      <a:endParaRPr lang="en-NZ" sz="1100" dirty="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NZ" sz="1100" dirty="0" err="1">
                          <a:effectLst/>
                        </a:rPr>
                        <a:t>Std</a:t>
                      </a:r>
                      <a:r>
                        <a:rPr lang="en-NZ" sz="1100" dirty="0">
                          <a:effectLst/>
                        </a:rPr>
                        <a:t> </a:t>
                      </a:r>
                      <a:r>
                        <a:rPr lang="en-NZ" sz="1100" dirty="0" err="1">
                          <a:effectLst/>
                        </a:rPr>
                        <a:t>Dev</a:t>
                      </a:r>
                      <a:endParaRPr lang="en-NZ" sz="1100" dirty="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NZ" sz="1100">
                          <a:effectLst/>
                        </a:rPr>
                        <a:t>95% CI</a:t>
                      </a:r>
                      <a:endParaRPr lang="en-NZ" sz="1100">
                        <a:effectLst/>
                        <a:latin typeface="Calibri"/>
                        <a:ea typeface="Calibri"/>
                        <a:cs typeface="Times New Roman"/>
                      </a:endParaRPr>
                    </a:p>
                  </a:txBody>
                  <a:tcPr marL="68580" marR="68580" marT="0" marB="0" anchor="b"/>
                </a:tc>
                <a:tc gridSpan="2">
                  <a:txBody>
                    <a:bodyPr/>
                    <a:lstStyle/>
                    <a:p>
                      <a:pPr algn="ctr">
                        <a:lnSpc>
                          <a:spcPct val="115000"/>
                        </a:lnSpc>
                        <a:spcAft>
                          <a:spcPts val="0"/>
                        </a:spcAft>
                      </a:pPr>
                      <a:r>
                        <a:rPr lang="en-NZ" sz="1100">
                          <a:effectLst/>
                        </a:rPr>
                        <a:t>Injuries per 1000 Training Hours</a:t>
                      </a:r>
                      <a:endParaRPr lang="en-NZ" sz="1100">
                        <a:effectLst/>
                        <a:latin typeface="Calibri"/>
                        <a:ea typeface="Calibri"/>
                        <a:cs typeface="Times New Roman"/>
                      </a:endParaRPr>
                    </a:p>
                  </a:txBody>
                  <a:tcPr marL="68580" marR="68580" marT="0" marB="0" anchor="b"/>
                </a:tc>
                <a:tc hMerge="1">
                  <a:txBody>
                    <a:bodyPr/>
                    <a:lstStyle/>
                    <a:p>
                      <a:endParaRPr lang="en-NZ"/>
                    </a:p>
                  </a:txBody>
                  <a:tcPr/>
                </a:tc>
                <a:extLst>
                  <a:ext uri="{0D108BD9-81ED-4DB2-BD59-A6C34878D82A}">
                    <a16:rowId xmlns:a16="http://schemas.microsoft.com/office/drawing/2014/main" val="10001"/>
                  </a:ext>
                </a:extLst>
              </a:tr>
              <a:tr h="382495">
                <a:tc>
                  <a:txBody>
                    <a:bodyPr/>
                    <a:lstStyle/>
                    <a:p>
                      <a:pPr>
                        <a:lnSpc>
                          <a:spcPct val="115000"/>
                        </a:lnSpc>
                        <a:spcAft>
                          <a:spcPts val="0"/>
                        </a:spcAft>
                      </a:pPr>
                      <a:r>
                        <a:rPr lang="en-NZ" sz="1100">
                          <a:effectLst/>
                        </a:rPr>
                        <a:t> </a:t>
                      </a:r>
                      <a:endParaRPr lang="en-NZ"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NZ" sz="1100">
                          <a:effectLst/>
                        </a:rPr>
                        <a:t>N</a:t>
                      </a:r>
                      <a:endParaRPr lang="en-NZ"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NZ" sz="1100">
                          <a:effectLst/>
                        </a:rPr>
                        <a:t>%</a:t>
                      </a:r>
                      <a:endParaRPr lang="en-NZ"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NZ" sz="1100">
                          <a:effectLst/>
                        </a:rPr>
                        <a:t>N</a:t>
                      </a:r>
                      <a:endParaRPr lang="en-NZ" sz="1100">
                        <a:effectLst/>
                        <a:latin typeface="Calibri"/>
                        <a:ea typeface="Calibri"/>
                        <a:cs typeface="Times New Roman"/>
                      </a:endParaRPr>
                    </a:p>
                  </a:txBody>
                  <a:tcPr marL="68580" marR="68580" marT="0" marB="0"/>
                </a:tc>
                <a:tc>
                  <a:txBody>
                    <a:bodyPr/>
                    <a:lstStyle/>
                    <a:p>
                      <a:endParaRPr lang="en-NZ" sz="1100">
                        <a:effectLst/>
                        <a:latin typeface="Calibri"/>
                      </a:endParaRPr>
                    </a:p>
                  </a:txBody>
                  <a:tcPr marL="68580" marR="68580" marT="0" marB="0"/>
                </a:tc>
                <a:tc>
                  <a:txBody>
                    <a:bodyPr/>
                    <a:lstStyle/>
                    <a:p>
                      <a:pPr algn="ctr">
                        <a:lnSpc>
                          <a:spcPct val="115000"/>
                        </a:lnSpc>
                        <a:spcAft>
                          <a:spcPts val="0"/>
                        </a:spcAft>
                      </a:pPr>
                      <a:r>
                        <a:rPr lang="en-NZ" sz="1100">
                          <a:effectLst/>
                        </a:rPr>
                        <a:t> </a:t>
                      </a:r>
                      <a:endParaRPr lang="en-NZ" sz="1100">
                        <a:effectLst/>
                        <a:latin typeface="Calibri"/>
                        <a:ea typeface="Calibri"/>
                        <a:cs typeface="Times New Roman"/>
                      </a:endParaRPr>
                    </a:p>
                  </a:txBody>
                  <a:tcPr marL="68580" marR="68580" marT="0" marB="0"/>
                </a:tc>
                <a:tc>
                  <a:txBody>
                    <a:bodyPr/>
                    <a:lstStyle/>
                    <a:p>
                      <a:endParaRPr lang="en-NZ" sz="1100">
                        <a:effectLst/>
                        <a:latin typeface="Calibri"/>
                      </a:endParaRPr>
                    </a:p>
                  </a:txBody>
                  <a:tcPr marL="68580" marR="68580" marT="0" marB="0"/>
                </a:tc>
                <a:tc>
                  <a:txBody>
                    <a:bodyPr/>
                    <a:lstStyle/>
                    <a:p>
                      <a:endParaRPr lang="en-NZ" sz="1100">
                        <a:effectLst/>
                        <a:latin typeface="Calibri"/>
                      </a:endParaRPr>
                    </a:p>
                  </a:txBody>
                  <a:tcPr marL="68580" marR="68580" marT="0" marB="0"/>
                </a:tc>
                <a:tc>
                  <a:txBody>
                    <a:bodyPr/>
                    <a:lstStyle/>
                    <a:p>
                      <a:endParaRPr lang="en-NZ" sz="1100">
                        <a:effectLst/>
                        <a:latin typeface="Calibri"/>
                      </a:endParaRPr>
                    </a:p>
                  </a:txBody>
                  <a:tcPr marL="68580" marR="68580" marT="0" marB="0"/>
                </a:tc>
                <a:tc>
                  <a:txBody>
                    <a:bodyPr/>
                    <a:lstStyle/>
                    <a:p>
                      <a:pPr algn="ctr">
                        <a:lnSpc>
                          <a:spcPct val="115000"/>
                        </a:lnSpc>
                        <a:spcAft>
                          <a:spcPts val="0"/>
                        </a:spcAft>
                      </a:pPr>
                      <a:r>
                        <a:rPr lang="en-NZ" sz="1100">
                          <a:effectLst/>
                        </a:rPr>
                        <a:t>95% CI</a:t>
                      </a:r>
                      <a:endParaRPr lang="en-NZ" sz="110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r h="382495">
                <a:tc>
                  <a:txBody>
                    <a:bodyPr/>
                    <a:lstStyle/>
                    <a:p>
                      <a:pPr>
                        <a:lnSpc>
                          <a:spcPct val="115000"/>
                        </a:lnSpc>
                        <a:spcAft>
                          <a:spcPts val="0"/>
                        </a:spcAft>
                      </a:pPr>
                      <a:r>
                        <a:rPr lang="en-NZ" sz="1100">
                          <a:effectLst/>
                        </a:rPr>
                        <a:t>Elite</a:t>
                      </a:r>
                      <a:endParaRPr lang="en-NZ"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NZ" sz="1100">
                          <a:effectLst/>
                        </a:rPr>
                        <a:t>41</a:t>
                      </a:r>
                      <a:endParaRPr lang="en-NZ"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NZ" sz="1100">
                          <a:effectLst/>
                        </a:rPr>
                        <a:t>54%</a:t>
                      </a:r>
                      <a:endParaRPr lang="en-NZ"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NZ" sz="1100">
                          <a:effectLst/>
                        </a:rPr>
                        <a:t>43</a:t>
                      </a:r>
                      <a:endParaRPr lang="en-NZ"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NZ" sz="1100">
                          <a:effectLst/>
                        </a:rPr>
                        <a:t>24120</a:t>
                      </a:r>
                      <a:endParaRPr lang="en-NZ"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NZ" sz="1100">
                          <a:effectLst/>
                        </a:rPr>
                        <a:t>588.29</a:t>
                      </a:r>
                      <a:endParaRPr lang="en-NZ"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NZ" sz="1100">
                          <a:effectLst/>
                        </a:rPr>
                        <a:t>30.28</a:t>
                      </a:r>
                      <a:endParaRPr lang="en-NZ"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NZ" sz="1100">
                          <a:effectLst/>
                        </a:rPr>
                        <a:t>0.297</a:t>
                      </a:r>
                      <a:endParaRPr lang="en-NZ"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NZ" sz="1100">
                          <a:effectLst/>
                        </a:rPr>
                        <a:t>1.78</a:t>
                      </a:r>
                      <a:endParaRPr lang="en-NZ"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NZ" sz="1100">
                          <a:effectLst/>
                        </a:rPr>
                        <a:t>(1.782-1.784)</a:t>
                      </a:r>
                      <a:endParaRPr lang="en-NZ" sz="1100">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r h="382495">
                <a:tc>
                  <a:txBody>
                    <a:bodyPr/>
                    <a:lstStyle/>
                    <a:p>
                      <a:pPr>
                        <a:lnSpc>
                          <a:spcPct val="115000"/>
                        </a:lnSpc>
                        <a:spcAft>
                          <a:spcPts val="0"/>
                        </a:spcAft>
                      </a:pPr>
                      <a:r>
                        <a:rPr lang="en-NZ" sz="1100">
                          <a:effectLst/>
                        </a:rPr>
                        <a:t>Non-Elite</a:t>
                      </a:r>
                      <a:endParaRPr lang="en-NZ"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NZ" sz="1100">
                          <a:effectLst/>
                        </a:rPr>
                        <a:t>35</a:t>
                      </a:r>
                      <a:endParaRPr lang="en-NZ"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NZ" sz="1100" dirty="0">
                          <a:effectLst/>
                        </a:rPr>
                        <a:t>46%</a:t>
                      </a:r>
                      <a:endParaRPr lang="en-NZ"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NZ" sz="1100">
                          <a:effectLst/>
                        </a:rPr>
                        <a:t>29</a:t>
                      </a:r>
                      <a:endParaRPr lang="en-NZ"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NZ" sz="1100">
                          <a:effectLst/>
                        </a:rPr>
                        <a:t>19077</a:t>
                      </a:r>
                      <a:endParaRPr lang="en-NZ"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NZ" sz="1100">
                          <a:effectLst/>
                        </a:rPr>
                        <a:t>545.05</a:t>
                      </a:r>
                      <a:endParaRPr lang="en-NZ"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NZ" sz="1100">
                          <a:effectLst/>
                        </a:rPr>
                        <a:t>27.19</a:t>
                      </a:r>
                      <a:endParaRPr lang="en-NZ"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NZ" sz="1100">
                          <a:effectLst/>
                        </a:rPr>
                        <a:t>0.288</a:t>
                      </a:r>
                      <a:endParaRPr lang="en-NZ"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NZ" sz="1100" dirty="0">
                          <a:effectLst/>
                        </a:rPr>
                        <a:t>1.52</a:t>
                      </a:r>
                      <a:endParaRPr lang="en-NZ"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NZ" sz="1100">
                          <a:effectLst/>
                        </a:rPr>
                        <a:t>(1.519-1.521)</a:t>
                      </a:r>
                      <a:endParaRPr lang="en-NZ" sz="1100">
                        <a:effectLst/>
                        <a:latin typeface="Calibri"/>
                        <a:ea typeface="Calibri"/>
                        <a:cs typeface="Times New Roman"/>
                      </a:endParaRPr>
                    </a:p>
                  </a:txBody>
                  <a:tcPr marL="68580" marR="68580" marT="0" marB="0"/>
                </a:tc>
                <a:extLst>
                  <a:ext uri="{0D108BD9-81ED-4DB2-BD59-A6C34878D82A}">
                    <a16:rowId xmlns:a16="http://schemas.microsoft.com/office/drawing/2014/main" val="10004"/>
                  </a:ext>
                </a:extLst>
              </a:tr>
              <a:tr h="382495">
                <a:tc>
                  <a:txBody>
                    <a:bodyPr/>
                    <a:lstStyle/>
                    <a:p>
                      <a:pPr>
                        <a:lnSpc>
                          <a:spcPct val="115000"/>
                        </a:lnSpc>
                        <a:spcAft>
                          <a:spcPts val="0"/>
                        </a:spcAft>
                      </a:pPr>
                      <a:r>
                        <a:rPr lang="en-NZ" sz="1100">
                          <a:effectLst/>
                        </a:rPr>
                        <a:t>Total</a:t>
                      </a:r>
                      <a:endParaRPr lang="en-NZ"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NZ" sz="1100">
                          <a:effectLst/>
                        </a:rPr>
                        <a:t>76</a:t>
                      </a:r>
                      <a:endParaRPr lang="en-NZ"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NZ" sz="1100">
                          <a:effectLst/>
                        </a:rPr>
                        <a:t>100%</a:t>
                      </a:r>
                      <a:endParaRPr lang="en-NZ"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NZ" sz="1100">
                          <a:effectLst/>
                        </a:rPr>
                        <a:t>72</a:t>
                      </a:r>
                      <a:endParaRPr lang="en-NZ"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NZ" sz="1100">
                          <a:effectLst/>
                        </a:rPr>
                        <a:t>43196</a:t>
                      </a:r>
                      <a:endParaRPr lang="en-NZ"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NZ" sz="1100">
                          <a:effectLst/>
                        </a:rPr>
                        <a:t>568.37</a:t>
                      </a:r>
                      <a:endParaRPr lang="en-NZ"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NZ" sz="1100">
                          <a:effectLst/>
                        </a:rPr>
                        <a:t>29.15</a:t>
                      </a:r>
                      <a:endParaRPr lang="en-NZ"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NZ" sz="1100">
                          <a:effectLst/>
                        </a:rPr>
                        <a:t>0.210</a:t>
                      </a:r>
                      <a:endParaRPr lang="en-NZ"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NZ" sz="1100" b="1" dirty="0">
                          <a:effectLst/>
                        </a:rPr>
                        <a:t>1.67</a:t>
                      </a:r>
                      <a:r>
                        <a:rPr lang="en-NZ" sz="800" b="1" dirty="0">
                          <a:effectLst/>
                        </a:rPr>
                        <a:t> </a:t>
                      </a:r>
                      <a:endParaRPr lang="en-NZ" sz="1100" b="1"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NZ" sz="1100" dirty="0">
                          <a:effectLst/>
                        </a:rPr>
                        <a:t>(1.666-1.667)</a:t>
                      </a:r>
                      <a:endParaRPr lang="en-NZ" sz="1100" dirty="0">
                        <a:effectLst/>
                        <a:latin typeface="Calibri"/>
                        <a:ea typeface="Calibri"/>
                        <a:cs typeface="Times New Roman"/>
                      </a:endParaRPr>
                    </a:p>
                  </a:txBody>
                  <a:tcPr marL="68580" marR="68580" marT="0" marB="0"/>
                </a:tc>
                <a:extLst>
                  <a:ext uri="{0D108BD9-81ED-4DB2-BD59-A6C34878D82A}">
                    <a16:rowId xmlns:a16="http://schemas.microsoft.com/office/drawing/2014/main" val="10005"/>
                  </a:ext>
                </a:extLst>
              </a:tr>
            </a:tbl>
          </a:graphicData>
        </a:graphic>
      </p:graphicFrame>
      <p:sp>
        <p:nvSpPr>
          <p:cNvPr id="6" name="Rectangle 2"/>
          <p:cNvSpPr>
            <a:spLocks noChangeArrowheads="1"/>
          </p:cNvSpPr>
          <p:nvPr/>
        </p:nvSpPr>
        <p:spPr bwMode="auto">
          <a:xfrm>
            <a:off x="1352550" y="3643313"/>
            <a:ext cx="3017838" cy="6350"/>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a:p>
        </p:txBody>
      </p:sp>
      <p:sp>
        <p:nvSpPr>
          <p:cNvPr id="8" name="Oval 7"/>
          <p:cNvSpPr/>
          <p:nvPr/>
        </p:nvSpPr>
        <p:spPr>
          <a:xfrm>
            <a:off x="6084168" y="4653136"/>
            <a:ext cx="864096"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 name="TextBox 2">
            <a:extLst>
              <a:ext uri="{FF2B5EF4-FFF2-40B4-BE49-F238E27FC236}">
                <a16:creationId xmlns:a16="http://schemas.microsoft.com/office/drawing/2014/main" id="{29F7F3AE-13EE-4CA5-8CB3-3EA42420AF4B}"/>
              </a:ext>
            </a:extLst>
          </p:cNvPr>
          <p:cNvSpPr txBox="1"/>
          <p:nvPr/>
        </p:nvSpPr>
        <p:spPr>
          <a:xfrm>
            <a:off x="562662" y="5590095"/>
            <a:ext cx="7005187" cy="1200329"/>
          </a:xfrm>
          <a:prstGeom prst="rect">
            <a:avLst/>
          </a:prstGeom>
          <a:noFill/>
        </p:spPr>
        <p:txBody>
          <a:bodyPr wrap="none" rtlCol="0">
            <a:spAutoFit/>
          </a:bodyPr>
          <a:lstStyle/>
          <a:p>
            <a:r>
              <a:rPr lang="en-AU" dirty="0">
                <a:latin typeface="Calibri" pitchFamily="34" charset="0"/>
                <a:cs typeface="Times New Roman" pitchFamily="18" charset="0"/>
              </a:rPr>
              <a:t>Newlands, Reid and Palmar 2013 </a:t>
            </a:r>
            <a:r>
              <a:rPr lang="en-US" dirty="0"/>
              <a:t>The incidence, prevalence and severity </a:t>
            </a:r>
          </a:p>
          <a:p>
            <a:r>
              <a:rPr lang="en-US" dirty="0"/>
              <a:t>of low back pain among international representative rowers.</a:t>
            </a:r>
          </a:p>
          <a:p>
            <a:r>
              <a:rPr lang="en-US" dirty="0"/>
              <a:t> </a:t>
            </a:r>
            <a:r>
              <a:rPr lang="en-NZ" dirty="0"/>
              <a:t>Br J Sports Med 2015;0:1–6. doi:10.1136/bjsports-2014-093889</a:t>
            </a:r>
          </a:p>
          <a:p>
            <a:endParaRPr lang="en-NZ" dirty="0"/>
          </a:p>
        </p:txBody>
      </p:sp>
    </p:spTree>
    <p:extLst>
      <p:ext uri="{BB962C8B-B14F-4D97-AF65-F5344CB8AC3E}">
        <p14:creationId xmlns:p14="http://schemas.microsoft.com/office/powerpoint/2010/main" val="69583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 Dance Injuries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73554894"/>
              </p:ext>
            </p:extLst>
          </p:nvPr>
        </p:nvGraphicFramePr>
        <p:xfrm>
          <a:off x="733540" y="1346444"/>
          <a:ext cx="6768753" cy="3891052"/>
        </p:xfrm>
        <a:graphic>
          <a:graphicData uri="http://schemas.openxmlformats.org/drawingml/2006/table">
            <a:tbl>
              <a:tblPr firstRow="1" firstCol="1" bandRow="1">
                <a:tableStyleId>{5C22544A-7EE6-4342-B048-85BDC9FD1C3A}</a:tableStyleId>
              </a:tblPr>
              <a:tblGrid>
                <a:gridCol w="2419371">
                  <a:extLst>
                    <a:ext uri="{9D8B030D-6E8A-4147-A177-3AD203B41FA5}">
                      <a16:colId xmlns:a16="http://schemas.microsoft.com/office/drawing/2014/main" val="20000"/>
                    </a:ext>
                  </a:extLst>
                </a:gridCol>
                <a:gridCol w="2174691">
                  <a:extLst>
                    <a:ext uri="{9D8B030D-6E8A-4147-A177-3AD203B41FA5}">
                      <a16:colId xmlns:a16="http://schemas.microsoft.com/office/drawing/2014/main" val="20001"/>
                    </a:ext>
                  </a:extLst>
                </a:gridCol>
                <a:gridCol w="2174691">
                  <a:extLst>
                    <a:ext uri="{9D8B030D-6E8A-4147-A177-3AD203B41FA5}">
                      <a16:colId xmlns:a16="http://schemas.microsoft.com/office/drawing/2014/main" val="20002"/>
                    </a:ext>
                  </a:extLst>
                </a:gridCol>
              </a:tblGrid>
              <a:tr h="232544">
                <a:tc>
                  <a:txBody>
                    <a:bodyPr/>
                    <a:lstStyle/>
                    <a:p>
                      <a:pPr>
                        <a:lnSpc>
                          <a:spcPct val="115000"/>
                        </a:lnSpc>
                        <a:spcAft>
                          <a:spcPts val="0"/>
                        </a:spcAft>
                      </a:pPr>
                      <a:r>
                        <a:rPr lang="en-AU" sz="1200">
                          <a:effectLst/>
                        </a:rPr>
                        <a:t> </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0"/>
                        </a:spcAft>
                      </a:pPr>
                      <a:r>
                        <a:rPr lang="en-AU" sz="1200">
                          <a:effectLst/>
                        </a:rPr>
                        <a:t>Reported Injuries</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0"/>
                        </a:spcAft>
                      </a:pPr>
                      <a:r>
                        <a:rPr lang="en-AU" sz="1200">
                          <a:effectLst/>
                        </a:rPr>
                        <a:t>Self-reported Injuries</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232544">
                <a:tc>
                  <a:txBody>
                    <a:bodyPr/>
                    <a:lstStyle/>
                    <a:p>
                      <a:pPr>
                        <a:lnSpc>
                          <a:spcPct val="115000"/>
                        </a:lnSpc>
                        <a:spcAft>
                          <a:spcPts val="0"/>
                        </a:spcAft>
                      </a:pPr>
                      <a:r>
                        <a:rPr lang="en-AU" sz="1200">
                          <a:effectLst/>
                        </a:rPr>
                        <a:t>Total injuries (n)</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0"/>
                        </a:spcAft>
                      </a:pPr>
                      <a:r>
                        <a:rPr lang="en-AU" sz="1200">
                          <a:effectLst/>
                        </a:rPr>
                        <a:t>125</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0"/>
                        </a:spcAft>
                      </a:pPr>
                      <a:r>
                        <a:rPr lang="en-AU" sz="1200">
                          <a:effectLst/>
                        </a:rPr>
                        <a:t>174</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289901">
                <a:tc>
                  <a:txBody>
                    <a:bodyPr/>
                    <a:lstStyle/>
                    <a:p>
                      <a:pPr>
                        <a:lnSpc>
                          <a:spcPct val="150000"/>
                        </a:lnSpc>
                        <a:spcAft>
                          <a:spcPts val="0"/>
                        </a:spcAft>
                      </a:pPr>
                      <a:r>
                        <a:rPr lang="en-AU" sz="1200" dirty="0">
                          <a:effectLst/>
                        </a:rPr>
                        <a:t>% dancers injured</a:t>
                      </a:r>
                      <a:endParaRPr lang="en-NZ" sz="12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50000"/>
                        </a:lnSpc>
                        <a:spcAft>
                          <a:spcPts val="0"/>
                        </a:spcAft>
                      </a:pPr>
                      <a:r>
                        <a:rPr lang="en-AU" sz="1200">
                          <a:effectLst/>
                        </a:rPr>
                        <a:t>86.2%</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50000"/>
                        </a:lnSpc>
                        <a:spcAft>
                          <a:spcPts val="0"/>
                        </a:spcAft>
                      </a:pPr>
                      <a:r>
                        <a:rPr lang="en-AU" sz="1200">
                          <a:effectLst/>
                        </a:rPr>
                        <a:t>91.8%</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289901">
                <a:tc gridSpan="3">
                  <a:txBody>
                    <a:bodyPr/>
                    <a:lstStyle/>
                    <a:p>
                      <a:pPr>
                        <a:lnSpc>
                          <a:spcPct val="150000"/>
                        </a:lnSpc>
                        <a:spcAft>
                          <a:spcPts val="0"/>
                        </a:spcAft>
                      </a:pPr>
                      <a:r>
                        <a:rPr lang="en-AU" sz="1200" u="sng">
                          <a:effectLst/>
                        </a:rPr>
                        <a:t>Injury Type</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hMerge="1">
                  <a:txBody>
                    <a:bodyPr/>
                    <a:lstStyle/>
                    <a:p>
                      <a:endParaRPr lang="en-NZ"/>
                    </a:p>
                  </a:txBody>
                  <a:tcPr/>
                </a:tc>
                <a:tc hMerge="1">
                  <a:txBody>
                    <a:bodyPr/>
                    <a:lstStyle/>
                    <a:p>
                      <a:endParaRPr lang="en-NZ"/>
                    </a:p>
                  </a:txBody>
                  <a:tcPr/>
                </a:tc>
                <a:extLst>
                  <a:ext uri="{0D108BD9-81ED-4DB2-BD59-A6C34878D82A}">
                    <a16:rowId xmlns:a16="http://schemas.microsoft.com/office/drawing/2014/main" val="10003"/>
                  </a:ext>
                </a:extLst>
              </a:tr>
              <a:tr h="232544">
                <a:tc>
                  <a:txBody>
                    <a:bodyPr/>
                    <a:lstStyle/>
                    <a:p>
                      <a:pPr>
                        <a:lnSpc>
                          <a:spcPct val="115000"/>
                        </a:lnSpc>
                        <a:spcAft>
                          <a:spcPts val="0"/>
                        </a:spcAft>
                      </a:pPr>
                      <a:r>
                        <a:rPr lang="en-AU" sz="1200">
                          <a:effectLst/>
                        </a:rPr>
                        <a:t>New</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indent="6350">
                        <a:lnSpc>
                          <a:spcPct val="115000"/>
                        </a:lnSpc>
                        <a:spcAft>
                          <a:spcPts val="0"/>
                        </a:spcAft>
                        <a:tabLst>
                          <a:tab pos="915035" algn="l"/>
                          <a:tab pos="1143635" algn="l"/>
                        </a:tabLst>
                      </a:pPr>
                      <a:r>
                        <a:rPr lang="en-AU" sz="1200">
                          <a:effectLst/>
                        </a:rPr>
                        <a:t>104                      (83%)</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0"/>
                        </a:spcAft>
                      </a:pPr>
                      <a:r>
                        <a:rPr lang="en-AU" sz="1200">
                          <a:effectLst/>
                        </a:rPr>
                        <a:t>130                   (74.7%)</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215832">
                <a:tc>
                  <a:txBody>
                    <a:bodyPr/>
                    <a:lstStyle/>
                    <a:p>
                      <a:pPr>
                        <a:spcAft>
                          <a:spcPts val="0"/>
                        </a:spcAft>
                      </a:pPr>
                      <a:r>
                        <a:rPr lang="en-AU" sz="1200">
                          <a:effectLst/>
                        </a:rPr>
                        <a:t>Recurrent</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spcAft>
                          <a:spcPts val="0"/>
                        </a:spcAft>
                      </a:pPr>
                      <a:r>
                        <a:rPr lang="en-AU" sz="1200">
                          <a:effectLst/>
                        </a:rPr>
                        <a:t>  21                   (16.8%)</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spcAft>
                          <a:spcPts val="0"/>
                        </a:spcAft>
                        <a:tabLst>
                          <a:tab pos="223520" algn="l"/>
                        </a:tabLst>
                      </a:pPr>
                      <a:r>
                        <a:rPr lang="en-AU" sz="1200">
                          <a:effectLst/>
                        </a:rPr>
                        <a:t>  43                   (24.7%)</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214334">
                <a:tc>
                  <a:txBody>
                    <a:bodyPr/>
                    <a:lstStyle/>
                    <a:p>
                      <a:pPr>
                        <a:spcAft>
                          <a:spcPts val="0"/>
                        </a:spcAft>
                      </a:pPr>
                      <a:r>
                        <a:rPr lang="en-AU" sz="1100">
                          <a:effectLst/>
                        </a:rPr>
                        <a:t>     - Re injury</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spcAft>
                          <a:spcPts val="0"/>
                        </a:spcAft>
                      </a:pPr>
                      <a:r>
                        <a:rPr lang="en-AU" sz="1100">
                          <a:effectLst/>
                        </a:rPr>
                        <a:t>    8                      (38.1%)</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spcAft>
                          <a:spcPts val="0"/>
                        </a:spcAft>
                      </a:pPr>
                      <a:r>
                        <a:rPr lang="en-AU" sz="1100">
                          <a:effectLst/>
                        </a:rPr>
                        <a:t>  27                      (62.7%)</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265743">
                <a:tc>
                  <a:txBody>
                    <a:bodyPr/>
                    <a:lstStyle/>
                    <a:p>
                      <a:pPr>
                        <a:lnSpc>
                          <a:spcPct val="150000"/>
                        </a:lnSpc>
                        <a:spcAft>
                          <a:spcPts val="0"/>
                        </a:spcAft>
                      </a:pPr>
                      <a:r>
                        <a:rPr lang="en-AU" sz="1100">
                          <a:effectLst/>
                        </a:rPr>
                        <a:t>     - Exacerbation</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50000"/>
                        </a:lnSpc>
                        <a:spcAft>
                          <a:spcPts val="0"/>
                        </a:spcAft>
                      </a:pPr>
                      <a:r>
                        <a:rPr lang="en-AU" sz="1100" dirty="0">
                          <a:effectLst/>
                        </a:rPr>
                        <a:t>  13                      (61.9%)</a:t>
                      </a:r>
                      <a:endParaRPr lang="en-NZ" sz="12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50000"/>
                        </a:lnSpc>
                        <a:spcAft>
                          <a:spcPts val="0"/>
                        </a:spcAft>
                      </a:pPr>
                      <a:r>
                        <a:rPr lang="en-AU" sz="1100">
                          <a:effectLst/>
                        </a:rPr>
                        <a:t>  17                      (39.5%)</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232544">
                <a:tc>
                  <a:txBody>
                    <a:bodyPr/>
                    <a:lstStyle/>
                    <a:p>
                      <a:pPr>
                        <a:lnSpc>
                          <a:spcPct val="115000"/>
                        </a:lnSpc>
                        <a:spcAft>
                          <a:spcPts val="0"/>
                        </a:spcAft>
                      </a:pPr>
                      <a:r>
                        <a:rPr lang="en-AU" sz="1200">
                          <a:effectLst/>
                        </a:rPr>
                        <a:t>Acute</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0"/>
                        </a:spcAft>
                      </a:pPr>
                      <a:r>
                        <a:rPr lang="en-AU" sz="1200">
                          <a:effectLst/>
                        </a:rPr>
                        <a:t>  51                   (40.8%)</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0"/>
                        </a:spcAft>
                      </a:pPr>
                      <a:r>
                        <a:rPr lang="en-AU" sz="1200">
                          <a:effectLst/>
                        </a:rPr>
                        <a:t>  77                   (44.3%)</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0008"/>
                  </a:ext>
                </a:extLst>
              </a:tr>
              <a:tr h="232544">
                <a:tc>
                  <a:txBody>
                    <a:bodyPr/>
                    <a:lstStyle/>
                    <a:p>
                      <a:pPr>
                        <a:lnSpc>
                          <a:spcPct val="115000"/>
                        </a:lnSpc>
                        <a:spcAft>
                          <a:spcPts val="0"/>
                        </a:spcAft>
                      </a:pPr>
                      <a:r>
                        <a:rPr lang="en-AU" sz="1200">
                          <a:effectLst/>
                        </a:rPr>
                        <a:t>Overuse</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0"/>
                        </a:spcAft>
                      </a:pPr>
                      <a:r>
                        <a:rPr lang="en-AU" sz="1200">
                          <a:effectLst/>
                        </a:rPr>
                        <a:t>  74                   (59.2%)</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0"/>
                        </a:spcAft>
                      </a:pPr>
                      <a:r>
                        <a:rPr lang="en-AU" sz="1200">
                          <a:effectLst/>
                        </a:rPr>
                        <a:t>  96                      (55%)</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0009"/>
                  </a:ext>
                </a:extLst>
              </a:tr>
              <a:tr h="289901">
                <a:tc gridSpan="3">
                  <a:txBody>
                    <a:bodyPr/>
                    <a:lstStyle/>
                    <a:p>
                      <a:pPr>
                        <a:lnSpc>
                          <a:spcPct val="150000"/>
                        </a:lnSpc>
                        <a:spcAft>
                          <a:spcPts val="0"/>
                        </a:spcAft>
                      </a:pPr>
                      <a:r>
                        <a:rPr lang="en-AU" sz="1200" u="sng">
                          <a:effectLst/>
                        </a:rPr>
                        <a:t>Injury Location</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hMerge="1">
                  <a:txBody>
                    <a:bodyPr/>
                    <a:lstStyle/>
                    <a:p>
                      <a:endParaRPr lang="en-NZ"/>
                    </a:p>
                  </a:txBody>
                  <a:tcPr/>
                </a:tc>
                <a:tc hMerge="1">
                  <a:txBody>
                    <a:bodyPr/>
                    <a:lstStyle/>
                    <a:p>
                      <a:endParaRPr lang="en-NZ"/>
                    </a:p>
                  </a:txBody>
                  <a:tcPr/>
                </a:tc>
                <a:extLst>
                  <a:ext uri="{0D108BD9-81ED-4DB2-BD59-A6C34878D82A}">
                    <a16:rowId xmlns:a16="http://schemas.microsoft.com/office/drawing/2014/main" val="10010"/>
                  </a:ext>
                </a:extLst>
              </a:tr>
              <a:tr h="232544">
                <a:tc>
                  <a:txBody>
                    <a:bodyPr/>
                    <a:lstStyle/>
                    <a:p>
                      <a:pPr>
                        <a:lnSpc>
                          <a:spcPct val="115000"/>
                        </a:lnSpc>
                        <a:spcAft>
                          <a:spcPts val="0"/>
                        </a:spcAft>
                      </a:pPr>
                      <a:r>
                        <a:rPr lang="en-AU" sz="1200">
                          <a:effectLst/>
                        </a:rPr>
                        <a:t>Head/Neck</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0"/>
                        </a:spcAft>
                      </a:pPr>
                      <a:r>
                        <a:rPr lang="en-AU" sz="1200">
                          <a:effectLst/>
                        </a:rPr>
                        <a:t>   4                      (3.2%) </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0"/>
                        </a:spcAft>
                      </a:pPr>
                      <a:r>
                        <a:rPr lang="en-AU" sz="1200">
                          <a:effectLst/>
                        </a:rPr>
                        <a:t>   5                      (2.3%)</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0011"/>
                  </a:ext>
                </a:extLst>
              </a:tr>
              <a:tr h="232544">
                <a:tc>
                  <a:txBody>
                    <a:bodyPr/>
                    <a:lstStyle/>
                    <a:p>
                      <a:pPr>
                        <a:lnSpc>
                          <a:spcPct val="115000"/>
                        </a:lnSpc>
                        <a:spcAft>
                          <a:spcPts val="0"/>
                        </a:spcAft>
                      </a:pPr>
                      <a:r>
                        <a:rPr lang="en-AU" sz="1200">
                          <a:effectLst/>
                        </a:rPr>
                        <a:t>Trunk</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0"/>
                        </a:spcAft>
                      </a:pPr>
                      <a:r>
                        <a:rPr lang="en-AU" sz="1200">
                          <a:effectLst/>
                        </a:rPr>
                        <a:t>  25                      (20%)</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0"/>
                        </a:spcAft>
                      </a:pPr>
                      <a:r>
                        <a:rPr lang="en-AU" sz="1200">
                          <a:effectLst/>
                        </a:rPr>
                        <a:t>  60                   (27.5%)</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0012"/>
                  </a:ext>
                </a:extLst>
              </a:tr>
              <a:tr h="232544">
                <a:tc>
                  <a:txBody>
                    <a:bodyPr/>
                    <a:lstStyle/>
                    <a:p>
                      <a:pPr>
                        <a:lnSpc>
                          <a:spcPct val="115000"/>
                        </a:lnSpc>
                        <a:spcAft>
                          <a:spcPts val="0"/>
                        </a:spcAft>
                      </a:pPr>
                      <a:r>
                        <a:rPr lang="en-AU" sz="1200">
                          <a:effectLst/>
                        </a:rPr>
                        <a:t>Lower Limb</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0"/>
                        </a:spcAft>
                      </a:pPr>
                      <a:r>
                        <a:rPr lang="en-AU" sz="1200">
                          <a:effectLst/>
                        </a:rPr>
                        <a:t>  85                      (68%)</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0"/>
                        </a:spcAft>
                      </a:pPr>
                      <a:r>
                        <a:rPr lang="en-AU" sz="1200">
                          <a:effectLst/>
                        </a:rPr>
                        <a:t>124                   (56.9%)</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0013"/>
                  </a:ext>
                </a:extLst>
              </a:tr>
              <a:tr h="232544">
                <a:tc>
                  <a:txBody>
                    <a:bodyPr/>
                    <a:lstStyle/>
                    <a:p>
                      <a:pPr>
                        <a:lnSpc>
                          <a:spcPct val="115000"/>
                        </a:lnSpc>
                        <a:spcAft>
                          <a:spcPts val="0"/>
                        </a:spcAft>
                      </a:pPr>
                      <a:r>
                        <a:rPr lang="en-AU" sz="1200">
                          <a:effectLst/>
                        </a:rPr>
                        <a:t>Upper Limb</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0"/>
                        </a:spcAft>
                      </a:pPr>
                      <a:r>
                        <a:rPr lang="en-AU" sz="1200">
                          <a:effectLst/>
                        </a:rPr>
                        <a:t>  11                     (8.8%)  </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0"/>
                        </a:spcAft>
                      </a:pPr>
                      <a:r>
                        <a:rPr lang="en-AU" sz="1200">
                          <a:effectLst/>
                        </a:rPr>
                        <a:t>  28                   (12.8%)</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0014"/>
                  </a:ext>
                </a:extLst>
              </a:tr>
              <a:tr h="232544">
                <a:tc>
                  <a:txBody>
                    <a:bodyPr/>
                    <a:lstStyle/>
                    <a:p>
                      <a:pPr>
                        <a:lnSpc>
                          <a:spcPct val="115000"/>
                        </a:lnSpc>
                        <a:spcAft>
                          <a:spcPts val="0"/>
                        </a:spcAft>
                      </a:pPr>
                      <a:r>
                        <a:rPr lang="en-AU" sz="1200">
                          <a:effectLst/>
                        </a:rPr>
                        <a:t>Not reported</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0"/>
                        </a:spcAft>
                      </a:pPr>
                      <a:r>
                        <a:rPr lang="en-AU" sz="1200">
                          <a:effectLst/>
                        </a:rPr>
                        <a:t> </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0"/>
                        </a:spcAft>
                      </a:pPr>
                      <a:r>
                        <a:rPr lang="en-AU" sz="1200" dirty="0">
                          <a:effectLst/>
                        </a:rPr>
                        <a:t>   1                 </a:t>
                      </a:r>
                      <a:endParaRPr lang="en-NZ" sz="12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0015"/>
                  </a:ext>
                </a:extLst>
              </a:tr>
            </a:tbl>
          </a:graphicData>
        </a:graphic>
      </p:graphicFrame>
      <p:sp>
        <p:nvSpPr>
          <p:cNvPr id="3" name="TextBox 2">
            <a:extLst>
              <a:ext uri="{FF2B5EF4-FFF2-40B4-BE49-F238E27FC236}">
                <a16:creationId xmlns:a16="http://schemas.microsoft.com/office/drawing/2014/main" id="{92813704-73C0-441F-82E2-A8F0DAE4B373}"/>
              </a:ext>
            </a:extLst>
          </p:cNvPr>
          <p:cNvSpPr txBox="1"/>
          <p:nvPr/>
        </p:nvSpPr>
        <p:spPr>
          <a:xfrm>
            <a:off x="396607" y="5341651"/>
            <a:ext cx="7552196" cy="1446550"/>
          </a:xfrm>
          <a:prstGeom prst="rect">
            <a:avLst/>
          </a:prstGeom>
          <a:noFill/>
        </p:spPr>
        <p:txBody>
          <a:bodyPr wrap="none" rtlCol="0">
            <a:spAutoFit/>
          </a:bodyPr>
          <a:lstStyle/>
          <a:p>
            <a:r>
              <a:rPr lang="en-US" sz="1400" dirty="0"/>
              <a:t>Lee, L., </a:t>
            </a:r>
            <a:r>
              <a:rPr lang="en-US" sz="1400" b="1" dirty="0"/>
              <a:t>Reid, D.,</a:t>
            </a:r>
            <a:r>
              <a:rPr lang="en-US" sz="1400" dirty="0"/>
              <a:t> Caldwell, J., &amp; Palmer, P. (2017). Injury incidence, dance exposure</a:t>
            </a:r>
          </a:p>
          <a:p>
            <a:r>
              <a:rPr lang="en-US" sz="1400" dirty="0"/>
              <a:t> and the use of movement competency screen (MCS) to identify variables associated </a:t>
            </a:r>
          </a:p>
          <a:p>
            <a:r>
              <a:rPr lang="en-US" sz="1400" dirty="0"/>
              <a:t>with injury in full-time pre-professional dancers.</a:t>
            </a:r>
          </a:p>
          <a:p>
            <a:r>
              <a:rPr lang="en-US" sz="1400" dirty="0"/>
              <a:t> </a:t>
            </a:r>
            <a:r>
              <a:rPr lang="en-US" sz="1400" i="1" dirty="0"/>
              <a:t>International Journal of Sports Physical Therapy</a:t>
            </a:r>
            <a:r>
              <a:rPr lang="en-US" sz="1400" dirty="0"/>
              <a:t>, </a:t>
            </a:r>
            <a:r>
              <a:rPr lang="en-US" sz="1400" i="1" dirty="0"/>
              <a:t>12</a:t>
            </a:r>
            <a:r>
              <a:rPr lang="en-US" sz="1400" dirty="0"/>
              <a:t>(3), 352-370.</a:t>
            </a:r>
          </a:p>
          <a:p>
            <a:r>
              <a:rPr lang="en-US" sz="1400" dirty="0"/>
              <a:t> Retrieved from </a:t>
            </a:r>
            <a:r>
              <a:rPr lang="en-US" sz="1400" u="sng" dirty="0">
                <a:hlinkClick r:id="rId2"/>
              </a:rPr>
              <a:t>https://spts.org/docs/default-source/v12n3-ijspt/ijspt-12_3-06-lee_abs.pdf?sfvrsn=2</a:t>
            </a:r>
            <a:endParaRPr lang="en-NZ" sz="1400" dirty="0"/>
          </a:p>
          <a:p>
            <a:endParaRPr lang="en-NZ" dirty="0"/>
          </a:p>
        </p:txBody>
      </p:sp>
    </p:spTree>
    <p:extLst>
      <p:ext uri="{BB962C8B-B14F-4D97-AF65-F5344CB8AC3E}">
        <p14:creationId xmlns:p14="http://schemas.microsoft.com/office/powerpoint/2010/main" val="1509691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6F5D3-CAD1-4FA7-1904-AE644333CA0F}"/>
              </a:ext>
            </a:extLst>
          </p:cNvPr>
          <p:cNvSpPr>
            <a:spLocks noGrp="1"/>
          </p:cNvSpPr>
          <p:nvPr>
            <p:ph type="title"/>
          </p:nvPr>
        </p:nvSpPr>
        <p:spPr>
          <a:xfrm>
            <a:off x="1078283" y="2295907"/>
            <a:ext cx="7886700" cy="1325563"/>
          </a:xfrm>
        </p:spPr>
        <p:txBody>
          <a:bodyPr/>
          <a:lstStyle/>
          <a:p>
            <a:r>
              <a:rPr lang="en-NZ" dirty="0"/>
              <a:t>Part 2- Aetiology –contributing factors</a:t>
            </a:r>
          </a:p>
        </p:txBody>
      </p:sp>
      <p:sp>
        <p:nvSpPr>
          <p:cNvPr id="3" name="Text Placeholder 2">
            <a:extLst>
              <a:ext uri="{FF2B5EF4-FFF2-40B4-BE49-F238E27FC236}">
                <a16:creationId xmlns:a16="http://schemas.microsoft.com/office/drawing/2014/main" id="{664D49F5-3F96-8B19-E5AE-18E2CC9D0022}"/>
              </a:ext>
            </a:extLst>
          </p:cNvPr>
          <p:cNvSpPr>
            <a:spLocks noGrp="1"/>
          </p:cNvSpPr>
          <p:nvPr>
            <p:ph type="body" sz="quarter" idx="13"/>
          </p:nvPr>
        </p:nvSpPr>
        <p:spPr>
          <a:xfrm>
            <a:off x="1257300" y="3775880"/>
            <a:ext cx="7886700" cy="4351338"/>
          </a:xfrm>
        </p:spPr>
        <p:txBody>
          <a:bodyPr/>
          <a:lstStyle/>
          <a:p>
            <a:endParaRPr lang="en-NZ" dirty="0"/>
          </a:p>
        </p:txBody>
      </p:sp>
    </p:spTree>
    <p:extLst>
      <p:ext uri="{BB962C8B-B14F-4D97-AF65-F5344CB8AC3E}">
        <p14:creationId xmlns:p14="http://schemas.microsoft.com/office/powerpoint/2010/main" val="4003199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z="3600" b="1" dirty="0"/>
              <a:t>Association between new low back injuries and possible risk factors</a:t>
            </a:r>
            <a:endParaRPr lang="en-NZ" sz="3600" dirty="0"/>
          </a:p>
        </p:txBody>
      </p:sp>
      <p:graphicFrame>
        <p:nvGraphicFramePr>
          <p:cNvPr id="4" name="Content Placeholder 3"/>
          <p:cNvGraphicFramePr>
            <a:graphicFrameLocks noGrp="1"/>
          </p:cNvGraphicFramePr>
          <p:nvPr>
            <p:ph idx="1"/>
          </p:nvPr>
        </p:nvGraphicFramePr>
        <p:xfrm>
          <a:off x="971601" y="2132852"/>
          <a:ext cx="6552727" cy="3600406"/>
        </p:xfrm>
        <a:graphic>
          <a:graphicData uri="http://schemas.openxmlformats.org/drawingml/2006/table">
            <a:tbl>
              <a:tblPr firstRow="1" firstCol="1" bandRow="1">
                <a:tableStyleId>{5C22544A-7EE6-4342-B048-85BDC9FD1C3A}</a:tableStyleId>
              </a:tblPr>
              <a:tblGrid>
                <a:gridCol w="2341452">
                  <a:extLst>
                    <a:ext uri="{9D8B030D-6E8A-4147-A177-3AD203B41FA5}">
                      <a16:colId xmlns:a16="http://schemas.microsoft.com/office/drawing/2014/main" val="20000"/>
                    </a:ext>
                  </a:extLst>
                </a:gridCol>
                <a:gridCol w="1056293">
                  <a:extLst>
                    <a:ext uri="{9D8B030D-6E8A-4147-A177-3AD203B41FA5}">
                      <a16:colId xmlns:a16="http://schemas.microsoft.com/office/drawing/2014/main" val="20001"/>
                    </a:ext>
                  </a:extLst>
                </a:gridCol>
                <a:gridCol w="1056293">
                  <a:extLst>
                    <a:ext uri="{9D8B030D-6E8A-4147-A177-3AD203B41FA5}">
                      <a16:colId xmlns:a16="http://schemas.microsoft.com/office/drawing/2014/main" val="20002"/>
                    </a:ext>
                  </a:extLst>
                </a:gridCol>
                <a:gridCol w="1042396">
                  <a:extLst>
                    <a:ext uri="{9D8B030D-6E8A-4147-A177-3AD203B41FA5}">
                      <a16:colId xmlns:a16="http://schemas.microsoft.com/office/drawing/2014/main" val="20003"/>
                    </a:ext>
                  </a:extLst>
                </a:gridCol>
                <a:gridCol w="1056293">
                  <a:extLst>
                    <a:ext uri="{9D8B030D-6E8A-4147-A177-3AD203B41FA5}">
                      <a16:colId xmlns:a16="http://schemas.microsoft.com/office/drawing/2014/main" val="20004"/>
                    </a:ext>
                  </a:extLst>
                </a:gridCol>
              </a:tblGrid>
              <a:tr h="325467">
                <a:tc>
                  <a:txBody>
                    <a:bodyPr/>
                    <a:lstStyle/>
                    <a:p>
                      <a:pPr>
                        <a:lnSpc>
                          <a:spcPct val="115000"/>
                        </a:lnSpc>
                        <a:spcAft>
                          <a:spcPts val="0"/>
                        </a:spcAft>
                      </a:pPr>
                      <a:r>
                        <a:rPr lang="en-NZ" sz="1100">
                          <a:effectLst/>
                        </a:rPr>
                        <a:t>Table 4.11</a:t>
                      </a:r>
                      <a:endParaRPr lang="en-NZ"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NZ" sz="1100">
                          <a:effectLst/>
                        </a:rPr>
                        <a:t> </a:t>
                      </a:r>
                      <a:endParaRPr lang="en-NZ"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NZ" sz="1100">
                          <a:effectLst/>
                        </a:rPr>
                        <a:t> </a:t>
                      </a:r>
                      <a:endParaRPr lang="en-NZ" sz="1100">
                        <a:effectLst/>
                        <a:latin typeface="Calibri"/>
                        <a:ea typeface="Calibri"/>
                        <a:cs typeface="Times New Roman"/>
                      </a:endParaRPr>
                    </a:p>
                  </a:txBody>
                  <a:tcPr marL="68580" marR="68580" marT="0" marB="0"/>
                </a:tc>
                <a:tc gridSpan="2">
                  <a:txBody>
                    <a:bodyPr/>
                    <a:lstStyle/>
                    <a:p>
                      <a:pPr algn="ctr">
                        <a:lnSpc>
                          <a:spcPct val="115000"/>
                        </a:lnSpc>
                        <a:spcAft>
                          <a:spcPts val="0"/>
                        </a:spcAft>
                      </a:pPr>
                      <a:r>
                        <a:rPr lang="en-NZ" sz="1100">
                          <a:effectLst/>
                        </a:rPr>
                        <a:t> </a:t>
                      </a:r>
                      <a:endParaRPr lang="en-NZ" sz="1100">
                        <a:effectLst/>
                        <a:latin typeface="Calibri"/>
                        <a:ea typeface="Calibri"/>
                        <a:cs typeface="Times New Roman"/>
                      </a:endParaRPr>
                    </a:p>
                  </a:txBody>
                  <a:tcPr marL="68580" marR="68580" marT="0" marB="0"/>
                </a:tc>
                <a:tc hMerge="1">
                  <a:txBody>
                    <a:bodyPr/>
                    <a:lstStyle/>
                    <a:p>
                      <a:endParaRPr lang="en-NZ"/>
                    </a:p>
                  </a:txBody>
                  <a:tcPr/>
                </a:tc>
                <a:extLst>
                  <a:ext uri="{0D108BD9-81ED-4DB2-BD59-A6C34878D82A}">
                    <a16:rowId xmlns:a16="http://schemas.microsoft.com/office/drawing/2014/main" val="10000"/>
                  </a:ext>
                </a:extLst>
              </a:tr>
              <a:tr h="671203">
                <a:tc>
                  <a:txBody>
                    <a:bodyPr/>
                    <a:lstStyle/>
                    <a:p>
                      <a:pPr>
                        <a:lnSpc>
                          <a:spcPct val="115000"/>
                        </a:lnSpc>
                        <a:spcAft>
                          <a:spcPts val="0"/>
                        </a:spcAft>
                      </a:pPr>
                      <a:r>
                        <a:rPr lang="en-NZ" sz="1100">
                          <a:effectLst/>
                        </a:rPr>
                        <a:t>Variable</a:t>
                      </a:r>
                      <a:endParaRPr lang="en-NZ"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NZ" sz="1100">
                          <a:effectLst/>
                        </a:rPr>
                        <a:t>OR</a:t>
                      </a:r>
                      <a:endParaRPr lang="en-NZ"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NZ" sz="1100">
                          <a:effectLst/>
                        </a:rPr>
                        <a:t>p-value</a:t>
                      </a:r>
                      <a:endParaRPr lang="en-NZ" sz="1100">
                        <a:effectLst/>
                        <a:latin typeface="Calibri"/>
                        <a:ea typeface="Calibri"/>
                        <a:cs typeface="Times New Roman"/>
                      </a:endParaRPr>
                    </a:p>
                  </a:txBody>
                  <a:tcPr marL="68580" marR="68580" marT="0" marB="0"/>
                </a:tc>
                <a:tc gridSpan="2">
                  <a:txBody>
                    <a:bodyPr/>
                    <a:lstStyle/>
                    <a:p>
                      <a:pPr algn="ctr">
                        <a:lnSpc>
                          <a:spcPct val="115000"/>
                        </a:lnSpc>
                        <a:spcAft>
                          <a:spcPts val="0"/>
                        </a:spcAft>
                      </a:pPr>
                      <a:r>
                        <a:rPr lang="en-NZ" sz="1100">
                          <a:effectLst/>
                        </a:rPr>
                        <a:t>95% Confidence Interval</a:t>
                      </a:r>
                      <a:endParaRPr lang="en-NZ" sz="1100">
                        <a:effectLst/>
                        <a:latin typeface="Calibri"/>
                        <a:ea typeface="Calibri"/>
                        <a:cs typeface="Times New Roman"/>
                      </a:endParaRPr>
                    </a:p>
                  </a:txBody>
                  <a:tcPr marL="68580" marR="68580" marT="0" marB="0"/>
                </a:tc>
                <a:tc hMerge="1">
                  <a:txBody>
                    <a:bodyPr/>
                    <a:lstStyle/>
                    <a:p>
                      <a:endParaRPr lang="en-NZ"/>
                    </a:p>
                  </a:txBody>
                  <a:tcPr/>
                </a:tc>
                <a:extLst>
                  <a:ext uri="{0D108BD9-81ED-4DB2-BD59-A6C34878D82A}">
                    <a16:rowId xmlns:a16="http://schemas.microsoft.com/office/drawing/2014/main" val="10001"/>
                  </a:ext>
                </a:extLst>
              </a:tr>
              <a:tr h="325467">
                <a:tc>
                  <a:txBody>
                    <a:bodyPr/>
                    <a:lstStyle/>
                    <a:p>
                      <a:pPr>
                        <a:lnSpc>
                          <a:spcPct val="115000"/>
                        </a:lnSpc>
                        <a:spcAft>
                          <a:spcPts val="0"/>
                        </a:spcAft>
                      </a:pPr>
                      <a:r>
                        <a:rPr lang="en-NZ" sz="1100">
                          <a:effectLst/>
                        </a:rPr>
                        <a:t>Age</a:t>
                      </a:r>
                      <a:endParaRPr lang="en-NZ"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NZ" sz="1100">
                          <a:effectLst/>
                        </a:rPr>
                        <a:t>1.08</a:t>
                      </a:r>
                      <a:endParaRPr lang="en-NZ"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NZ" sz="1100">
                          <a:effectLst/>
                        </a:rPr>
                        <a:t>0.02**</a:t>
                      </a:r>
                      <a:endParaRPr lang="en-NZ"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NZ" sz="1100">
                          <a:effectLst/>
                        </a:rPr>
                        <a:t>1.01</a:t>
                      </a:r>
                      <a:endParaRPr lang="en-NZ"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NZ" sz="1100">
                          <a:effectLst/>
                        </a:rPr>
                        <a:t>1.15</a:t>
                      </a:r>
                      <a:endParaRPr lang="en-NZ" sz="110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r h="325467">
                <a:tc>
                  <a:txBody>
                    <a:bodyPr/>
                    <a:lstStyle/>
                    <a:p>
                      <a:pPr>
                        <a:lnSpc>
                          <a:spcPct val="115000"/>
                        </a:lnSpc>
                        <a:spcAft>
                          <a:spcPts val="0"/>
                        </a:spcAft>
                      </a:pPr>
                      <a:r>
                        <a:rPr lang="en-NZ" sz="1100">
                          <a:effectLst/>
                        </a:rPr>
                        <a:t>Gender</a:t>
                      </a:r>
                      <a:endParaRPr lang="en-NZ"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NZ" sz="1100">
                          <a:effectLst/>
                        </a:rPr>
                        <a:t>1.07</a:t>
                      </a:r>
                      <a:endParaRPr lang="en-NZ"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NZ" sz="1100">
                          <a:effectLst/>
                        </a:rPr>
                        <a:t>0.81</a:t>
                      </a:r>
                      <a:endParaRPr lang="en-NZ"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NZ" sz="1100">
                          <a:effectLst/>
                        </a:rPr>
                        <a:t>0.62</a:t>
                      </a:r>
                      <a:endParaRPr lang="en-NZ"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NZ" sz="1100">
                          <a:effectLst/>
                        </a:rPr>
                        <a:t>1.86</a:t>
                      </a:r>
                      <a:endParaRPr lang="en-NZ" sz="1100">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r h="325467">
                <a:tc>
                  <a:txBody>
                    <a:bodyPr/>
                    <a:lstStyle/>
                    <a:p>
                      <a:pPr>
                        <a:lnSpc>
                          <a:spcPct val="115000"/>
                        </a:lnSpc>
                        <a:spcAft>
                          <a:spcPts val="0"/>
                        </a:spcAft>
                      </a:pPr>
                      <a:r>
                        <a:rPr lang="en-NZ" sz="1100">
                          <a:effectLst/>
                        </a:rPr>
                        <a:t>BMI</a:t>
                      </a:r>
                      <a:endParaRPr lang="en-NZ"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NZ" sz="1100">
                          <a:effectLst/>
                        </a:rPr>
                        <a:t>1.02</a:t>
                      </a:r>
                      <a:endParaRPr lang="en-NZ"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NZ" sz="1100">
                          <a:effectLst/>
                        </a:rPr>
                        <a:t>0.84</a:t>
                      </a:r>
                      <a:endParaRPr lang="en-NZ"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NZ" sz="1100">
                          <a:effectLst/>
                        </a:rPr>
                        <a:t>0.87</a:t>
                      </a:r>
                      <a:endParaRPr lang="en-NZ"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NZ" sz="1100">
                          <a:effectLst/>
                        </a:rPr>
                        <a:t>1.18</a:t>
                      </a:r>
                      <a:endParaRPr lang="en-NZ" sz="1100">
                        <a:effectLst/>
                        <a:latin typeface="Calibri"/>
                        <a:ea typeface="Calibri"/>
                        <a:cs typeface="Times New Roman"/>
                      </a:endParaRPr>
                    </a:p>
                  </a:txBody>
                  <a:tcPr marL="68580" marR="68580" marT="0" marB="0"/>
                </a:tc>
                <a:extLst>
                  <a:ext uri="{0D108BD9-81ED-4DB2-BD59-A6C34878D82A}">
                    <a16:rowId xmlns:a16="http://schemas.microsoft.com/office/drawing/2014/main" val="10004"/>
                  </a:ext>
                </a:extLst>
              </a:tr>
              <a:tr h="325467">
                <a:tc>
                  <a:txBody>
                    <a:bodyPr/>
                    <a:lstStyle/>
                    <a:p>
                      <a:pPr>
                        <a:lnSpc>
                          <a:spcPct val="115000"/>
                        </a:lnSpc>
                        <a:spcAft>
                          <a:spcPts val="0"/>
                        </a:spcAft>
                      </a:pPr>
                      <a:r>
                        <a:rPr lang="en-NZ" sz="1100">
                          <a:effectLst/>
                        </a:rPr>
                        <a:t>Rowing Discipline</a:t>
                      </a:r>
                      <a:endParaRPr lang="en-NZ"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NZ" sz="1100">
                          <a:effectLst/>
                        </a:rPr>
                        <a:t>0.79</a:t>
                      </a:r>
                      <a:endParaRPr lang="en-NZ"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NZ" sz="1100">
                          <a:effectLst/>
                        </a:rPr>
                        <a:t>0.37</a:t>
                      </a:r>
                      <a:endParaRPr lang="en-NZ"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NZ" sz="1100">
                          <a:effectLst/>
                        </a:rPr>
                        <a:t>0.48</a:t>
                      </a:r>
                      <a:endParaRPr lang="en-NZ"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NZ" sz="1100">
                          <a:effectLst/>
                        </a:rPr>
                        <a:t>1.31</a:t>
                      </a:r>
                      <a:endParaRPr lang="en-NZ" sz="1100">
                        <a:effectLst/>
                        <a:latin typeface="Calibri"/>
                        <a:ea typeface="Calibri"/>
                        <a:cs typeface="Times New Roman"/>
                      </a:endParaRPr>
                    </a:p>
                  </a:txBody>
                  <a:tcPr marL="68580" marR="68580" marT="0" marB="0"/>
                </a:tc>
                <a:extLst>
                  <a:ext uri="{0D108BD9-81ED-4DB2-BD59-A6C34878D82A}">
                    <a16:rowId xmlns:a16="http://schemas.microsoft.com/office/drawing/2014/main" val="10005"/>
                  </a:ext>
                </a:extLst>
              </a:tr>
              <a:tr h="325467">
                <a:tc>
                  <a:txBody>
                    <a:bodyPr/>
                    <a:lstStyle/>
                    <a:p>
                      <a:pPr>
                        <a:lnSpc>
                          <a:spcPct val="115000"/>
                        </a:lnSpc>
                        <a:spcAft>
                          <a:spcPts val="0"/>
                        </a:spcAft>
                      </a:pPr>
                      <a:r>
                        <a:rPr lang="en-NZ" sz="1100">
                          <a:effectLst/>
                        </a:rPr>
                        <a:t>History of previous LBP</a:t>
                      </a:r>
                      <a:endParaRPr lang="en-NZ"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NZ" sz="1100">
                          <a:effectLst/>
                        </a:rPr>
                        <a:t>2.06</a:t>
                      </a:r>
                      <a:endParaRPr lang="en-NZ"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NZ" sz="1100">
                          <a:effectLst/>
                        </a:rPr>
                        <a:t>0.01*</a:t>
                      </a:r>
                      <a:endParaRPr lang="en-NZ"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NZ" sz="1100">
                          <a:effectLst/>
                        </a:rPr>
                        <a:t>1.22</a:t>
                      </a:r>
                      <a:endParaRPr lang="en-NZ"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NZ" sz="1100">
                          <a:effectLst/>
                        </a:rPr>
                        <a:t>3.48</a:t>
                      </a:r>
                      <a:endParaRPr lang="en-NZ" sz="1100">
                        <a:effectLst/>
                        <a:latin typeface="Calibri"/>
                        <a:ea typeface="Calibri"/>
                        <a:cs typeface="Times New Roman"/>
                      </a:endParaRPr>
                    </a:p>
                  </a:txBody>
                  <a:tcPr marL="68580" marR="68580" marT="0" marB="0"/>
                </a:tc>
                <a:extLst>
                  <a:ext uri="{0D108BD9-81ED-4DB2-BD59-A6C34878D82A}">
                    <a16:rowId xmlns:a16="http://schemas.microsoft.com/office/drawing/2014/main" val="10006"/>
                  </a:ext>
                </a:extLst>
              </a:tr>
              <a:tr h="325467">
                <a:tc>
                  <a:txBody>
                    <a:bodyPr/>
                    <a:lstStyle/>
                    <a:p>
                      <a:pPr>
                        <a:lnSpc>
                          <a:spcPct val="115000"/>
                        </a:lnSpc>
                        <a:spcAft>
                          <a:spcPts val="0"/>
                        </a:spcAft>
                      </a:pPr>
                      <a:r>
                        <a:rPr lang="en-NZ" sz="1100">
                          <a:effectLst/>
                        </a:rPr>
                        <a:t>MCS score</a:t>
                      </a:r>
                      <a:endParaRPr lang="en-NZ"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NZ" sz="1100">
                          <a:effectLst/>
                        </a:rPr>
                        <a:t>1.58</a:t>
                      </a:r>
                      <a:endParaRPr lang="en-NZ"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NZ" sz="1100" dirty="0">
                          <a:effectLst/>
                        </a:rPr>
                        <a:t>0.08</a:t>
                      </a:r>
                      <a:endParaRPr lang="en-NZ"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NZ" sz="1100">
                          <a:effectLst/>
                        </a:rPr>
                        <a:t>0.95</a:t>
                      </a:r>
                      <a:endParaRPr lang="en-NZ"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NZ" sz="1100">
                          <a:effectLst/>
                        </a:rPr>
                        <a:t>2.65</a:t>
                      </a:r>
                      <a:endParaRPr lang="en-NZ" sz="1100">
                        <a:effectLst/>
                        <a:latin typeface="Calibri"/>
                        <a:ea typeface="Calibri"/>
                        <a:cs typeface="Times New Roman"/>
                      </a:endParaRPr>
                    </a:p>
                  </a:txBody>
                  <a:tcPr marL="68580" marR="68580" marT="0" marB="0"/>
                </a:tc>
                <a:extLst>
                  <a:ext uri="{0D108BD9-81ED-4DB2-BD59-A6C34878D82A}">
                    <a16:rowId xmlns:a16="http://schemas.microsoft.com/office/drawing/2014/main" val="10007"/>
                  </a:ext>
                </a:extLst>
              </a:tr>
              <a:tr h="325467">
                <a:tc gridSpan="5">
                  <a:txBody>
                    <a:bodyPr/>
                    <a:lstStyle/>
                    <a:p>
                      <a:pPr>
                        <a:lnSpc>
                          <a:spcPct val="115000"/>
                        </a:lnSpc>
                        <a:spcAft>
                          <a:spcPts val="0"/>
                        </a:spcAft>
                      </a:pPr>
                      <a:r>
                        <a:rPr lang="en-NZ" sz="1100">
                          <a:effectLst/>
                        </a:rPr>
                        <a:t>*. Significant at the 0.01 level</a:t>
                      </a:r>
                      <a:endParaRPr lang="en-NZ" sz="1100">
                        <a:effectLst/>
                        <a:latin typeface="Calibri"/>
                        <a:ea typeface="Calibri"/>
                        <a:cs typeface="Times New Roman"/>
                      </a:endParaRPr>
                    </a:p>
                  </a:txBody>
                  <a:tcPr marL="68580" marR="68580" marT="0" marB="0"/>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extLst>
                  <a:ext uri="{0D108BD9-81ED-4DB2-BD59-A6C34878D82A}">
                    <a16:rowId xmlns:a16="http://schemas.microsoft.com/office/drawing/2014/main" val="10008"/>
                  </a:ext>
                </a:extLst>
              </a:tr>
              <a:tr h="325467">
                <a:tc gridSpan="5">
                  <a:txBody>
                    <a:bodyPr/>
                    <a:lstStyle/>
                    <a:p>
                      <a:pPr>
                        <a:lnSpc>
                          <a:spcPct val="115000"/>
                        </a:lnSpc>
                        <a:spcAft>
                          <a:spcPts val="0"/>
                        </a:spcAft>
                      </a:pPr>
                      <a:r>
                        <a:rPr lang="en-NZ" sz="1100" dirty="0">
                          <a:effectLst/>
                        </a:rPr>
                        <a:t>**. Significant at the 0.05 level</a:t>
                      </a:r>
                      <a:endParaRPr lang="en-NZ" sz="1100" dirty="0">
                        <a:effectLst/>
                        <a:latin typeface="Calibri"/>
                        <a:ea typeface="Calibri"/>
                        <a:cs typeface="Times New Roman"/>
                      </a:endParaRPr>
                    </a:p>
                  </a:txBody>
                  <a:tcPr marL="68580" marR="68580" marT="0" marB="0"/>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extLst>
                  <a:ext uri="{0D108BD9-81ED-4DB2-BD59-A6C34878D82A}">
                    <a16:rowId xmlns:a16="http://schemas.microsoft.com/office/drawing/2014/main" val="10009"/>
                  </a:ext>
                </a:extLst>
              </a:tr>
            </a:tbl>
          </a:graphicData>
        </a:graphic>
      </p:graphicFrame>
      <p:sp>
        <p:nvSpPr>
          <p:cNvPr id="3" name="Oval 2">
            <a:extLst>
              <a:ext uri="{FF2B5EF4-FFF2-40B4-BE49-F238E27FC236}">
                <a16:creationId xmlns:a16="http://schemas.microsoft.com/office/drawing/2014/main" id="{DB16C4A2-7114-4A45-AE81-11C232031A70}"/>
              </a:ext>
            </a:extLst>
          </p:cNvPr>
          <p:cNvSpPr/>
          <p:nvPr/>
        </p:nvSpPr>
        <p:spPr>
          <a:xfrm>
            <a:off x="4468304" y="2912881"/>
            <a:ext cx="688157" cy="612743"/>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Oval 4">
            <a:extLst>
              <a:ext uri="{FF2B5EF4-FFF2-40B4-BE49-F238E27FC236}">
                <a16:creationId xmlns:a16="http://schemas.microsoft.com/office/drawing/2014/main" id="{3B9E61C7-8475-4E0F-84F8-64ED116F1F72}"/>
              </a:ext>
            </a:extLst>
          </p:cNvPr>
          <p:cNvSpPr/>
          <p:nvPr/>
        </p:nvSpPr>
        <p:spPr>
          <a:xfrm>
            <a:off x="4468304" y="4305653"/>
            <a:ext cx="688157" cy="43603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TextBox 6">
            <a:extLst>
              <a:ext uri="{FF2B5EF4-FFF2-40B4-BE49-F238E27FC236}">
                <a16:creationId xmlns:a16="http://schemas.microsoft.com/office/drawing/2014/main" id="{5E2EF3F2-F5E2-81B4-4A06-AC042DABC5CB}"/>
              </a:ext>
            </a:extLst>
          </p:cNvPr>
          <p:cNvSpPr txBox="1"/>
          <p:nvPr/>
        </p:nvSpPr>
        <p:spPr>
          <a:xfrm>
            <a:off x="971601" y="5853869"/>
            <a:ext cx="6922093" cy="923330"/>
          </a:xfrm>
          <a:prstGeom prst="rect">
            <a:avLst/>
          </a:prstGeom>
          <a:noFill/>
        </p:spPr>
        <p:txBody>
          <a:bodyPr wrap="square" rtlCol="0">
            <a:spAutoFit/>
          </a:bodyPr>
          <a:lstStyle/>
          <a:p>
            <a:r>
              <a:rPr lang="en-AU" sz="1200" dirty="0">
                <a:latin typeface="Calibri" pitchFamily="34" charset="0"/>
                <a:cs typeface="Times New Roman" pitchFamily="18" charset="0"/>
              </a:rPr>
              <a:t>Newlands, Reid and Palmar 2013 </a:t>
            </a:r>
            <a:r>
              <a:rPr lang="en-US" sz="1200" dirty="0"/>
              <a:t>The incidence, prevalence and severity </a:t>
            </a:r>
          </a:p>
          <a:p>
            <a:r>
              <a:rPr lang="en-US" sz="1200" dirty="0"/>
              <a:t>of low back pain among international representative rowers.</a:t>
            </a:r>
          </a:p>
          <a:p>
            <a:r>
              <a:rPr lang="en-US" sz="1200" dirty="0"/>
              <a:t> </a:t>
            </a:r>
            <a:r>
              <a:rPr lang="en-NZ" sz="1200" dirty="0"/>
              <a:t>Br J Sports Med 2015;0:1–6. doi:10.1136/bjsports-2014-093889</a:t>
            </a:r>
          </a:p>
          <a:p>
            <a:endParaRPr lang="en-NZ" dirty="0"/>
          </a:p>
        </p:txBody>
      </p:sp>
    </p:spTree>
    <p:extLst>
      <p:ext uri="{BB962C8B-B14F-4D97-AF65-F5344CB8AC3E}">
        <p14:creationId xmlns:p14="http://schemas.microsoft.com/office/powerpoint/2010/main" val="2775638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sz="2400" dirty="0"/>
              <a:t>Relationship between total monthly training hours and number of low back pain cases per month over the twelve-month period.</a:t>
            </a:r>
            <a:br>
              <a:rPr lang="en-NZ" sz="2400" dirty="0"/>
            </a:br>
            <a:endParaRPr lang="en-NZ" sz="24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53214851"/>
              </p:ext>
            </p:extLst>
          </p:nvPr>
        </p:nvGraphicFramePr>
        <p:xfrm>
          <a:off x="539552" y="1628800"/>
          <a:ext cx="7620000" cy="4800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09894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z="3600" dirty="0"/>
              <a:t>Injury relationship with dance exposure</a:t>
            </a:r>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76370" y="1600200"/>
            <a:ext cx="7721595" cy="4202394"/>
          </a:xfrm>
          <a:prstGeom prst="rect">
            <a:avLst/>
          </a:prstGeom>
          <a:noFill/>
          <a:ln>
            <a:noFill/>
          </a:ln>
        </p:spPr>
      </p:pic>
      <p:sp>
        <p:nvSpPr>
          <p:cNvPr id="3" name="TextBox 2">
            <a:extLst>
              <a:ext uri="{FF2B5EF4-FFF2-40B4-BE49-F238E27FC236}">
                <a16:creationId xmlns:a16="http://schemas.microsoft.com/office/drawing/2014/main" id="{3CAE41D4-57FB-12C1-8875-BD80567872EF}"/>
              </a:ext>
            </a:extLst>
          </p:cNvPr>
          <p:cNvSpPr txBox="1"/>
          <p:nvPr/>
        </p:nvSpPr>
        <p:spPr>
          <a:xfrm>
            <a:off x="1615155" y="5554766"/>
            <a:ext cx="6349525" cy="1200329"/>
          </a:xfrm>
          <a:prstGeom prst="rect">
            <a:avLst/>
          </a:prstGeom>
          <a:noFill/>
        </p:spPr>
        <p:txBody>
          <a:bodyPr wrap="square" rtlCol="0">
            <a:spAutoFit/>
          </a:bodyPr>
          <a:lstStyle/>
          <a:p>
            <a:r>
              <a:rPr lang="en-US" sz="1200" dirty="0"/>
              <a:t>Lee, L., </a:t>
            </a:r>
            <a:r>
              <a:rPr lang="en-US" sz="1200" b="1" dirty="0"/>
              <a:t>Reid, D.,</a:t>
            </a:r>
            <a:r>
              <a:rPr lang="en-US" sz="1200" dirty="0"/>
              <a:t> Caldwell, J., &amp; Palmer, P. (2017). Injury incidence, dance exposure</a:t>
            </a:r>
          </a:p>
          <a:p>
            <a:r>
              <a:rPr lang="en-US" sz="1200" dirty="0"/>
              <a:t> and the use of movement competency screen (MCS) to identify variables associated </a:t>
            </a:r>
          </a:p>
          <a:p>
            <a:r>
              <a:rPr lang="en-US" sz="1200" dirty="0"/>
              <a:t>with injury in full-time pre-professional dancers.</a:t>
            </a:r>
          </a:p>
          <a:p>
            <a:r>
              <a:rPr lang="en-US" sz="1200" dirty="0"/>
              <a:t> </a:t>
            </a:r>
            <a:r>
              <a:rPr lang="en-US" sz="1200" i="1" dirty="0"/>
              <a:t>International Journal of Sports Physical Therapy</a:t>
            </a:r>
            <a:r>
              <a:rPr lang="en-US" sz="1200" dirty="0"/>
              <a:t>, </a:t>
            </a:r>
            <a:r>
              <a:rPr lang="en-US" sz="1200" i="1" dirty="0"/>
              <a:t>12</a:t>
            </a:r>
            <a:r>
              <a:rPr lang="en-US" sz="1200" dirty="0"/>
              <a:t>(3), 352-370.</a:t>
            </a:r>
          </a:p>
          <a:p>
            <a:r>
              <a:rPr lang="en-US" sz="1200" dirty="0"/>
              <a:t> Retrieved from </a:t>
            </a:r>
            <a:r>
              <a:rPr lang="en-US" sz="1200" u="sng" dirty="0">
                <a:hlinkClick r:id="rId3"/>
              </a:rPr>
              <a:t>https://spts.org/docs/default-source/v12n3-ijspt/ijspt-12_3-06-lee_abs.pdf?sfvrsn=2</a:t>
            </a:r>
            <a:endParaRPr lang="en-NZ" sz="1200" dirty="0"/>
          </a:p>
        </p:txBody>
      </p:sp>
    </p:spTree>
    <p:extLst>
      <p:ext uri="{BB962C8B-B14F-4D97-AF65-F5344CB8AC3E}">
        <p14:creationId xmlns:p14="http://schemas.microsoft.com/office/powerpoint/2010/main" val="21110429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normAutofit/>
          </a:bodyPr>
          <a:lstStyle/>
          <a:p>
            <a:r>
              <a:rPr lang="en-NZ" sz="3600" dirty="0"/>
              <a:t>Knee angle- what do you do about this?</a:t>
            </a:r>
          </a:p>
        </p:txBody>
      </p:sp>
      <p:pic>
        <p:nvPicPr>
          <p:cNvPr id="53251" name="Content Placeholder 3" descr="knees_photo.jpg"/>
          <p:cNvPicPr>
            <a:picLocks noGrp="1" noChangeAspect="1"/>
          </p:cNvPicPr>
          <p:nvPr>
            <p:ph idx="1"/>
          </p:nvPr>
        </p:nvPicPr>
        <p:blipFill>
          <a:blip r:embed="rId2" cstate="print"/>
          <a:srcRect/>
          <a:stretch>
            <a:fillRect/>
          </a:stretch>
        </p:blipFill>
        <p:spPr>
          <a:xfrm>
            <a:off x="1285875" y="1477963"/>
            <a:ext cx="6500813" cy="4727575"/>
          </a:xfrm>
        </p:spPr>
      </p:pic>
      <p:sp>
        <p:nvSpPr>
          <p:cNvPr id="53252" name="TextBox 4"/>
          <p:cNvSpPr txBox="1">
            <a:spLocks noChangeArrowheads="1"/>
          </p:cNvSpPr>
          <p:nvPr/>
        </p:nvSpPr>
        <p:spPr bwMode="auto">
          <a:xfrm>
            <a:off x="4214813" y="6357938"/>
            <a:ext cx="4357687" cy="369887"/>
          </a:xfrm>
          <a:prstGeom prst="rect">
            <a:avLst/>
          </a:prstGeom>
          <a:noFill/>
          <a:ln w="9525">
            <a:noFill/>
            <a:miter lim="800000"/>
            <a:headEnd/>
            <a:tailEnd/>
          </a:ln>
        </p:spPr>
        <p:txBody>
          <a:bodyPr>
            <a:spAutoFit/>
          </a:bodyPr>
          <a:lstStyle/>
          <a:p>
            <a:r>
              <a:rPr lang="en-NZ"/>
              <a:t>Hewitt et al 2007</a:t>
            </a:r>
          </a:p>
        </p:txBody>
      </p:sp>
    </p:spTree>
    <p:extLst>
      <p:ext uri="{BB962C8B-B14F-4D97-AF65-F5344CB8AC3E}">
        <p14:creationId xmlns:p14="http://schemas.microsoft.com/office/powerpoint/2010/main" val="168992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fontAlgn="auto">
              <a:spcAft>
                <a:spcPts val="0"/>
              </a:spcAft>
              <a:defRPr/>
            </a:pPr>
            <a:r>
              <a:rPr lang="en-NZ" dirty="0"/>
              <a:t>Movement competency screen (MCS)</a:t>
            </a:r>
            <a:endParaRPr lang="en-US" dirty="0"/>
          </a:p>
        </p:txBody>
      </p:sp>
      <p:sp>
        <p:nvSpPr>
          <p:cNvPr id="14338" name="Content Placeholder 2"/>
          <p:cNvSpPr>
            <a:spLocks noGrp="1"/>
          </p:cNvSpPr>
          <p:nvPr>
            <p:ph idx="1"/>
          </p:nvPr>
        </p:nvSpPr>
        <p:spPr/>
        <p:txBody>
          <a:bodyPr>
            <a:normAutofit lnSpcReduction="10000"/>
          </a:bodyPr>
          <a:lstStyle/>
          <a:p>
            <a:r>
              <a:rPr lang="en-NZ" dirty="0"/>
              <a:t>5 basic fundamental movement patterns ( plus additions)</a:t>
            </a:r>
          </a:p>
          <a:p>
            <a:pPr lvl="1"/>
            <a:r>
              <a:rPr lang="en-NZ" b="1" dirty="0"/>
              <a:t>Squat</a:t>
            </a:r>
            <a:r>
              <a:rPr lang="en-NZ" dirty="0"/>
              <a:t> </a:t>
            </a:r>
          </a:p>
          <a:p>
            <a:pPr lvl="1"/>
            <a:r>
              <a:rPr lang="en-NZ" b="1" dirty="0"/>
              <a:t>Lunge and twist</a:t>
            </a:r>
            <a:endParaRPr lang="en-NZ" dirty="0"/>
          </a:p>
          <a:p>
            <a:pPr lvl="1"/>
            <a:r>
              <a:rPr lang="en-NZ" b="1" dirty="0"/>
              <a:t>Bend and pull</a:t>
            </a:r>
          </a:p>
          <a:p>
            <a:pPr lvl="1"/>
            <a:r>
              <a:rPr lang="en-NZ" b="1" dirty="0"/>
              <a:t>Push up</a:t>
            </a:r>
            <a:endParaRPr lang="en-NZ" dirty="0"/>
          </a:p>
          <a:p>
            <a:pPr lvl="1"/>
            <a:r>
              <a:rPr lang="en-NZ" b="1" dirty="0"/>
              <a:t>Single leg squat </a:t>
            </a:r>
            <a:endParaRPr lang="en-NZ" dirty="0"/>
          </a:p>
          <a:p>
            <a:r>
              <a:rPr lang="en-NZ" dirty="0"/>
              <a:t>Score Max 21</a:t>
            </a:r>
            <a:endParaRPr lang="en-NZ" sz="2000" dirty="0"/>
          </a:p>
          <a:p>
            <a:pPr>
              <a:buFont typeface="Arial" pitchFamily="34" charset="0"/>
              <a:buNone/>
            </a:pPr>
            <a:endParaRPr lang="en-NZ" sz="2000" dirty="0"/>
          </a:p>
          <a:p>
            <a:pPr>
              <a:buFont typeface="Arial" pitchFamily="34" charset="0"/>
              <a:buNone/>
            </a:pPr>
            <a:r>
              <a:rPr lang="en-NZ" sz="2000" dirty="0"/>
              <a:t>					</a:t>
            </a:r>
          </a:p>
          <a:p>
            <a:pPr>
              <a:buFont typeface="Arial" pitchFamily="34" charset="0"/>
              <a:buNone/>
            </a:pPr>
            <a:endParaRPr lang="en-NZ" sz="2000" dirty="0"/>
          </a:p>
          <a:p>
            <a:pPr>
              <a:buFont typeface="Arial" pitchFamily="34" charset="0"/>
              <a:buNone/>
            </a:pPr>
            <a:endParaRPr lang="en-NZ" sz="2000" dirty="0"/>
          </a:p>
          <a:p>
            <a:pPr>
              <a:buFont typeface="Arial" pitchFamily="34" charset="0"/>
              <a:buNone/>
            </a:pPr>
            <a:r>
              <a:rPr lang="en-NZ" sz="2000" dirty="0"/>
              <a:t>Kritz, Hume and Cronin (2010)</a:t>
            </a:r>
            <a:endParaRPr lang="en-US" sz="20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913" y="4293096"/>
            <a:ext cx="7868946" cy="1696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10216" y="6237253"/>
            <a:ext cx="8406340" cy="369332"/>
          </a:xfrm>
          <a:prstGeom prst="rect">
            <a:avLst/>
          </a:prstGeom>
          <a:noFill/>
        </p:spPr>
        <p:txBody>
          <a:bodyPr wrap="none" rtlCol="0">
            <a:spAutoFit/>
          </a:bodyPr>
          <a:lstStyle/>
          <a:p>
            <a:r>
              <a:rPr lang="en-AU" dirty="0" err="1"/>
              <a:t>Kritz</a:t>
            </a:r>
            <a:r>
              <a:rPr lang="en-AU" dirty="0"/>
              <a:t> M. Movement Competency Screen: Information Pack. 2013.  (accessed June 2013).</a:t>
            </a:r>
            <a:endParaRPr lang="en-NZ" dirty="0"/>
          </a:p>
        </p:txBody>
      </p:sp>
    </p:spTree>
    <p:extLst>
      <p:ext uri="{BB962C8B-B14F-4D97-AF65-F5344CB8AC3E}">
        <p14:creationId xmlns:p14="http://schemas.microsoft.com/office/powerpoint/2010/main" val="20503743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Netball Screening</a:t>
            </a:r>
          </a:p>
        </p:txBody>
      </p:sp>
      <p:pic>
        <p:nvPicPr>
          <p:cNvPr id="4" name="Content Placeholder 3"/>
          <p:cNvPicPr>
            <a:picLocks noGrp="1" noChangeAspect="1"/>
          </p:cNvPicPr>
          <p:nvPr>
            <p:ph idx="1"/>
          </p:nvPr>
        </p:nvPicPr>
        <p:blipFill rotWithShape="1">
          <a:blip r:embed="rId2"/>
          <a:srcRect l="1910" t="14239" r="42682" b="4678"/>
          <a:stretch/>
        </p:blipFill>
        <p:spPr>
          <a:xfrm>
            <a:off x="611560" y="1446584"/>
            <a:ext cx="4896544" cy="4390005"/>
          </a:xfrm>
          <a:prstGeom prst="rect">
            <a:avLst/>
          </a:prstGeom>
        </p:spPr>
      </p:pic>
      <p:pic>
        <p:nvPicPr>
          <p:cNvPr id="5" name="Picture 4"/>
          <p:cNvPicPr>
            <a:picLocks noChangeAspect="1"/>
          </p:cNvPicPr>
          <p:nvPr/>
        </p:nvPicPr>
        <p:blipFill rotWithShape="1">
          <a:blip r:embed="rId3"/>
          <a:srcRect l="41000" t="43520" r="23450" b="8241"/>
          <a:stretch/>
        </p:blipFill>
        <p:spPr>
          <a:xfrm>
            <a:off x="5580112" y="1556792"/>
            <a:ext cx="2714370" cy="2302061"/>
          </a:xfrm>
          <a:prstGeom prst="rect">
            <a:avLst/>
          </a:prstGeom>
        </p:spPr>
      </p:pic>
      <p:sp>
        <p:nvSpPr>
          <p:cNvPr id="6" name="TextBox 5"/>
          <p:cNvSpPr txBox="1"/>
          <p:nvPr/>
        </p:nvSpPr>
        <p:spPr>
          <a:xfrm>
            <a:off x="611560" y="5877272"/>
            <a:ext cx="7416824" cy="1015663"/>
          </a:xfrm>
          <a:prstGeom prst="rect">
            <a:avLst/>
          </a:prstGeom>
          <a:noFill/>
        </p:spPr>
        <p:txBody>
          <a:bodyPr wrap="square" rtlCol="0">
            <a:spAutoFit/>
          </a:bodyPr>
          <a:lstStyle/>
          <a:p>
            <a:r>
              <a:rPr lang="en-NZ" sz="1400" dirty="0"/>
              <a:t>Whatman, C., &amp; Reid, D. (2017). Movement quality, physical performance and</a:t>
            </a:r>
            <a:br>
              <a:rPr lang="en-NZ" sz="1400" dirty="0"/>
            </a:br>
            <a:r>
              <a:rPr lang="en-NZ" sz="1400" dirty="0"/>
              <a:t>prevalence of overuse injuries in secondary</a:t>
            </a:r>
            <a:br>
              <a:rPr lang="en-NZ" sz="1400" dirty="0"/>
            </a:br>
            <a:r>
              <a:rPr lang="en-NZ" sz="1400" dirty="0"/>
              <a:t>school netball players. </a:t>
            </a:r>
            <a:r>
              <a:rPr lang="en-NZ" sz="1400" i="1" dirty="0"/>
              <a:t>New Zealand Journal of Sports Medicine</a:t>
            </a:r>
            <a:r>
              <a:rPr lang="en-NZ" sz="1400" dirty="0"/>
              <a:t>, </a:t>
            </a:r>
            <a:r>
              <a:rPr lang="en-NZ" sz="1400" i="1" dirty="0"/>
              <a:t>44</a:t>
            </a:r>
            <a:r>
              <a:rPr lang="en-NZ" sz="1400" dirty="0"/>
              <a:t>(1), 14-19.</a:t>
            </a:r>
          </a:p>
          <a:p>
            <a:endParaRPr lang="en-NZ" dirty="0"/>
          </a:p>
        </p:txBody>
      </p:sp>
      <p:sp>
        <p:nvSpPr>
          <p:cNvPr id="7" name="Oval 6"/>
          <p:cNvSpPr/>
          <p:nvPr/>
        </p:nvSpPr>
        <p:spPr>
          <a:xfrm>
            <a:off x="4860032" y="5013176"/>
            <a:ext cx="648072"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344159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16816-574D-4C0F-807D-306E7E1AEE13}"/>
              </a:ext>
            </a:extLst>
          </p:cNvPr>
          <p:cNvSpPr>
            <a:spLocks noGrp="1"/>
          </p:cNvSpPr>
          <p:nvPr>
            <p:ph type="title"/>
          </p:nvPr>
        </p:nvSpPr>
        <p:spPr/>
        <p:txBody>
          <a:bodyPr/>
          <a:lstStyle/>
          <a:p>
            <a:r>
              <a:rPr lang="en-NZ" dirty="0"/>
              <a:t>Other research</a:t>
            </a:r>
          </a:p>
        </p:txBody>
      </p:sp>
      <p:sp>
        <p:nvSpPr>
          <p:cNvPr id="3" name="Text Placeholder 2">
            <a:extLst>
              <a:ext uri="{FF2B5EF4-FFF2-40B4-BE49-F238E27FC236}">
                <a16:creationId xmlns:a16="http://schemas.microsoft.com/office/drawing/2014/main" id="{23F44128-8F7F-4D93-9D89-FFCA0F418102}"/>
              </a:ext>
            </a:extLst>
          </p:cNvPr>
          <p:cNvSpPr>
            <a:spLocks noGrp="1"/>
          </p:cNvSpPr>
          <p:nvPr>
            <p:ph type="body" sz="quarter" idx="13"/>
          </p:nvPr>
        </p:nvSpPr>
        <p:spPr/>
        <p:txBody>
          <a:bodyPr/>
          <a:lstStyle/>
          <a:p>
            <a:endParaRPr lang="en-NZ"/>
          </a:p>
        </p:txBody>
      </p:sp>
      <p:pic>
        <p:nvPicPr>
          <p:cNvPr id="4" name="Picture 3">
            <a:extLst>
              <a:ext uri="{FF2B5EF4-FFF2-40B4-BE49-F238E27FC236}">
                <a16:creationId xmlns:a16="http://schemas.microsoft.com/office/drawing/2014/main" id="{C6C6EDA7-BF96-4F48-8A14-936BBCA4945D}"/>
              </a:ext>
            </a:extLst>
          </p:cNvPr>
          <p:cNvPicPr>
            <a:picLocks noChangeAspect="1"/>
          </p:cNvPicPr>
          <p:nvPr/>
        </p:nvPicPr>
        <p:blipFill rotWithShape="1">
          <a:blip r:embed="rId2"/>
          <a:srcRect l="2783" t="19195" r="20515" b="26312"/>
          <a:stretch/>
        </p:blipFill>
        <p:spPr>
          <a:xfrm>
            <a:off x="546755" y="217967"/>
            <a:ext cx="7370263" cy="2945444"/>
          </a:xfrm>
          <a:prstGeom prst="rect">
            <a:avLst/>
          </a:prstGeom>
        </p:spPr>
      </p:pic>
      <p:pic>
        <p:nvPicPr>
          <p:cNvPr id="5" name="Picture 4">
            <a:extLst>
              <a:ext uri="{FF2B5EF4-FFF2-40B4-BE49-F238E27FC236}">
                <a16:creationId xmlns:a16="http://schemas.microsoft.com/office/drawing/2014/main" id="{4476747A-6CB4-4FD9-8094-1FFD73AE156B}"/>
              </a:ext>
            </a:extLst>
          </p:cNvPr>
          <p:cNvPicPr>
            <a:picLocks noChangeAspect="1"/>
          </p:cNvPicPr>
          <p:nvPr/>
        </p:nvPicPr>
        <p:blipFill rotWithShape="1">
          <a:blip r:embed="rId3"/>
          <a:srcRect l="5566" t="20722" r="21238" b="35475"/>
          <a:stretch/>
        </p:blipFill>
        <p:spPr>
          <a:xfrm>
            <a:off x="546755" y="2893695"/>
            <a:ext cx="7756898" cy="2611125"/>
          </a:xfrm>
          <a:prstGeom prst="rect">
            <a:avLst/>
          </a:prstGeom>
        </p:spPr>
      </p:pic>
      <p:sp>
        <p:nvSpPr>
          <p:cNvPr id="6" name="TextBox 5">
            <a:extLst>
              <a:ext uri="{FF2B5EF4-FFF2-40B4-BE49-F238E27FC236}">
                <a16:creationId xmlns:a16="http://schemas.microsoft.com/office/drawing/2014/main" id="{B6B90568-B6CF-4F63-84FB-17B6D22D5851}"/>
              </a:ext>
            </a:extLst>
          </p:cNvPr>
          <p:cNvSpPr txBox="1"/>
          <p:nvPr/>
        </p:nvSpPr>
        <p:spPr>
          <a:xfrm>
            <a:off x="972766" y="5504822"/>
            <a:ext cx="3728443" cy="1661993"/>
          </a:xfrm>
          <a:prstGeom prst="rect">
            <a:avLst/>
          </a:prstGeom>
          <a:noFill/>
        </p:spPr>
        <p:txBody>
          <a:bodyPr wrap="square" rtlCol="0">
            <a:spAutoFit/>
          </a:bodyPr>
          <a:lstStyle/>
          <a:p>
            <a:r>
              <a:rPr lang="en-US" sz="1200" b="1" dirty="0"/>
              <a:t>Reid, D</a:t>
            </a:r>
            <a:r>
              <a:rPr lang="en-US" sz="1200" dirty="0"/>
              <a:t>., Leigh, W., Wilkins, S., Willis, R., Twaddle, B., &amp; Walsh, S. (2015).</a:t>
            </a:r>
          </a:p>
          <a:p>
            <a:r>
              <a:rPr lang="en-US" sz="1200" dirty="0"/>
              <a:t> A 10-year retrospective review of functional outcomes of adolescent </a:t>
            </a:r>
          </a:p>
          <a:p>
            <a:r>
              <a:rPr lang="en-US" sz="1200" dirty="0"/>
              <a:t>Anterior Cruciate Ligament reconstruction. </a:t>
            </a:r>
            <a:r>
              <a:rPr lang="en-US" sz="1200" i="1" dirty="0"/>
              <a:t>Journal of Pediatric Orthopaedics</a:t>
            </a:r>
            <a:r>
              <a:rPr lang="en-US" sz="1200" dirty="0"/>
              <a:t>. </a:t>
            </a:r>
          </a:p>
          <a:p>
            <a:r>
              <a:rPr lang="en-US" sz="1200" dirty="0"/>
              <a:t>doi:</a:t>
            </a:r>
            <a:r>
              <a:rPr lang="en-US" sz="1200" u="sng" dirty="0">
                <a:hlinkClick r:id="rId4"/>
              </a:rPr>
              <a:t>10.1097/BPO.0000000000000594</a:t>
            </a:r>
            <a:endParaRPr lang="en-US" sz="1200" u="sng" dirty="0"/>
          </a:p>
          <a:p>
            <a:endParaRPr lang="en-NZ" dirty="0"/>
          </a:p>
        </p:txBody>
      </p:sp>
      <p:sp>
        <p:nvSpPr>
          <p:cNvPr id="7" name="TextBox 6">
            <a:extLst>
              <a:ext uri="{FF2B5EF4-FFF2-40B4-BE49-F238E27FC236}">
                <a16:creationId xmlns:a16="http://schemas.microsoft.com/office/drawing/2014/main" id="{5413875B-5C2E-48F0-A75E-3349A1CD9695}"/>
              </a:ext>
            </a:extLst>
          </p:cNvPr>
          <p:cNvSpPr txBox="1"/>
          <p:nvPr/>
        </p:nvSpPr>
        <p:spPr>
          <a:xfrm>
            <a:off x="5038725" y="5504820"/>
            <a:ext cx="3823891" cy="1215717"/>
          </a:xfrm>
          <a:prstGeom prst="rect">
            <a:avLst/>
          </a:prstGeom>
          <a:noFill/>
        </p:spPr>
        <p:txBody>
          <a:bodyPr wrap="square" rtlCol="0">
            <a:spAutoFit/>
          </a:bodyPr>
          <a:lstStyle/>
          <a:p>
            <a:r>
              <a:rPr lang="en-AU" sz="1100" dirty="0"/>
              <a:t>McGowan, J., </a:t>
            </a:r>
            <a:r>
              <a:rPr lang="en-AU" sz="1100" b="1" dirty="0"/>
              <a:t>Reid, D.,</a:t>
            </a:r>
            <a:r>
              <a:rPr lang="en-AU" sz="1100" dirty="0"/>
              <a:t> &amp; Caldwell, J. (2017). </a:t>
            </a:r>
          </a:p>
          <a:p>
            <a:r>
              <a:rPr lang="en-AU" sz="1100" dirty="0"/>
              <a:t>Post-operative rehabilitation of anterior cruciate</a:t>
            </a:r>
          </a:p>
          <a:p>
            <a:r>
              <a:rPr lang="en-AU" sz="1100" dirty="0"/>
              <a:t> ligament reconstruction in the skeletally immature child:</a:t>
            </a:r>
          </a:p>
          <a:p>
            <a:r>
              <a:rPr lang="en-AU" sz="1100" dirty="0"/>
              <a:t> a systematic review of the literature. </a:t>
            </a:r>
            <a:r>
              <a:rPr lang="en-AU" sz="1100" i="1" dirty="0"/>
              <a:t>Physical Therapy Reviews</a:t>
            </a:r>
            <a:r>
              <a:rPr lang="en-AU" sz="1100" dirty="0"/>
              <a:t>.</a:t>
            </a:r>
          </a:p>
          <a:p>
            <a:r>
              <a:rPr lang="en-AU" sz="1100" dirty="0"/>
              <a:t>doi:</a:t>
            </a:r>
            <a:r>
              <a:rPr lang="en-AU" sz="1100" u="sng" dirty="0">
                <a:hlinkClick r:id="rId5"/>
              </a:rPr>
              <a:t>10.1080/10833196.2017.1364541</a:t>
            </a:r>
            <a:endParaRPr lang="en-AU" sz="1100" u="sng" dirty="0"/>
          </a:p>
          <a:p>
            <a:endParaRPr lang="en-NZ" dirty="0"/>
          </a:p>
        </p:txBody>
      </p:sp>
    </p:spTree>
    <p:extLst>
      <p:ext uri="{BB962C8B-B14F-4D97-AF65-F5344CB8AC3E}">
        <p14:creationId xmlns:p14="http://schemas.microsoft.com/office/powerpoint/2010/main" val="253794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E2575-B300-ECCB-DC22-26DD2AF52EC6}"/>
              </a:ext>
            </a:extLst>
          </p:cNvPr>
          <p:cNvSpPr>
            <a:spLocks noGrp="1"/>
          </p:cNvSpPr>
          <p:nvPr>
            <p:ph type="title"/>
          </p:nvPr>
        </p:nvSpPr>
        <p:spPr/>
        <p:txBody>
          <a:bodyPr/>
          <a:lstStyle/>
          <a:p>
            <a:r>
              <a:rPr lang="en-NZ" dirty="0"/>
              <a:t>The plan</a:t>
            </a:r>
          </a:p>
        </p:txBody>
      </p:sp>
      <p:sp>
        <p:nvSpPr>
          <p:cNvPr id="3" name="Text Placeholder 2">
            <a:extLst>
              <a:ext uri="{FF2B5EF4-FFF2-40B4-BE49-F238E27FC236}">
                <a16:creationId xmlns:a16="http://schemas.microsoft.com/office/drawing/2014/main" id="{415235FF-B964-FFF0-0827-B731263B47F0}"/>
              </a:ext>
            </a:extLst>
          </p:cNvPr>
          <p:cNvSpPr>
            <a:spLocks noGrp="1"/>
          </p:cNvSpPr>
          <p:nvPr>
            <p:ph type="body" sz="quarter" idx="13"/>
          </p:nvPr>
        </p:nvSpPr>
        <p:spPr/>
        <p:txBody>
          <a:bodyPr/>
          <a:lstStyle/>
          <a:p>
            <a:r>
              <a:rPr lang="en-NZ" dirty="0"/>
              <a:t>Injury prevention models- framework for the future</a:t>
            </a:r>
          </a:p>
          <a:p>
            <a:r>
              <a:rPr lang="en-NZ" dirty="0"/>
              <a:t>Injury in youth</a:t>
            </a:r>
          </a:p>
          <a:p>
            <a:r>
              <a:rPr lang="en-NZ" dirty="0"/>
              <a:t>Primary injury prevention strategies- e.g. Futsal</a:t>
            </a:r>
          </a:p>
          <a:p>
            <a:r>
              <a:rPr lang="en-NZ" dirty="0"/>
              <a:t>Secondary- Careway</a:t>
            </a:r>
          </a:p>
          <a:p>
            <a:r>
              <a:rPr lang="en-NZ" dirty="0"/>
              <a:t>Tertiary- OA research</a:t>
            </a:r>
          </a:p>
        </p:txBody>
      </p:sp>
    </p:spTree>
    <p:extLst>
      <p:ext uri="{BB962C8B-B14F-4D97-AF65-F5344CB8AC3E}">
        <p14:creationId xmlns:p14="http://schemas.microsoft.com/office/powerpoint/2010/main" val="6476271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60648"/>
            <a:ext cx="7772400" cy="1143000"/>
          </a:xfrm>
        </p:spPr>
        <p:txBody>
          <a:bodyPr/>
          <a:lstStyle/>
          <a:p>
            <a:r>
              <a:rPr lang="en-NZ" dirty="0"/>
              <a:t>KOOS scores</a:t>
            </a:r>
          </a:p>
        </p:txBody>
      </p:sp>
      <p:graphicFrame>
        <p:nvGraphicFramePr>
          <p:cNvPr id="4" name="Content Placeholder 3"/>
          <p:cNvGraphicFramePr>
            <a:graphicFrameLocks noGrp="1"/>
          </p:cNvGraphicFramePr>
          <p:nvPr>
            <p:ph sz="quarter" idx="1"/>
          </p:nvPr>
        </p:nvGraphicFramePr>
        <p:xfrm>
          <a:off x="395536" y="1346049"/>
          <a:ext cx="7344816" cy="4116256"/>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79512" y="5553575"/>
            <a:ext cx="8403262" cy="707886"/>
          </a:xfrm>
          <a:prstGeom prst="rect">
            <a:avLst/>
          </a:prstGeom>
          <a:noFill/>
        </p:spPr>
        <p:txBody>
          <a:bodyPr wrap="none" rtlCol="0">
            <a:spAutoFit/>
          </a:bodyPr>
          <a:lstStyle/>
          <a:p>
            <a:r>
              <a:rPr lang="en-NZ" sz="1100" dirty="0"/>
              <a:t>The KOOS scores for key domains of Quality of Life, Sports and Recreation, Activities of Daily Living, Pain and General Symptoms. </a:t>
            </a:r>
          </a:p>
          <a:p>
            <a:r>
              <a:rPr lang="en-NZ" sz="1100" dirty="0"/>
              <a:t>100 = no problem 0 = extreme problem. Data are means and standard deviations.</a:t>
            </a:r>
          </a:p>
          <a:p>
            <a:endParaRPr lang="en-NZ" dirty="0"/>
          </a:p>
        </p:txBody>
      </p:sp>
      <p:sp>
        <p:nvSpPr>
          <p:cNvPr id="6" name="TextBox 5">
            <a:extLst>
              <a:ext uri="{FF2B5EF4-FFF2-40B4-BE49-F238E27FC236}">
                <a16:creationId xmlns:a16="http://schemas.microsoft.com/office/drawing/2014/main" id="{CD0D1F91-BC97-4AB9-BA16-12EB104A1F87}"/>
              </a:ext>
            </a:extLst>
          </p:cNvPr>
          <p:cNvSpPr txBox="1"/>
          <p:nvPr/>
        </p:nvSpPr>
        <p:spPr>
          <a:xfrm>
            <a:off x="391891" y="6093377"/>
            <a:ext cx="7772400" cy="646331"/>
          </a:xfrm>
          <a:prstGeom prst="rect">
            <a:avLst/>
          </a:prstGeom>
          <a:noFill/>
        </p:spPr>
        <p:txBody>
          <a:bodyPr wrap="square" rtlCol="0">
            <a:spAutoFit/>
          </a:bodyPr>
          <a:lstStyle/>
          <a:p>
            <a:r>
              <a:rPr lang="en-AU" sz="1200" b="1" dirty="0">
                <a:effectLst/>
                <a:latin typeface="Times New Roman" panose="02020603050405020304" pitchFamily="18" charset="0"/>
                <a:ea typeface="Times New Roman" panose="02020603050405020304" pitchFamily="18" charset="0"/>
              </a:rPr>
              <a:t>Reid, D</a:t>
            </a:r>
            <a:r>
              <a:rPr lang="en-AU" sz="1200" dirty="0">
                <a:effectLst/>
                <a:latin typeface="Times New Roman" panose="02020603050405020304" pitchFamily="18" charset="0"/>
                <a:ea typeface="Times New Roman" panose="02020603050405020304" pitchFamily="18" charset="0"/>
              </a:rPr>
              <a:t>., Leigh, W., Wilkins, S., Willis, R., Twaddle, B., &amp; Walsh, S. (2015). A 10-year retrospective review of functional outcomes of adolescent Anterior Cruciate Ligament reconstruction. </a:t>
            </a:r>
            <a:r>
              <a:rPr lang="en-AU" sz="1200" i="1" dirty="0">
                <a:effectLst/>
                <a:latin typeface="Times New Roman" panose="02020603050405020304" pitchFamily="18" charset="0"/>
                <a:ea typeface="Times New Roman" panose="02020603050405020304" pitchFamily="18" charset="0"/>
              </a:rPr>
              <a:t>Journal of </a:t>
            </a:r>
            <a:r>
              <a:rPr lang="en-AU" sz="1200" i="1" dirty="0" err="1">
                <a:effectLst/>
                <a:latin typeface="Times New Roman" panose="02020603050405020304" pitchFamily="18" charset="0"/>
                <a:ea typeface="Times New Roman" panose="02020603050405020304" pitchFamily="18" charset="0"/>
              </a:rPr>
              <a:t>Pediatric</a:t>
            </a:r>
            <a:r>
              <a:rPr lang="en-AU" sz="1200" i="1" dirty="0">
                <a:effectLst/>
                <a:latin typeface="Times New Roman" panose="02020603050405020304" pitchFamily="18" charset="0"/>
                <a:ea typeface="Times New Roman" panose="02020603050405020304" pitchFamily="18" charset="0"/>
              </a:rPr>
              <a:t> Orthopaedics</a:t>
            </a:r>
            <a:r>
              <a:rPr lang="en-AU" sz="1200" dirty="0">
                <a:effectLst/>
                <a:latin typeface="Times New Roman" panose="02020603050405020304" pitchFamily="18" charset="0"/>
                <a:ea typeface="Times New Roman" panose="02020603050405020304" pitchFamily="18" charset="0"/>
              </a:rPr>
              <a:t>. doi:</a:t>
            </a:r>
            <a:r>
              <a:rPr lang="en-AU" sz="1200" u="sng" dirty="0">
                <a:solidFill>
                  <a:srgbClr val="0000FF"/>
                </a:solidFill>
                <a:effectLst/>
                <a:latin typeface="Times New Roman" panose="02020603050405020304" pitchFamily="18" charset="0"/>
                <a:ea typeface="Times New Roman" panose="02020603050405020304" pitchFamily="18" charset="0"/>
                <a:hlinkClick r:id="rId3"/>
              </a:rPr>
              <a:t>10.1097/BPO.0000000000000594</a:t>
            </a:r>
            <a:endParaRPr lang="en-NZ" sz="1200" dirty="0"/>
          </a:p>
        </p:txBody>
      </p:sp>
    </p:spTree>
    <p:extLst>
      <p:ext uri="{BB962C8B-B14F-4D97-AF65-F5344CB8AC3E}">
        <p14:creationId xmlns:p14="http://schemas.microsoft.com/office/powerpoint/2010/main" val="3277334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940" y="478857"/>
            <a:ext cx="7620000" cy="1143000"/>
          </a:xfrm>
        </p:spPr>
        <p:txBody>
          <a:bodyPr>
            <a:normAutofit fontScale="90000"/>
          </a:bodyPr>
          <a:lstStyle/>
          <a:p>
            <a:r>
              <a:rPr lang="en-AU" sz="3200" dirty="0"/>
              <a:t>Association between the total number of reported injuries and risk factors</a:t>
            </a:r>
            <a:br>
              <a:rPr lang="en-NZ" dirty="0"/>
            </a:br>
            <a:endParaRPr lang="en-NZ" dirty="0"/>
          </a:p>
        </p:txBody>
      </p:sp>
      <p:graphicFrame>
        <p:nvGraphicFramePr>
          <p:cNvPr id="4" name="Content Placeholder 3"/>
          <p:cNvGraphicFramePr>
            <a:graphicFrameLocks noGrp="1"/>
          </p:cNvGraphicFramePr>
          <p:nvPr>
            <p:ph idx="1"/>
          </p:nvPr>
        </p:nvGraphicFramePr>
        <p:xfrm>
          <a:off x="899592" y="1844824"/>
          <a:ext cx="6696745" cy="3888434"/>
        </p:xfrm>
        <a:graphic>
          <a:graphicData uri="http://schemas.openxmlformats.org/drawingml/2006/table">
            <a:tbl>
              <a:tblPr firstRow="1" firstCol="1" bandRow="1">
                <a:tableStyleId>{5C22544A-7EE6-4342-B048-85BDC9FD1C3A}</a:tableStyleId>
              </a:tblPr>
              <a:tblGrid>
                <a:gridCol w="1338908">
                  <a:extLst>
                    <a:ext uri="{9D8B030D-6E8A-4147-A177-3AD203B41FA5}">
                      <a16:colId xmlns:a16="http://schemas.microsoft.com/office/drawing/2014/main" val="20000"/>
                    </a:ext>
                  </a:extLst>
                </a:gridCol>
                <a:gridCol w="1339643">
                  <a:extLst>
                    <a:ext uri="{9D8B030D-6E8A-4147-A177-3AD203B41FA5}">
                      <a16:colId xmlns:a16="http://schemas.microsoft.com/office/drawing/2014/main" val="20001"/>
                    </a:ext>
                  </a:extLst>
                </a:gridCol>
                <a:gridCol w="1338908">
                  <a:extLst>
                    <a:ext uri="{9D8B030D-6E8A-4147-A177-3AD203B41FA5}">
                      <a16:colId xmlns:a16="http://schemas.microsoft.com/office/drawing/2014/main" val="20002"/>
                    </a:ext>
                  </a:extLst>
                </a:gridCol>
                <a:gridCol w="1339643">
                  <a:extLst>
                    <a:ext uri="{9D8B030D-6E8A-4147-A177-3AD203B41FA5}">
                      <a16:colId xmlns:a16="http://schemas.microsoft.com/office/drawing/2014/main" val="20003"/>
                    </a:ext>
                  </a:extLst>
                </a:gridCol>
                <a:gridCol w="1339643">
                  <a:extLst>
                    <a:ext uri="{9D8B030D-6E8A-4147-A177-3AD203B41FA5}">
                      <a16:colId xmlns:a16="http://schemas.microsoft.com/office/drawing/2014/main" val="20004"/>
                    </a:ext>
                  </a:extLst>
                </a:gridCol>
              </a:tblGrid>
              <a:tr h="739091">
                <a:tc>
                  <a:txBody>
                    <a:bodyPr/>
                    <a:lstStyle/>
                    <a:p>
                      <a:pPr>
                        <a:lnSpc>
                          <a:spcPct val="115000"/>
                        </a:lnSpc>
                        <a:spcAft>
                          <a:spcPts val="0"/>
                        </a:spcAft>
                      </a:pPr>
                      <a:r>
                        <a:rPr lang="en-AU" sz="1200" dirty="0">
                          <a:effectLst/>
                        </a:rPr>
                        <a:t>Independent Variables</a:t>
                      </a:r>
                      <a:endParaRPr lang="en-NZ" sz="12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0"/>
                        </a:spcAft>
                      </a:pPr>
                      <a:r>
                        <a:rPr lang="en-AU" sz="1200" dirty="0">
                          <a:effectLst/>
                        </a:rPr>
                        <a:t>Adjusted R Square</a:t>
                      </a:r>
                      <a:endParaRPr lang="en-NZ" sz="12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0"/>
                        </a:spcAft>
                      </a:pPr>
                      <a:r>
                        <a:rPr lang="en-AU" sz="1200">
                          <a:effectLst/>
                        </a:rPr>
                        <a:t>B</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0"/>
                        </a:spcAft>
                      </a:pPr>
                      <a:r>
                        <a:rPr lang="en-AU" sz="1200">
                          <a:effectLst/>
                        </a:rPr>
                        <a:t>95% CI</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0"/>
                        </a:spcAft>
                      </a:pPr>
                      <a:r>
                        <a:rPr lang="en-AU" sz="1200">
                          <a:effectLst/>
                        </a:rPr>
                        <a:t>p-value</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357506">
                <a:tc>
                  <a:txBody>
                    <a:bodyPr/>
                    <a:lstStyle/>
                    <a:p>
                      <a:pPr>
                        <a:lnSpc>
                          <a:spcPct val="115000"/>
                        </a:lnSpc>
                        <a:spcAft>
                          <a:spcPts val="0"/>
                        </a:spcAft>
                      </a:pPr>
                      <a:r>
                        <a:rPr lang="en-AU" sz="1200">
                          <a:effectLst/>
                        </a:rPr>
                        <a:t>Age</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0"/>
                        </a:spcAft>
                      </a:pPr>
                      <a:r>
                        <a:rPr lang="en-AU" sz="1200">
                          <a:effectLst/>
                        </a:rPr>
                        <a:t>-0.016</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0"/>
                        </a:spcAft>
                      </a:pPr>
                      <a:r>
                        <a:rPr lang="en-AU" sz="1200">
                          <a:effectLst/>
                        </a:rPr>
                        <a:t>-0.001</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0"/>
                        </a:spcAft>
                      </a:pPr>
                      <a:r>
                        <a:rPr lang="en-AU" sz="1200">
                          <a:effectLst/>
                        </a:rPr>
                        <a:t>-0.235 –  0.233</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0"/>
                        </a:spcAft>
                      </a:pPr>
                      <a:r>
                        <a:rPr lang="en-AU" sz="1200">
                          <a:effectLst/>
                        </a:rPr>
                        <a:t>0.992</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57506">
                <a:tc>
                  <a:txBody>
                    <a:bodyPr/>
                    <a:lstStyle/>
                    <a:p>
                      <a:pPr>
                        <a:lnSpc>
                          <a:spcPct val="115000"/>
                        </a:lnSpc>
                        <a:spcAft>
                          <a:spcPts val="0"/>
                        </a:spcAft>
                      </a:pPr>
                      <a:r>
                        <a:rPr lang="en-AU" sz="1200">
                          <a:effectLst/>
                        </a:rPr>
                        <a:t>BMI</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0"/>
                        </a:spcAft>
                      </a:pPr>
                      <a:r>
                        <a:rPr lang="en-AU" sz="1200">
                          <a:effectLst/>
                        </a:rPr>
                        <a:t>-0.013</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0"/>
                        </a:spcAft>
                      </a:pPr>
                      <a:r>
                        <a:rPr lang="en-AU" sz="1200">
                          <a:effectLst/>
                        </a:rPr>
                        <a:t>0.039</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0"/>
                        </a:spcAft>
                      </a:pPr>
                      <a:r>
                        <a:rPr lang="en-AU" sz="1200">
                          <a:effectLst/>
                        </a:rPr>
                        <a:t>-0.141 –  0.220</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0"/>
                        </a:spcAft>
                      </a:pPr>
                      <a:r>
                        <a:rPr lang="en-AU" sz="1200">
                          <a:effectLst/>
                        </a:rPr>
                        <a:t>0.667</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357506">
                <a:tc>
                  <a:txBody>
                    <a:bodyPr/>
                    <a:lstStyle/>
                    <a:p>
                      <a:pPr>
                        <a:lnSpc>
                          <a:spcPct val="115000"/>
                        </a:lnSpc>
                        <a:spcAft>
                          <a:spcPts val="0"/>
                        </a:spcAft>
                      </a:pPr>
                      <a:r>
                        <a:rPr lang="en-AU" sz="1200">
                          <a:effectLst/>
                        </a:rPr>
                        <a:t>Gender</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0"/>
                        </a:spcAft>
                      </a:pPr>
                      <a:r>
                        <a:rPr lang="en-AU" sz="1200">
                          <a:effectLst/>
                        </a:rPr>
                        <a:t>-0.014</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0"/>
                        </a:spcAft>
                      </a:pPr>
                      <a:r>
                        <a:rPr lang="en-AU" sz="1200">
                          <a:effectLst/>
                        </a:rPr>
                        <a:t>-0.125</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0"/>
                        </a:spcAft>
                      </a:pPr>
                      <a:r>
                        <a:rPr lang="en-AU" sz="1200">
                          <a:effectLst/>
                        </a:rPr>
                        <a:t>-0.817 –  0.567</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0"/>
                        </a:spcAft>
                      </a:pPr>
                      <a:r>
                        <a:rPr lang="en-AU" sz="1200">
                          <a:effectLst/>
                        </a:rPr>
                        <a:t>0.720</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357506">
                <a:tc>
                  <a:txBody>
                    <a:bodyPr/>
                    <a:lstStyle/>
                    <a:p>
                      <a:pPr>
                        <a:lnSpc>
                          <a:spcPct val="115000"/>
                        </a:lnSpc>
                        <a:spcAft>
                          <a:spcPts val="0"/>
                        </a:spcAft>
                      </a:pPr>
                      <a:r>
                        <a:rPr lang="en-AU" sz="1200">
                          <a:effectLst/>
                        </a:rPr>
                        <a:t>Major</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0"/>
                        </a:spcAft>
                      </a:pPr>
                      <a:r>
                        <a:rPr lang="en-AU" sz="1200">
                          <a:effectLst/>
                        </a:rPr>
                        <a:t>-0.014</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0"/>
                        </a:spcAft>
                      </a:pPr>
                      <a:r>
                        <a:rPr lang="en-AU" sz="1200">
                          <a:effectLst/>
                        </a:rPr>
                        <a:t>-0.100</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0"/>
                        </a:spcAft>
                      </a:pPr>
                      <a:r>
                        <a:rPr lang="en-AU" sz="1200">
                          <a:effectLst/>
                        </a:rPr>
                        <a:t>-0.774 –  0.575</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0"/>
                        </a:spcAft>
                      </a:pPr>
                      <a:r>
                        <a:rPr lang="en-AU" sz="1200">
                          <a:effectLst/>
                        </a:rPr>
                        <a:t>0.769</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357506">
                <a:tc>
                  <a:txBody>
                    <a:bodyPr/>
                    <a:lstStyle/>
                    <a:p>
                      <a:pPr>
                        <a:lnSpc>
                          <a:spcPct val="115000"/>
                        </a:lnSpc>
                        <a:spcAft>
                          <a:spcPts val="0"/>
                        </a:spcAft>
                      </a:pPr>
                      <a:r>
                        <a:rPr lang="en-AU" sz="1200">
                          <a:effectLst/>
                        </a:rPr>
                        <a:t>Year of study</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0"/>
                        </a:spcAft>
                      </a:pPr>
                      <a:r>
                        <a:rPr lang="en-AU" sz="1200">
                          <a:effectLst/>
                        </a:rPr>
                        <a:t>0.008</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0"/>
                        </a:spcAft>
                      </a:pPr>
                      <a:r>
                        <a:rPr lang="en-AU" sz="1200">
                          <a:effectLst/>
                        </a:rPr>
                        <a:t>-0.272</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0"/>
                        </a:spcAft>
                        <a:tabLst>
                          <a:tab pos="200660" algn="l"/>
                          <a:tab pos="657860" algn="l"/>
                          <a:tab pos="715010" algn="l"/>
                        </a:tabLst>
                      </a:pPr>
                      <a:r>
                        <a:rPr lang="en-AU" sz="1200">
                          <a:effectLst/>
                        </a:rPr>
                        <a:t> -0.714 –  0.169</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15000"/>
                        </a:lnSpc>
                        <a:spcAft>
                          <a:spcPts val="0"/>
                        </a:spcAft>
                      </a:pPr>
                      <a:r>
                        <a:rPr lang="en-AU" sz="1200">
                          <a:effectLst/>
                        </a:rPr>
                        <a:t>0.222</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349094">
                <a:tc>
                  <a:txBody>
                    <a:bodyPr/>
                    <a:lstStyle/>
                    <a:p>
                      <a:pPr>
                        <a:spcAft>
                          <a:spcPts val="0"/>
                        </a:spcAft>
                      </a:pPr>
                      <a:r>
                        <a:rPr lang="en-AU" sz="1200">
                          <a:effectLst/>
                        </a:rPr>
                        <a:t>Total MCS score</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AU" sz="1200">
                          <a:effectLst/>
                        </a:rPr>
                        <a:t>0.022</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AU" sz="1200">
                          <a:effectLst/>
                        </a:rPr>
                        <a:t>-0.081</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AU" sz="1200">
                          <a:effectLst/>
                        </a:rPr>
                        <a:t>-0.186 –  0.023</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AU" sz="1200">
                          <a:effectLst/>
                        </a:rPr>
                        <a:t>0.125</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663625">
                <a:tc>
                  <a:txBody>
                    <a:bodyPr/>
                    <a:lstStyle/>
                    <a:p>
                      <a:pPr>
                        <a:spcAft>
                          <a:spcPts val="0"/>
                        </a:spcAft>
                      </a:pPr>
                      <a:r>
                        <a:rPr lang="en-AU" sz="1200">
                          <a:effectLst/>
                        </a:rPr>
                        <a:t>Mean MCS Score</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AU" sz="1200">
                          <a:effectLst/>
                        </a:rPr>
                        <a:t>0.054</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AU" sz="1200">
                          <a:effectLst/>
                        </a:rPr>
                        <a:t>-0.702</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AU" sz="1200">
                          <a:effectLst/>
                        </a:rPr>
                        <a:t>-1.354 – -0.050</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AU" sz="1200">
                          <a:effectLst/>
                        </a:rPr>
                        <a:t>  0.035*</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349094">
                <a:tc>
                  <a:txBody>
                    <a:bodyPr/>
                    <a:lstStyle/>
                    <a:p>
                      <a:pPr>
                        <a:spcAft>
                          <a:spcPts val="0"/>
                        </a:spcAft>
                      </a:pPr>
                      <a:r>
                        <a:rPr lang="en-AU" sz="1200">
                          <a:effectLst/>
                        </a:rPr>
                        <a:t>Previous Injury </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AU" sz="1200">
                          <a:effectLst/>
                        </a:rPr>
                        <a:t>0.016</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AU" sz="1200">
                          <a:effectLst/>
                        </a:rPr>
                        <a:t>-0.685</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AU" sz="1200">
                          <a:effectLst/>
                        </a:rPr>
                        <a:t>-1.646 –  0.277</a:t>
                      </a:r>
                      <a:endParaRPr lang="en-NZ" sz="12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ctr">
                        <a:spcAft>
                          <a:spcPts val="0"/>
                        </a:spcAft>
                      </a:pPr>
                      <a:r>
                        <a:rPr lang="en-AU" sz="1200" dirty="0">
                          <a:effectLst/>
                        </a:rPr>
                        <a:t>0.160</a:t>
                      </a:r>
                      <a:endParaRPr lang="en-NZ" sz="12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0008"/>
                  </a:ext>
                </a:extLst>
              </a:tr>
            </a:tbl>
          </a:graphicData>
        </a:graphic>
      </p:graphicFrame>
      <p:sp>
        <p:nvSpPr>
          <p:cNvPr id="3" name="Oval 2">
            <a:extLst>
              <a:ext uri="{FF2B5EF4-FFF2-40B4-BE49-F238E27FC236}">
                <a16:creationId xmlns:a16="http://schemas.microsoft.com/office/drawing/2014/main" id="{7BBA752D-C71C-4AF5-9928-19B10530066C}"/>
              </a:ext>
            </a:extLst>
          </p:cNvPr>
          <p:cNvSpPr/>
          <p:nvPr/>
        </p:nvSpPr>
        <p:spPr>
          <a:xfrm>
            <a:off x="6608190" y="4543720"/>
            <a:ext cx="716438" cy="70701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TextBox 4">
            <a:extLst>
              <a:ext uri="{FF2B5EF4-FFF2-40B4-BE49-F238E27FC236}">
                <a16:creationId xmlns:a16="http://schemas.microsoft.com/office/drawing/2014/main" id="{4720B361-F46B-5455-ECA3-6E7B06B2A15A}"/>
              </a:ext>
            </a:extLst>
          </p:cNvPr>
          <p:cNvSpPr txBox="1"/>
          <p:nvPr/>
        </p:nvSpPr>
        <p:spPr>
          <a:xfrm>
            <a:off x="1051992" y="5956225"/>
            <a:ext cx="5484963" cy="1107996"/>
          </a:xfrm>
          <a:prstGeom prst="rect">
            <a:avLst/>
          </a:prstGeom>
          <a:noFill/>
        </p:spPr>
        <p:txBody>
          <a:bodyPr wrap="none" rtlCol="0">
            <a:spAutoFit/>
          </a:bodyPr>
          <a:lstStyle/>
          <a:p>
            <a:r>
              <a:rPr lang="en-US" sz="1200" dirty="0"/>
              <a:t>Lee, L., </a:t>
            </a:r>
            <a:r>
              <a:rPr lang="en-US" sz="1200" b="1" dirty="0"/>
              <a:t>Reid, D.,</a:t>
            </a:r>
            <a:r>
              <a:rPr lang="en-US" sz="1200" dirty="0"/>
              <a:t> Caldwell, J., &amp; Palmer, P. (2017). Injury incidence, dance exposure</a:t>
            </a:r>
          </a:p>
          <a:p>
            <a:r>
              <a:rPr lang="en-US" sz="1200" dirty="0"/>
              <a:t> and the use of movement competency screen (MCS) to identify variables associated </a:t>
            </a:r>
          </a:p>
          <a:p>
            <a:r>
              <a:rPr lang="en-US" sz="1200" dirty="0"/>
              <a:t>with injury in full-time pre-professional dancers.</a:t>
            </a:r>
          </a:p>
          <a:p>
            <a:r>
              <a:rPr lang="en-US" sz="1200" dirty="0"/>
              <a:t> </a:t>
            </a:r>
            <a:r>
              <a:rPr lang="en-US" sz="1200" i="1" dirty="0"/>
              <a:t>International Journal of Sports Physical Therapy</a:t>
            </a:r>
            <a:r>
              <a:rPr lang="en-US" sz="1200" dirty="0"/>
              <a:t>, </a:t>
            </a:r>
            <a:r>
              <a:rPr lang="en-US" sz="1200" i="1" dirty="0"/>
              <a:t>12</a:t>
            </a:r>
            <a:r>
              <a:rPr lang="en-US" sz="1200" dirty="0"/>
              <a:t>(3), 352-370.</a:t>
            </a:r>
          </a:p>
          <a:p>
            <a:endParaRPr lang="en-NZ" dirty="0"/>
          </a:p>
        </p:txBody>
      </p:sp>
    </p:spTree>
    <p:extLst>
      <p:ext uri="{BB962C8B-B14F-4D97-AF65-F5344CB8AC3E}">
        <p14:creationId xmlns:p14="http://schemas.microsoft.com/office/powerpoint/2010/main" val="374696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6F5D3-CAD1-4FA7-1904-AE644333CA0F}"/>
              </a:ext>
            </a:extLst>
          </p:cNvPr>
          <p:cNvSpPr>
            <a:spLocks noGrp="1"/>
          </p:cNvSpPr>
          <p:nvPr>
            <p:ph type="title"/>
          </p:nvPr>
        </p:nvSpPr>
        <p:spPr>
          <a:xfrm>
            <a:off x="1078283" y="2295907"/>
            <a:ext cx="7886700" cy="1325563"/>
          </a:xfrm>
        </p:spPr>
        <p:txBody>
          <a:bodyPr/>
          <a:lstStyle/>
          <a:p>
            <a:r>
              <a:rPr lang="en-NZ" dirty="0"/>
              <a:t>Part 3- Interventions</a:t>
            </a:r>
          </a:p>
        </p:txBody>
      </p:sp>
      <p:sp>
        <p:nvSpPr>
          <p:cNvPr id="3" name="Text Placeholder 2">
            <a:extLst>
              <a:ext uri="{FF2B5EF4-FFF2-40B4-BE49-F238E27FC236}">
                <a16:creationId xmlns:a16="http://schemas.microsoft.com/office/drawing/2014/main" id="{664D49F5-3F96-8B19-E5AE-18E2CC9D0022}"/>
              </a:ext>
            </a:extLst>
          </p:cNvPr>
          <p:cNvSpPr>
            <a:spLocks noGrp="1"/>
          </p:cNvSpPr>
          <p:nvPr>
            <p:ph type="body" sz="quarter" idx="13"/>
          </p:nvPr>
        </p:nvSpPr>
        <p:spPr>
          <a:xfrm>
            <a:off x="693278" y="1724890"/>
            <a:ext cx="7886700" cy="4351338"/>
          </a:xfrm>
        </p:spPr>
        <p:txBody>
          <a:bodyPr/>
          <a:lstStyle/>
          <a:p>
            <a:endParaRPr lang="en-NZ" dirty="0"/>
          </a:p>
        </p:txBody>
      </p:sp>
    </p:spTree>
    <p:extLst>
      <p:ext uri="{BB962C8B-B14F-4D97-AF65-F5344CB8AC3E}">
        <p14:creationId xmlns:p14="http://schemas.microsoft.com/office/powerpoint/2010/main" val="5946273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44F3D-9E20-A977-5F6F-13B41C5FD46A}"/>
              </a:ext>
            </a:extLst>
          </p:cNvPr>
          <p:cNvSpPr>
            <a:spLocks noGrp="1"/>
          </p:cNvSpPr>
          <p:nvPr>
            <p:ph type="title"/>
          </p:nvPr>
        </p:nvSpPr>
        <p:spPr>
          <a:xfrm>
            <a:off x="628650" y="2851952"/>
            <a:ext cx="7886700" cy="1325563"/>
          </a:xfrm>
        </p:spPr>
        <p:txBody>
          <a:bodyPr/>
          <a:lstStyle/>
          <a:p>
            <a:r>
              <a:rPr lang="en-NZ" dirty="0"/>
              <a:t>Primary Injury Prevention</a:t>
            </a:r>
          </a:p>
        </p:txBody>
      </p:sp>
      <p:sp>
        <p:nvSpPr>
          <p:cNvPr id="3" name="Content Placeholder 2">
            <a:extLst>
              <a:ext uri="{FF2B5EF4-FFF2-40B4-BE49-F238E27FC236}">
                <a16:creationId xmlns:a16="http://schemas.microsoft.com/office/drawing/2014/main" id="{07C91759-3708-DE6A-8030-B9133C258137}"/>
              </a:ext>
            </a:extLst>
          </p:cNvPr>
          <p:cNvSpPr>
            <a:spLocks noGrp="1"/>
          </p:cNvSpPr>
          <p:nvPr>
            <p:ph idx="1"/>
          </p:nvPr>
        </p:nvSpPr>
        <p:spPr/>
        <p:txBody>
          <a:bodyPr/>
          <a:lstStyle/>
          <a:p>
            <a:endParaRPr lang="en-NZ"/>
          </a:p>
        </p:txBody>
      </p:sp>
    </p:spTree>
    <p:extLst>
      <p:ext uri="{BB962C8B-B14F-4D97-AF65-F5344CB8AC3E}">
        <p14:creationId xmlns:p14="http://schemas.microsoft.com/office/powerpoint/2010/main" val="37579013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8F5D2-63B1-4F5C-AB36-AA62DEAAA946}"/>
              </a:ext>
            </a:extLst>
          </p:cNvPr>
          <p:cNvSpPr>
            <a:spLocks noGrp="1"/>
          </p:cNvSpPr>
          <p:nvPr>
            <p:ph type="title"/>
          </p:nvPr>
        </p:nvSpPr>
        <p:spPr/>
        <p:txBody>
          <a:bodyPr/>
          <a:lstStyle/>
          <a:p>
            <a:r>
              <a:rPr lang="en-NZ" dirty="0"/>
              <a:t>Futsal</a:t>
            </a:r>
          </a:p>
        </p:txBody>
      </p:sp>
      <p:sp>
        <p:nvSpPr>
          <p:cNvPr id="3" name="Content Placeholder 2">
            <a:extLst>
              <a:ext uri="{FF2B5EF4-FFF2-40B4-BE49-F238E27FC236}">
                <a16:creationId xmlns:a16="http://schemas.microsoft.com/office/drawing/2014/main" id="{62D8E34E-6F41-457E-93CD-7862ED75A151}"/>
              </a:ext>
            </a:extLst>
          </p:cNvPr>
          <p:cNvSpPr>
            <a:spLocks noGrp="1"/>
          </p:cNvSpPr>
          <p:nvPr>
            <p:ph idx="1"/>
          </p:nvPr>
        </p:nvSpPr>
        <p:spPr/>
        <p:txBody>
          <a:bodyPr/>
          <a:lstStyle/>
          <a:p>
            <a:r>
              <a:rPr lang="en-NZ" sz="1800" dirty="0">
                <a:effectLst/>
                <a:latin typeface="Arial" panose="020B0604020202020204" pitchFamily="34" charset="0"/>
                <a:ea typeface="Calibri" panose="020F0502020204030204" pitchFamily="34" charset="0"/>
              </a:rPr>
              <a:t>Since New Zealand Football introduced futsal in 2010, the number of registered players has increased from 700 to more than 21 000 by the end of 2015</a:t>
            </a:r>
          </a:p>
          <a:p>
            <a:r>
              <a:rPr lang="en-NZ" sz="1800" dirty="0">
                <a:latin typeface="Arial" panose="020B0604020202020204" pitchFamily="34" charset="0"/>
              </a:rPr>
              <a:t>Increasing number of injuries accepted by ACC, exact number not known as coded under Soccer/Football!</a:t>
            </a:r>
            <a:endParaRPr lang="en-NZ" dirty="0"/>
          </a:p>
        </p:txBody>
      </p:sp>
    </p:spTree>
    <p:extLst>
      <p:ext uri="{BB962C8B-B14F-4D97-AF65-F5344CB8AC3E}">
        <p14:creationId xmlns:p14="http://schemas.microsoft.com/office/powerpoint/2010/main" val="36963633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D8E48-C94C-4899-8423-C8D5AD9FE27A}"/>
              </a:ext>
            </a:extLst>
          </p:cNvPr>
          <p:cNvSpPr>
            <a:spLocks noGrp="1"/>
          </p:cNvSpPr>
          <p:nvPr>
            <p:ph type="title"/>
          </p:nvPr>
        </p:nvSpPr>
        <p:spPr>
          <a:xfrm>
            <a:off x="467544" y="-48232"/>
            <a:ext cx="7620000" cy="1143000"/>
          </a:xfrm>
        </p:spPr>
        <p:txBody>
          <a:bodyPr>
            <a:normAutofit/>
          </a:bodyPr>
          <a:lstStyle/>
          <a:p>
            <a:r>
              <a:rPr lang="en-NZ" sz="2800" dirty="0"/>
              <a:t>Part 1 The size of the problem: NZ Situation</a:t>
            </a:r>
          </a:p>
        </p:txBody>
      </p:sp>
      <p:graphicFrame>
        <p:nvGraphicFramePr>
          <p:cNvPr id="4" name="Content Placeholder 3">
            <a:extLst>
              <a:ext uri="{FF2B5EF4-FFF2-40B4-BE49-F238E27FC236}">
                <a16:creationId xmlns:a16="http://schemas.microsoft.com/office/drawing/2014/main" id="{9E07E05C-44F8-4E0D-8700-5750A6F88818}"/>
              </a:ext>
            </a:extLst>
          </p:cNvPr>
          <p:cNvGraphicFramePr>
            <a:graphicFrameLocks noGrp="1"/>
          </p:cNvGraphicFramePr>
          <p:nvPr>
            <p:ph idx="1"/>
          </p:nvPr>
        </p:nvGraphicFramePr>
        <p:xfrm>
          <a:off x="755576" y="908720"/>
          <a:ext cx="6408710" cy="5946138"/>
        </p:xfrm>
        <a:graphic>
          <a:graphicData uri="http://schemas.openxmlformats.org/drawingml/2006/table">
            <a:tbl>
              <a:tblPr firstRow="1" firstCol="1" bandRow="1">
                <a:tableStyleId>{5C22544A-7EE6-4342-B048-85BDC9FD1C3A}</a:tableStyleId>
              </a:tblPr>
              <a:tblGrid>
                <a:gridCol w="961607">
                  <a:extLst>
                    <a:ext uri="{9D8B030D-6E8A-4147-A177-3AD203B41FA5}">
                      <a16:colId xmlns:a16="http://schemas.microsoft.com/office/drawing/2014/main" val="2299956832"/>
                    </a:ext>
                  </a:extLst>
                </a:gridCol>
                <a:gridCol w="747582">
                  <a:extLst>
                    <a:ext uri="{9D8B030D-6E8A-4147-A177-3AD203B41FA5}">
                      <a16:colId xmlns:a16="http://schemas.microsoft.com/office/drawing/2014/main" val="1324484896"/>
                    </a:ext>
                  </a:extLst>
                </a:gridCol>
                <a:gridCol w="641325">
                  <a:extLst>
                    <a:ext uri="{9D8B030D-6E8A-4147-A177-3AD203B41FA5}">
                      <a16:colId xmlns:a16="http://schemas.microsoft.com/office/drawing/2014/main" val="727600697"/>
                    </a:ext>
                  </a:extLst>
                </a:gridCol>
                <a:gridCol w="655641">
                  <a:extLst>
                    <a:ext uri="{9D8B030D-6E8A-4147-A177-3AD203B41FA5}">
                      <a16:colId xmlns:a16="http://schemas.microsoft.com/office/drawing/2014/main" val="139783046"/>
                    </a:ext>
                  </a:extLst>
                </a:gridCol>
                <a:gridCol w="638309">
                  <a:extLst>
                    <a:ext uri="{9D8B030D-6E8A-4147-A177-3AD203B41FA5}">
                      <a16:colId xmlns:a16="http://schemas.microsoft.com/office/drawing/2014/main" val="2753247161"/>
                    </a:ext>
                  </a:extLst>
                </a:gridCol>
                <a:gridCol w="639817">
                  <a:extLst>
                    <a:ext uri="{9D8B030D-6E8A-4147-A177-3AD203B41FA5}">
                      <a16:colId xmlns:a16="http://schemas.microsoft.com/office/drawing/2014/main" val="2410233558"/>
                    </a:ext>
                  </a:extLst>
                </a:gridCol>
                <a:gridCol w="642829">
                  <a:extLst>
                    <a:ext uri="{9D8B030D-6E8A-4147-A177-3AD203B41FA5}">
                      <a16:colId xmlns:a16="http://schemas.microsoft.com/office/drawing/2014/main" val="3743719047"/>
                    </a:ext>
                  </a:extLst>
                </a:gridCol>
                <a:gridCol w="742306">
                  <a:extLst>
                    <a:ext uri="{9D8B030D-6E8A-4147-A177-3AD203B41FA5}">
                      <a16:colId xmlns:a16="http://schemas.microsoft.com/office/drawing/2014/main" val="1103678474"/>
                    </a:ext>
                  </a:extLst>
                </a:gridCol>
                <a:gridCol w="739294">
                  <a:extLst>
                    <a:ext uri="{9D8B030D-6E8A-4147-A177-3AD203B41FA5}">
                      <a16:colId xmlns:a16="http://schemas.microsoft.com/office/drawing/2014/main" val="3607065471"/>
                    </a:ext>
                  </a:extLst>
                </a:gridCol>
              </a:tblGrid>
              <a:tr h="320762">
                <a:tc>
                  <a:txBody>
                    <a:bodyPr/>
                    <a:lstStyle/>
                    <a:p>
                      <a:pPr>
                        <a:lnSpc>
                          <a:spcPct val="107000"/>
                        </a:lnSpc>
                        <a:spcAft>
                          <a:spcPts val="800"/>
                        </a:spcAft>
                      </a:pPr>
                      <a:r>
                        <a:rPr lang="en-NZ" sz="500">
                          <a:effectLst/>
                        </a:rPr>
                        <a:t> </a:t>
                      </a:r>
                      <a:endParaRPr lang="en-NZ" sz="60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gridSpan="3">
                  <a:txBody>
                    <a:bodyPr/>
                    <a:lstStyle/>
                    <a:p>
                      <a:pPr>
                        <a:lnSpc>
                          <a:spcPct val="107000"/>
                        </a:lnSpc>
                        <a:spcAft>
                          <a:spcPts val="800"/>
                        </a:spcAft>
                      </a:pPr>
                      <a:r>
                        <a:rPr lang="en-NZ" sz="1050" dirty="0">
                          <a:effectLst/>
                        </a:rPr>
                        <a:t>Junior Teams</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hMerge="1">
                  <a:txBody>
                    <a:bodyPr/>
                    <a:lstStyle/>
                    <a:p>
                      <a:endParaRPr lang="en-NZ"/>
                    </a:p>
                  </a:txBody>
                  <a:tcPr/>
                </a:tc>
                <a:tc hMerge="1">
                  <a:txBody>
                    <a:bodyPr/>
                    <a:lstStyle/>
                    <a:p>
                      <a:endParaRPr lang="en-NZ"/>
                    </a:p>
                  </a:txBody>
                  <a:tcPr/>
                </a:tc>
                <a:tc gridSpan="3">
                  <a:txBody>
                    <a:bodyPr/>
                    <a:lstStyle/>
                    <a:p>
                      <a:pPr>
                        <a:lnSpc>
                          <a:spcPct val="107000"/>
                        </a:lnSpc>
                        <a:spcAft>
                          <a:spcPts val="800"/>
                        </a:spcAft>
                      </a:pPr>
                      <a:r>
                        <a:rPr lang="en-NZ" sz="1050" dirty="0">
                          <a:effectLst/>
                        </a:rPr>
                        <a:t>High School Teams</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hMerge="1">
                  <a:txBody>
                    <a:bodyPr/>
                    <a:lstStyle/>
                    <a:p>
                      <a:endParaRPr lang="en-NZ"/>
                    </a:p>
                  </a:txBody>
                  <a:tcPr/>
                </a:tc>
                <a:tc hMerge="1">
                  <a:txBody>
                    <a:bodyPr/>
                    <a:lstStyle/>
                    <a:p>
                      <a:endParaRPr lang="en-NZ"/>
                    </a:p>
                  </a:txBody>
                  <a:tcPr/>
                </a:tc>
                <a:tc>
                  <a:txBody>
                    <a:bodyPr/>
                    <a:lstStyle/>
                    <a:p>
                      <a:pPr>
                        <a:lnSpc>
                          <a:spcPct val="107000"/>
                        </a:lnSpc>
                        <a:spcAft>
                          <a:spcPts val="800"/>
                        </a:spcAft>
                      </a:pPr>
                      <a:r>
                        <a:rPr lang="en-NZ" sz="1050" dirty="0">
                          <a:effectLst/>
                        </a:rPr>
                        <a:t>Adult Teams</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rowSpan="2">
                  <a:txBody>
                    <a:bodyPr/>
                    <a:lstStyle/>
                    <a:p>
                      <a:pPr>
                        <a:lnSpc>
                          <a:spcPct val="107000"/>
                        </a:lnSpc>
                        <a:spcAft>
                          <a:spcPts val="800"/>
                        </a:spcAft>
                      </a:pPr>
                      <a:r>
                        <a:rPr lang="en-NZ" sz="1050" dirty="0">
                          <a:effectLst/>
                        </a:rPr>
                        <a:t>Total</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extLst>
                  <a:ext uri="{0D108BD9-81ED-4DB2-BD59-A6C34878D82A}">
                    <a16:rowId xmlns:a16="http://schemas.microsoft.com/office/drawing/2014/main" val="1942798037"/>
                  </a:ext>
                </a:extLst>
              </a:tr>
              <a:tr h="251404">
                <a:tc>
                  <a:txBody>
                    <a:bodyPr/>
                    <a:lstStyle/>
                    <a:p>
                      <a:pPr>
                        <a:lnSpc>
                          <a:spcPct val="107000"/>
                        </a:lnSpc>
                        <a:spcAft>
                          <a:spcPts val="800"/>
                        </a:spcAft>
                      </a:pPr>
                      <a:r>
                        <a:rPr lang="en-NZ" sz="500" dirty="0">
                          <a:effectLst/>
                        </a:rPr>
                        <a:t> </a:t>
                      </a:r>
                      <a:endParaRPr lang="en-NZ"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Male</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Female</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Total</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Male</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Female</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Total</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Male</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vMerge="1">
                  <a:txBody>
                    <a:bodyPr/>
                    <a:lstStyle/>
                    <a:p>
                      <a:endParaRPr lang="en-NZ"/>
                    </a:p>
                  </a:txBody>
                  <a:tcPr/>
                </a:tc>
                <a:extLst>
                  <a:ext uri="{0D108BD9-81ED-4DB2-BD59-A6C34878D82A}">
                    <a16:rowId xmlns:a16="http://schemas.microsoft.com/office/drawing/2014/main" val="2511677062"/>
                  </a:ext>
                </a:extLst>
              </a:tr>
              <a:tr h="176746">
                <a:tc>
                  <a:txBody>
                    <a:bodyPr/>
                    <a:lstStyle/>
                    <a:p>
                      <a:pPr>
                        <a:lnSpc>
                          <a:spcPct val="107000"/>
                        </a:lnSpc>
                        <a:spcAft>
                          <a:spcPts val="800"/>
                        </a:spcAft>
                      </a:pPr>
                      <a:r>
                        <a:rPr lang="en-NZ" sz="1200" dirty="0">
                          <a:effectLst/>
                        </a:rPr>
                        <a:t>Number of injuries</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200" dirty="0">
                          <a:effectLst/>
                        </a:rPr>
                        <a:t>53</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100" dirty="0">
                          <a:effectLst/>
                        </a:rPr>
                        <a:t>21</a:t>
                      </a:r>
                      <a:endParaRPr lang="en-N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100" dirty="0">
                          <a:effectLst/>
                        </a:rPr>
                        <a:t>74</a:t>
                      </a:r>
                      <a:endParaRPr lang="en-N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100" dirty="0">
                          <a:effectLst/>
                        </a:rPr>
                        <a:t>15</a:t>
                      </a:r>
                      <a:endParaRPr lang="en-N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100" dirty="0">
                          <a:effectLst/>
                        </a:rPr>
                        <a:t>13</a:t>
                      </a:r>
                      <a:endParaRPr lang="en-N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100" dirty="0">
                          <a:effectLst/>
                        </a:rPr>
                        <a:t>28</a:t>
                      </a:r>
                      <a:endParaRPr lang="en-N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100" dirty="0">
                          <a:effectLst/>
                        </a:rPr>
                        <a:t>29</a:t>
                      </a:r>
                      <a:endParaRPr lang="en-N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100" dirty="0">
                          <a:effectLst/>
                        </a:rPr>
                        <a:t>131</a:t>
                      </a:r>
                      <a:endParaRPr lang="en-N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extLst>
                  <a:ext uri="{0D108BD9-81ED-4DB2-BD59-A6C34878D82A}">
                    <a16:rowId xmlns:a16="http://schemas.microsoft.com/office/drawing/2014/main" val="2870049039"/>
                  </a:ext>
                </a:extLst>
              </a:tr>
              <a:tr h="538926">
                <a:tc>
                  <a:txBody>
                    <a:bodyPr/>
                    <a:lstStyle/>
                    <a:p>
                      <a:pPr>
                        <a:lnSpc>
                          <a:spcPct val="107000"/>
                        </a:lnSpc>
                        <a:spcAft>
                          <a:spcPts val="800"/>
                        </a:spcAft>
                      </a:pPr>
                      <a:r>
                        <a:rPr lang="en-NZ" sz="1100" dirty="0">
                          <a:effectLst/>
                        </a:rPr>
                        <a:t>Per 1000 player</a:t>
                      </a:r>
                    </a:p>
                    <a:p>
                      <a:pPr>
                        <a:lnSpc>
                          <a:spcPct val="107000"/>
                        </a:lnSpc>
                        <a:spcAft>
                          <a:spcPts val="800"/>
                        </a:spcAft>
                      </a:pPr>
                      <a:r>
                        <a:rPr lang="en-NZ" sz="1100" dirty="0">
                          <a:effectLst/>
                        </a:rPr>
                        <a:t>hours</a:t>
                      </a:r>
                    </a:p>
                    <a:p>
                      <a:pPr>
                        <a:lnSpc>
                          <a:spcPct val="107000"/>
                        </a:lnSpc>
                        <a:spcAft>
                          <a:spcPts val="800"/>
                        </a:spcAft>
                      </a:pPr>
                      <a:r>
                        <a:rPr lang="en-NZ" sz="1100" dirty="0">
                          <a:effectLst/>
                        </a:rPr>
                        <a:t>(95% CI)</a:t>
                      </a:r>
                      <a:endParaRPr lang="en-N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13.8</a:t>
                      </a:r>
                    </a:p>
                    <a:p>
                      <a:pPr>
                        <a:lnSpc>
                          <a:spcPct val="107000"/>
                        </a:lnSpc>
                        <a:spcAft>
                          <a:spcPts val="800"/>
                        </a:spcAft>
                      </a:pPr>
                      <a:r>
                        <a:rPr lang="en-NZ" sz="1050" dirty="0">
                          <a:effectLst/>
                        </a:rPr>
                        <a:t>(10.5 to 17.1)</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14.6</a:t>
                      </a:r>
                    </a:p>
                    <a:p>
                      <a:pPr>
                        <a:lnSpc>
                          <a:spcPct val="107000"/>
                        </a:lnSpc>
                        <a:spcAft>
                          <a:spcPts val="800"/>
                        </a:spcAft>
                      </a:pPr>
                      <a:r>
                        <a:rPr lang="en-NZ" sz="1050" dirty="0">
                          <a:effectLst/>
                        </a:rPr>
                        <a:t>(9.2 to 20.0)</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14.0</a:t>
                      </a:r>
                    </a:p>
                    <a:p>
                      <a:pPr>
                        <a:lnSpc>
                          <a:spcPct val="107000"/>
                        </a:lnSpc>
                        <a:spcAft>
                          <a:spcPts val="800"/>
                        </a:spcAft>
                      </a:pPr>
                      <a:r>
                        <a:rPr lang="en-NZ" sz="1050" dirty="0">
                          <a:effectLst/>
                        </a:rPr>
                        <a:t>(11.2 to 16.8)</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6.7</a:t>
                      </a:r>
                    </a:p>
                    <a:p>
                      <a:pPr>
                        <a:lnSpc>
                          <a:spcPct val="107000"/>
                        </a:lnSpc>
                        <a:spcAft>
                          <a:spcPts val="800"/>
                        </a:spcAft>
                      </a:pPr>
                      <a:r>
                        <a:rPr lang="en-NZ" sz="1050" dirty="0">
                          <a:effectLst/>
                        </a:rPr>
                        <a:t>(3.4 to 10.6)</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11.1</a:t>
                      </a:r>
                    </a:p>
                    <a:p>
                      <a:pPr>
                        <a:lnSpc>
                          <a:spcPct val="107000"/>
                        </a:lnSpc>
                        <a:spcAft>
                          <a:spcPts val="800"/>
                        </a:spcAft>
                      </a:pPr>
                      <a:r>
                        <a:rPr lang="en-NZ" sz="1050" dirty="0">
                          <a:effectLst/>
                        </a:rPr>
                        <a:t>(6.0 to 17.1)</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8.2</a:t>
                      </a:r>
                    </a:p>
                    <a:p>
                      <a:pPr>
                        <a:lnSpc>
                          <a:spcPct val="107000"/>
                        </a:lnSpc>
                        <a:spcAft>
                          <a:spcPts val="800"/>
                        </a:spcAft>
                      </a:pPr>
                      <a:r>
                        <a:rPr lang="en-NZ" sz="1050" dirty="0">
                          <a:effectLst/>
                        </a:rPr>
                        <a:t>(5.6 to 11.6</a:t>
                      </a:r>
                      <a:r>
                        <a:rPr lang="en-NZ" sz="500" dirty="0">
                          <a:effectLst/>
                        </a:rPr>
                        <a:t>)</a:t>
                      </a:r>
                      <a:endParaRPr lang="en-NZ"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10.4</a:t>
                      </a:r>
                    </a:p>
                    <a:p>
                      <a:pPr>
                        <a:lnSpc>
                          <a:spcPct val="107000"/>
                        </a:lnSpc>
                        <a:spcAft>
                          <a:spcPts val="800"/>
                        </a:spcAft>
                      </a:pPr>
                      <a:r>
                        <a:rPr lang="en-NZ" sz="1050" dirty="0">
                          <a:effectLst/>
                        </a:rPr>
                        <a:t>(7.0 to 14.1)</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11.4</a:t>
                      </a:r>
                    </a:p>
                    <a:p>
                      <a:pPr>
                        <a:lnSpc>
                          <a:spcPct val="107000"/>
                        </a:lnSpc>
                        <a:spcAft>
                          <a:spcPts val="800"/>
                        </a:spcAft>
                      </a:pPr>
                      <a:r>
                        <a:rPr lang="en-NZ" sz="1050" dirty="0">
                          <a:effectLst/>
                        </a:rPr>
                        <a:t>(9.8 to 13.3)</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extLst>
                  <a:ext uri="{0D108BD9-81ED-4DB2-BD59-A6C34878D82A}">
                    <a16:rowId xmlns:a16="http://schemas.microsoft.com/office/drawing/2014/main" val="2981969942"/>
                  </a:ext>
                </a:extLst>
              </a:tr>
              <a:tr h="176746">
                <a:tc>
                  <a:txBody>
                    <a:bodyPr/>
                    <a:lstStyle/>
                    <a:p>
                      <a:pPr>
                        <a:lnSpc>
                          <a:spcPct val="107000"/>
                        </a:lnSpc>
                        <a:spcAft>
                          <a:spcPts val="800"/>
                        </a:spcAft>
                      </a:pPr>
                      <a:r>
                        <a:rPr lang="en-NZ" sz="500">
                          <a:effectLst/>
                        </a:rPr>
                        <a:t>Body Section*</a:t>
                      </a:r>
                      <a:endParaRPr lang="en-NZ" sz="60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500">
                          <a:effectLst/>
                        </a:rPr>
                        <a:t> </a:t>
                      </a:r>
                      <a:endParaRPr lang="en-NZ" sz="60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500">
                          <a:effectLst/>
                        </a:rPr>
                        <a:t> </a:t>
                      </a:r>
                      <a:endParaRPr lang="en-NZ" sz="60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500">
                          <a:effectLst/>
                        </a:rPr>
                        <a:t> </a:t>
                      </a:r>
                      <a:endParaRPr lang="en-NZ" sz="60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500">
                          <a:effectLst/>
                        </a:rPr>
                        <a:t> </a:t>
                      </a:r>
                      <a:endParaRPr lang="en-NZ" sz="60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500">
                          <a:effectLst/>
                        </a:rPr>
                        <a:t> </a:t>
                      </a:r>
                      <a:endParaRPr lang="en-NZ" sz="60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500">
                          <a:effectLst/>
                        </a:rPr>
                        <a:t> </a:t>
                      </a:r>
                      <a:endParaRPr lang="en-NZ" sz="60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500">
                          <a:effectLst/>
                        </a:rPr>
                        <a:t> </a:t>
                      </a:r>
                      <a:endParaRPr lang="en-NZ" sz="60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500" dirty="0">
                          <a:effectLst/>
                        </a:rPr>
                        <a:t> </a:t>
                      </a:r>
                      <a:endParaRPr lang="en-NZ"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extLst>
                  <a:ext uri="{0D108BD9-81ED-4DB2-BD59-A6C34878D82A}">
                    <a16:rowId xmlns:a16="http://schemas.microsoft.com/office/drawing/2014/main" val="2570829644"/>
                  </a:ext>
                </a:extLst>
              </a:tr>
              <a:tr h="176746">
                <a:tc>
                  <a:txBody>
                    <a:bodyPr/>
                    <a:lstStyle/>
                    <a:p>
                      <a:pPr>
                        <a:lnSpc>
                          <a:spcPct val="107000"/>
                        </a:lnSpc>
                        <a:spcAft>
                          <a:spcPts val="800"/>
                        </a:spcAft>
                      </a:pPr>
                      <a:r>
                        <a:rPr lang="en-NZ" sz="1050" dirty="0">
                          <a:effectLst/>
                        </a:rPr>
                        <a:t>Head/neck</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9 (2.3)</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4 (2.8)</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13 (2.5)</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4 (1.8)</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3 (2.6)</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7 (2.0)</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11 (4.0)</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31 (2.7)</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extLst>
                  <a:ext uri="{0D108BD9-81ED-4DB2-BD59-A6C34878D82A}">
                    <a16:rowId xmlns:a16="http://schemas.microsoft.com/office/drawing/2014/main" val="81103548"/>
                  </a:ext>
                </a:extLst>
              </a:tr>
              <a:tr h="176746">
                <a:tc>
                  <a:txBody>
                    <a:bodyPr/>
                    <a:lstStyle/>
                    <a:p>
                      <a:pPr>
                        <a:lnSpc>
                          <a:spcPct val="107000"/>
                        </a:lnSpc>
                        <a:spcAft>
                          <a:spcPts val="800"/>
                        </a:spcAft>
                      </a:pPr>
                      <a:r>
                        <a:rPr lang="en-NZ" sz="1050" dirty="0">
                          <a:effectLst/>
                        </a:rPr>
                        <a:t>Upper Extremity</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12 (3.1)</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3 (2.1)</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15 (2.8)</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2 (0.9)</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2 (1.7)</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4 (1.2)</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3 (1.1)</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22 (1.9)</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extLst>
                  <a:ext uri="{0D108BD9-81ED-4DB2-BD59-A6C34878D82A}">
                    <a16:rowId xmlns:a16="http://schemas.microsoft.com/office/drawing/2014/main" val="1877083298"/>
                  </a:ext>
                </a:extLst>
              </a:tr>
              <a:tr h="176746">
                <a:tc>
                  <a:txBody>
                    <a:bodyPr/>
                    <a:lstStyle/>
                    <a:p>
                      <a:pPr>
                        <a:lnSpc>
                          <a:spcPct val="107000"/>
                        </a:lnSpc>
                        <a:spcAft>
                          <a:spcPts val="800"/>
                        </a:spcAft>
                      </a:pPr>
                      <a:r>
                        <a:rPr lang="en-NZ" sz="1050" dirty="0">
                          <a:effectLst/>
                        </a:rPr>
                        <a:t>Lower Extremity</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30 (7.8)</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12 (8.3)</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42 (8.0)</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9 (4.0)</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8 (6.8)</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17 (5.0)</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15 (5.4)</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74 (6.4)</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extLst>
                  <a:ext uri="{0D108BD9-81ED-4DB2-BD59-A6C34878D82A}">
                    <a16:rowId xmlns:a16="http://schemas.microsoft.com/office/drawing/2014/main" val="112974810"/>
                  </a:ext>
                </a:extLst>
              </a:tr>
              <a:tr h="186679">
                <a:tc>
                  <a:txBody>
                    <a:bodyPr/>
                    <a:lstStyle/>
                    <a:p>
                      <a:pPr>
                        <a:lnSpc>
                          <a:spcPct val="107000"/>
                        </a:lnSpc>
                        <a:spcAft>
                          <a:spcPts val="800"/>
                        </a:spcAft>
                      </a:pPr>
                      <a:r>
                        <a:rPr lang="en-NZ" sz="1050" dirty="0">
                          <a:effectLst/>
                        </a:rPr>
                        <a:t>Body Part*</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500">
                          <a:effectLst/>
                        </a:rPr>
                        <a:t> </a:t>
                      </a:r>
                      <a:endParaRPr lang="en-NZ" sz="60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500">
                          <a:effectLst/>
                        </a:rPr>
                        <a:t> </a:t>
                      </a:r>
                      <a:endParaRPr lang="en-NZ" sz="60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500">
                          <a:effectLst/>
                        </a:rPr>
                        <a:t> </a:t>
                      </a:r>
                      <a:endParaRPr lang="en-NZ" sz="60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500">
                          <a:effectLst/>
                        </a:rPr>
                        <a:t> </a:t>
                      </a:r>
                      <a:endParaRPr lang="en-NZ" sz="60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500">
                          <a:effectLst/>
                        </a:rPr>
                        <a:t> </a:t>
                      </a:r>
                      <a:endParaRPr lang="en-NZ" sz="60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500">
                          <a:effectLst/>
                        </a:rPr>
                        <a:t> </a:t>
                      </a:r>
                      <a:endParaRPr lang="en-NZ" sz="60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500">
                          <a:effectLst/>
                        </a:rPr>
                        <a:t> </a:t>
                      </a:r>
                      <a:endParaRPr lang="en-NZ" sz="60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500">
                          <a:effectLst/>
                        </a:rPr>
                        <a:t> </a:t>
                      </a:r>
                      <a:endParaRPr lang="en-NZ" sz="60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extLst>
                  <a:ext uri="{0D108BD9-81ED-4DB2-BD59-A6C34878D82A}">
                    <a16:rowId xmlns:a16="http://schemas.microsoft.com/office/drawing/2014/main" val="1452519001"/>
                  </a:ext>
                </a:extLst>
              </a:tr>
              <a:tr h="176746">
                <a:tc>
                  <a:txBody>
                    <a:bodyPr/>
                    <a:lstStyle/>
                    <a:p>
                      <a:pPr>
                        <a:lnSpc>
                          <a:spcPct val="107000"/>
                        </a:lnSpc>
                        <a:spcAft>
                          <a:spcPts val="800"/>
                        </a:spcAft>
                      </a:pPr>
                      <a:r>
                        <a:rPr lang="en-NZ" sz="1050" dirty="0">
                          <a:effectLst/>
                        </a:rPr>
                        <a:t>Head</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8 (2.1)</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4 (2.8)</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12 (2.3)</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3 (1.3)</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3 (2.6)</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6 (1.8)</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11 (4.0)</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a:effectLst/>
                        </a:rPr>
                        <a:t>29 (2.5)</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extLst>
                  <a:ext uri="{0D108BD9-81ED-4DB2-BD59-A6C34878D82A}">
                    <a16:rowId xmlns:a16="http://schemas.microsoft.com/office/drawing/2014/main" val="88193816"/>
                  </a:ext>
                </a:extLst>
              </a:tr>
              <a:tr h="176746">
                <a:tc>
                  <a:txBody>
                    <a:bodyPr/>
                    <a:lstStyle/>
                    <a:p>
                      <a:pPr>
                        <a:lnSpc>
                          <a:spcPct val="107000"/>
                        </a:lnSpc>
                        <a:spcAft>
                          <a:spcPts val="800"/>
                        </a:spcAft>
                      </a:pPr>
                      <a:r>
                        <a:rPr lang="en-NZ" sz="1050">
                          <a:effectLst/>
                        </a:rPr>
                        <a:t>Knee</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a:effectLst/>
                        </a:rPr>
                        <a:t>8 (2.1)</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a:effectLst/>
                        </a:rPr>
                        <a:t>2 (1.4)</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a:effectLst/>
                        </a:rPr>
                        <a:t>10 (1.9)</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a:effectLst/>
                        </a:rPr>
                        <a:t>3 (1.3)</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a:effectLst/>
                        </a:rPr>
                        <a:t>2 (1.7)</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a:effectLst/>
                        </a:rPr>
                        <a:t>5 (1.5)</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7 (2.5)</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22 (1.9)</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extLst>
                  <a:ext uri="{0D108BD9-81ED-4DB2-BD59-A6C34878D82A}">
                    <a16:rowId xmlns:a16="http://schemas.microsoft.com/office/drawing/2014/main" val="2441347212"/>
                  </a:ext>
                </a:extLst>
              </a:tr>
              <a:tr h="176746">
                <a:tc>
                  <a:txBody>
                    <a:bodyPr/>
                    <a:lstStyle/>
                    <a:p>
                      <a:pPr>
                        <a:lnSpc>
                          <a:spcPct val="107000"/>
                        </a:lnSpc>
                        <a:spcAft>
                          <a:spcPts val="800"/>
                        </a:spcAft>
                      </a:pPr>
                      <a:r>
                        <a:rPr lang="en-NZ" sz="1050">
                          <a:effectLst/>
                        </a:rPr>
                        <a:t>Ankle</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a:effectLst/>
                        </a:rPr>
                        <a:t>15 (3.9)</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a:effectLst/>
                        </a:rPr>
                        <a:t>6 (4.2)</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a:effectLst/>
                        </a:rPr>
                        <a:t>21 (4.0)</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a:effectLst/>
                        </a:rPr>
                        <a:t>5 (2.2)</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a:effectLst/>
                        </a:rPr>
                        <a:t>2 (1.7)</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a:effectLst/>
                        </a:rPr>
                        <a:t>7 (2.0)</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a:effectLst/>
                        </a:rPr>
                        <a:t>5 (1.8)</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33 (2.9)</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extLst>
                  <a:ext uri="{0D108BD9-81ED-4DB2-BD59-A6C34878D82A}">
                    <a16:rowId xmlns:a16="http://schemas.microsoft.com/office/drawing/2014/main" val="1210231213"/>
                  </a:ext>
                </a:extLst>
              </a:tr>
              <a:tr h="176746">
                <a:tc>
                  <a:txBody>
                    <a:bodyPr/>
                    <a:lstStyle/>
                    <a:p>
                      <a:pPr>
                        <a:lnSpc>
                          <a:spcPct val="107000"/>
                        </a:lnSpc>
                        <a:spcAft>
                          <a:spcPts val="800"/>
                        </a:spcAft>
                      </a:pPr>
                      <a:r>
                        <a:rPr lang="en-NZ" sz="1050" dirty="0">
                          <a:effectLst/>
                        </a:rPr>
                        <a:t>Cause of injury*</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 </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a:effectLst/>
                        </a:rPr>
                        <a:t> </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a:effectLst/>
                        </a:rPr>
                        <a:t> </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a:effectLst/>
                        </a:rPr>
                        <a:t> </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a:effectLst/>
                        </a:rPr>
                        <a:t> </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a:effectLst/>
                        </a:rPr>
                        <a:t> </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a:effectLst/>
                        </a:rPr>
                        <a:t> </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a:effectLst/>
                        </a:rPr>
                        <a:t> </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extLst>
                  <a:ext uri="{0D108BD9-81ED-4DB2-BD59-A6C34878D82A}">
                    <a16:rowId xmlns:a16="http://schemas.microsoft.com/office/drawing/2014/main" val="2379515163"/>
                  </a:ext>
                </a:extLst>
              </a:tr>
              <a:tr h="176746">
                <a:tc>
                  <a:txBody>
                    <a:bodyPr/>
                    <a:lstStyle/>
                    <a:p>
                      <a:pPr>
                        <a:lnSpc>
                          <a:spcPct val="107000"/>
                        </a:lnSpc>
                        <a:spcAft>
                          <a:spcPts val="800"/>
                        </a:spcAft>
                      </a:pPr>
                      <a:r>
                        <a:rPr lang="en-NZ" sz="1050">
                          <a:effectLst/>
                        </a:rPr>
                        <a:t>Non-contact</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7 (1.8)</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a:effectLst/>
                        </a:rPr>
                        <a:t>2 (1.4)</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a:effectLst/>
                        </a:rPr>
                        <a:t>9 (1.7)</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a:effectLst/>
                        </a:rPr>
                        <a:t>0 (0)</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a:effectLst/>
                        </a:rPr>
                        <a:t>1 (0.9)</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a:effectLst/>
                        </a:rPr>
                        <a:t>1 (0.3)</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a:effectLst/>
                        </a:rPr>
                        <a:t>6 (2.2)</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16 (1.4)</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extLst>
                  <a:ext uri="{0D108BD9-81ED-4DB2-BD59-A6C34878D82A}">
                    <a16:rowId xmlns:a16="http://schemas.microsoft.com/office/drawing/2014/main" val="3969497918"/>
                  </a:ext>
                </a:extLst>
              </a:tr>
              <a:tr h="267608">
                <a:tc>
                  <a:txBody>
                    <a:bodyPr/>
                    <a:lstStyle/>
                    <a:p>
                      <a:pPr>
                        <a:lnSpc>
                          <a:spcPct val="107000"/>
                        </a:lnSpc>
                        <a:spcAft>
                          <a:spcPts val="800"/>
                        </a:spcAft>
                      </a:pPr>
                      <a:r>
                        <a:rPr lang="en-NZ" sz="1050">
                          <a:effectLst/>
                        </a:rPr>
                        <a:t>Contact</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46 </a:t>
                      </a:r>
                    </a:p>
                    <a:p>
                      <a:pPr>
                        <a:lnSpc>
                          <a:spcPct val="107000"/>
                        </a:lnSpc>
                        <a:spcAft>
                          <a:spcPts val="800"/>
                        </a:spcAft>
                      </a:pPr>
                      <a:r>
                        <a:rPr lang="en-NZ" sz="1050" dirty="0">
                          <a:effectLst/>
                        </a:rPr>
                        <a:t>(12.0)</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19 (13.2)</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a:effectLst/>
                        </a:rPr>
                        <a:t>65 (12.3)</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a:effectLst/>
                        </a:rPr>
                        <a:t>15 </a:t>
                      </a:r>
                    </a:p>
                    <a:p>
                      <a:pPr>
                        <a:lnSpc>
                          <a:spcPct val="107000"/>
                        </a:lnSpc>
                        <a:spcAft>
                          <a:spcPts val="800"/>
                        </a:spcAft>
                      </a:pPr>
                      <a:r>
                        <a:rPr lang="en-NZ" sz="1050">
                          <a:effectLst/>
                        </a:rPr>
                        <a:t>(6.7)</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a:effectLst/>
                        </a:rPr>
                        <a:t>12 (10.2)</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a:effectLst/>
                        </a:rPr>
                        <a:t>27 </a:t>
                      </a:r>
                    </a:p>
                    <a:p>
                      <a:pPr>
                        <a:lnSpc>
                          <a:spcPct val="107000"/>
                        </a:lnSpc>
                        <a:spcAft>
                          <a:spcPts val="800"/>
                        </a:spcAft>
                      </a:pPr>
                      <a:r>
                        <a:rPr lang="en-NZ" sz="1050">
                          <a:effectLst/>
                        </a:rPr>
                        <a:t>(7.9)</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a:effectLst/>
                        </a:rPr>
                        <a:t>23 </a:t>
                      </a:r>
                    </a:p>
                    <a:p>
                      <a:pPr>
                        <a:lnSpc>
                          <a:spcPct val="107000"/>
                        </a:lnSpc>
                        <a:spcAft>
                          <a:spcPts val="800"/>
                        </a:spcAft>
                      </a:pPr>
                      <a:r>
                        <a:rPr lang="en-NZ" sz="1050">
                          <a:effectLst/>
                        </a:rPr>
                        <a:t>(8.3)</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115 (10.0)</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extLst>
                  <a:ext uri="{0D108BD9-81ED-4DB2-BD59-A6C34878D82A}">
                    <a16:rowId xmlns:a16="http://schemas.microsoft.com/office/drawing/2014/main" val="2855676271"/>
                  </a:ext>
                </a:extLst>
              </a:tr>
              <a:tr h="176746">
                <a:tc>
                  <a:txBody>
                    <a:bodyPr/>
                    <a:lstStyle/>
                    <a:p>
                      <a:pPr>
                        <a:lnSpc>
                          <a:spcPct val="107000"/>
                        </a:lnSpc>
                        <a:spcAft>
                          <a:spcPts val="800"/>
                        </a:spcAft>
                      </a:pPr>
                      <a:r>
                        <a:rPr lang="en-NZ" sz="1050">
                          <a:effectLst/>
                        </a:rPr>
                        <a:t>Contact with*</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a:effectLst/>
                        </a:rPr>
                        <a:t> </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 </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 </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 </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 </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 </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a:effectLst/>
                        </a:rPr>
                        <a:t> </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a:effectLst/>
                        </a:rPr>
                        <a:t> </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extLst>
                  <a:ext uri="{0D108BD9-81ED-4DB2-BD59-A6C34878D82A}">
                    <a16:rowId xmlns:a16="http://schemas.microsoft.com/office/drawing/2014/main" val="1645774330"/>
                  </a:ext>
                </a:extLst>
              </a:tr>
              <a:tr h="176746">
                <a:tc>
                  <a:txBody>
                    <a:bodyPr/>
                    <a:lstStyle/>
                    <a:p>
                      <a:pPr>
                        <a:lnSpc>
                          <a:spcPct val="107000"/>
                        </a:lnSpc>
                        <a:spcAft>
                          <a:spcPts val="800"/>
                        </a:spcAft>
                      </a:pPr>
                      <a:r>
                        <a:rPr lang="en-NZ" sz="1050">
                          <a:effectLst/>
                        </a:rPr>
                        <a:t>Ball</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a:effectLst/>
                        </a:rPr>
                        <a:t>25 (6.5)</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a:effectLst/>
                        </a:rPr>
                        <a:t>12 (8.3)</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a:effectLst/>
                        </a:rPr>
                        <a:t>37 (7.0)</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a:effectLst/>
                        </a:rPr>
                        <a:t>6 (2.7)</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a:effectLst/>
                        </a:rPr>
                        <a:t>5 (4.3)</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11 (3.2)</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8 (2.9)</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56 (4.9)</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extLst>
                  <a:ext uri="{0D108BD9-81ED-4DB2-BD59-A6C34878D82A}">
                    <a16:rowId xmlns:a16="http://schemas.microsoft.com/office/drawing/2014/main" val="3229350629"/>
                  </a:ext>
                </a:extLst>
              </a:tr>
              <a:tr h="176746">
                <a:tc>
                  <a:txBody>
                    <a:bodyPr/>
                    <a:lstStyle/>
                    <a:p>
                      <a:pPr>
                        <a:lnSpc>
                          <a:spcPct val="107000"/>
                        </a:lnSpc>
                        <a:spcAft>
                          <a:spcPts val="800"/>
                        </a:spcAft>
                      </a:pPr>
                      <a:r>
                        <a:rPr lang="en-NZ" sz="1050">
                          <a:effectLst/>
                        </a:rPr>
                        <a:t>Player</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a:effectLst/>
                        </a:rPr>
                        <a:t>20 (5.2)</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a:effectLst/>
                        </a:rPr>
                        <a:t>5 (3.5)</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a:effectLst/>
                        </a:rPr>
                        <a:t>25 (4.7)</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a:effectLst/>
                        </a:rPr>
                        <a:t>9 (4.0)</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a:effectLst/>
                        </a:rPr>
                        <a:t>6 (5.1)</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a:effectLst/>
                        </a:rPr>
                        <a:t>15 (4.4)</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a:effectLst/>
                        </a:rPr>
                        <a:t>13 (4.7)</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53 (4.6)</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extLst>
                  <a:ext uri="{0D108BD9-81ED-4DB2-BD59-A6C34878D82A}">
                    <a16:rowId xmlns:a16="http://schemas.microsoft.com/office/drawing/2014/main" val="738558469"/>
                  </a:ext>
                </a:extLst>
              </a:tr>
              <a:tr h="176746">
                <a:tc>
                  <a:txBody>
                    <a:bodyPr/>
                    <a:lstStyle/>
                    <a:p>
                      <a:pPr>
                        <a:lnSpc>
                          <a:spcPct val="107000"/>
                        </a:lnSpc>
                        <a:spcAft>
                          <a:spcPts val="800"/>
                        </a:spcAft>
                      </a:pPr>
                      <a:r>
                        <a:rPr lang="en-NZ" sz="1050">
                          <a:effectLst/>
                        </a:rPr>
                        <a:t>Fixed object</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a:effectLst/>
                        </a:rPr>
                        <a:t>1 (0.3)</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a:effectLst/>
                        </a:rPr>
                        <a:t>2 (1.4)</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a:effectLst/>
                        </a:rPr>
                        <a:t>3 (0.6)</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a:effectLst/>
                        </a:rPr>
                        <a:t>0 (0)</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a:effectLst/>
                        </a:rPr>
                        <a:t>1 (0.9)</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a:effectLst/>
                        </a:rPr>
                        <a:t>1 (0.3)</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a:effectLst/>
                        </a:rPr>
                        <a:t>2 (0.7)</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6 (0.5)</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extLst>
                  <a:ext uri="{0D108BD9-81ED-4DB2-BD59-A6C34878D82A}">
                    <a16:rowId xmlns:a16="http://schemas.microsoft.com/office/drawing/2014/main" val="360942343"/>
                  </a:ext>
                </a:extLst>
              </a:tr>
              <a:tr h="176746">
                <a:tc>
                  <a:txBody>
                    <a:bodyPr/>
                    <a:lstStyle/>
                    <a:p>
                      <a:pPr>
                        <a:lnSpc>
                          <a:spcPct val="107000"/>
                        </a:lnSpc>
                        <a:spcAft>
                          <a:spcPts val="800"/>
                        </a:spcAft>
                      </a:pPr>
                      <a:r>
                        <a:rPr lang="en-NZ" sz="1050" dirty="0">
                          <a:effectLst/>
                        </a:rPr>
                        <a:t>Severity of injury*</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a:effectLst/>
                        </a:rPr>
                        <a:t> </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a:effectLst/>
                        </a:rPr>
                        <a:t> </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a:effectLst/>
                        </a:rPr>
                        <a:t> </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a:effectLst/>
                        </a:rPr>
                        <a:t> </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a:effectLst/>
                        </a:rPr>
                        <a:t> </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a:effectLst/>
                        </a:rPr>
                        <a:t> </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a:effectLst/>
                        </a:rPr>
                        <a:t> </a:t>
                      </a:r>
                      <a:endParaRPr lang="en-NZ" sz="105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 </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extLst>
                  <a:ext uri="{0D108BD9-81ED-4DB2-BD59-A6C34878D82A}">
                    <a16:rowId xmlns:a16="http://schemas.microsoft.com/office/drawing/2014/main" val="4215694547"/>
                  </a:ext>
                </a:extLst>
              </a:tr>
              <a:tr h="267414">
                <a:tc>
                  <a:txBody>
                    <a:bodyPr/>
                    <a:lstStyle/>
                    <a:p>
                      <a:pPr>
                        <a:lnSpc>
                          <a:spcPct val="107000"/>
                        </a:lnSpc>
                        <a:spcAft>
                          <a:spcPts val="800"/>
                        </a:spcAft>
                      </a:pPr>
                      <a:r>
                        <a:rPr lang="en-NZ" sz="1050" dirty="0">
                          <a:effectLst/>
                        </a:rPr>
                        <a:t>Able to finish match</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28 (7.3)</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11 (7.6)</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39 (7.4)</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6 (2.7)</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5 (4.3)</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11 (3.2)</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13 (4.7)</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tc>
                  <a:txBody>
                    <a:bodyPr/>
                    <a:lstStyle/>
                    <a:p>
                      <a:pPr>
                        <a:lnSpc>
                          <a:spcPct val="107000"/>
                        </a:lnSpc>
                        <a:spcAft>
                          <a:spcPts val="800"/>
                        </a:spcAft>
                      </a:pPr>
                      <a:r>
                        <a:rPr lang="en-NZ" sz="1050" dirty="0">
                          <a:effectLst/>
                        </a:rPr>
                        <a:t>63 (5.5)</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197" marR="37197" marT="0" marB="0" anchor="ctr"/>
                </a:tc>
                <a:extLst>
                  <a:ext uri="{0D108BD9-81ED-4DB2-BD59-A6C34878D82A}">
                    <a16:rowId xmlns:a16="http://schemas.microsoft.com/office/drawing/2014/main" val="757515303"/>
                  </a:ext>
                </a:extLst>
              </a:tr>
            </a:tbl>
          </a:graphicData>
        </a:graphic>
      </p:graphicFrame>
      <p:sp>
        <p:nvSpPr>
          <p:cNvPr id="5" name="Rectangle 1">
            <a:extLst>
              <a:ext uri="{FF2B5EF4-FFF2-40B4-BE49-F238E27FC236}">
                <a16:creationId xmlns:a16="http://schemas.microsoft.com/office/drawing/2014/main" id="{EF5C8F61-209F-4313-B2B2-AB08C4DF0BA8}"/>
              </a:ext>
            </a:extLst>
          </p:cNvPr>
          <p:cNvSpPr>
            <a:spLocks noChangeArrowheads="1"/>
          </p:cNvSpPr>
          <p:nvPr/>
        </p:nvSpPr>
        <p:spPr bwMode="auto">
          <a:xfrm>
            <a:off x="0" y="-25315"/>
            <a:ext cx="216726"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NZ" altLang="en-US"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kumimoji="0" lang="en-NZ"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NZ"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519866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0DF0F-030F-412B-A51F-903985BD7146}"/>
              </a:ext>
            </a:extLst>
          </p:cNvPr>
          <p:cNvSpPr>
            <a:spLocks noGrp="1"/>
          </p:cNvSpPr>
          <p:nvPr>
            <p:ph type="title"/>
          </p:nvPr>
        </p:nvSpPr>
        <p:spPr/>
        <p:txBody>
          <a:bodyPr/>
          <a:lstStyle/>
          <a:p>
            <a:r>
              <a:rPr lang="en-NZ" dirty="0"/>
              <a:t>Part 2 Aetiology</a:t>
            </a:r>
          </a:p>
        </p:txBody>
      </p:sp>
      <p:sp>
        <p:nvSpPr>
          <p:cNvPr id="3" name="Content Placeholder 2">
            <a:extLst>
              <a:ext uri="{FF2B5EF4-FFF2-40B4-BE49-F238E27FC236}">
                <a16:creationId xmlns:a16="http://schemas.microsoft.com/office/drawing/2014/main" id="{CBFB36E7-F726-42BA-83FB-E68D01F2F155}"/>
              </a:ext>
            </a:extLst>
          </p:cNvPr>
          <p:cNvSpPr>
            <a:spLocks noGrp="1"/>
          </p:cNvSpPr>
          <p:nvPr>
            <p:ph idx="1"/>
          </p:nvPr>
        </p:nvSpPr>
        <p:spPr/>
        <p:txBody>
          <a:bodyPr/>
          <a:lstStyle/>
          <a:p>
            <a:r>
              <a:rPr lang="en-NZ" dirty="0"/>
              <a:t>Hard Surface- indoors</a:t>
            </a:r>
          </a:p>
          <a:p>
            <a:r>
              <a:rPr lang="en-NZ" dirty="0"/>
              <a:t>Harder ball </a:t>
            </a:r>
          </a:p>
          <a:p>
            <a:r>
              <a:rPr lang="en-NZ" dirty="0"/>
              <a:t>Short time frame for games</a:t>
            </a:r>
          </a:p>
          <a:p>
            <a:r>
              <a:rPr lang="en-NZ" dirty="0"/>
              <a:t>No structured warm up</a:t>
            </a:r>
          </a:p>
          <a:p>
            <a:endParaRPr lang="en-NZ" dirty="0"/>
          </a:p>
        </p:txBody>
      </p:sp>
    </p:spTree>
    <p:extLst>
      <p:ext uri="{BB962C8B-B14F-4D97-AF65-F5344CB8AC3E}">
        <p14:creationId xmlns:p14="http://schemas.microsoft.com/office/powerpoint/2010/main" val="16669947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CECF2-A803-45EC-9AE7-77AA9351D148}"/>
              </a:ext>
            </a:extLst>
          </p:cNvPr>
          <p:cNvSpPr>
            <a:spLocks noGrp="1"/>
          </p:cNvSpPr>
          <p:nvPr>
            <p:ph type="title"/>
          </p:nvPr>
        </p:nvSpPr>
        <p:spPr>
          <a:xfrm>
            <a:off x="457200" y="-18256"/>
            <a:ext cx="7620000" cy="1143000"/>
          </a:xfrm>
        </p:spPr>
        <p:txBody>
          <a:bodyPr/>
          <a:lstStyle/>
          <a:p>
            <a:r>
              <a:rPr lang="en-NZ" dirty="0"/>
              <a:t>Part 3 Plan an intervention</a:t>
            </a:r>
          </a:p>
        </p:txBody>
      </p:sp>
      <p:sp>
        <p:nvSpPr>
          <p:cNvPr id="3" name="Content Placeholder 2">
            <a:extLst>
              <a:ext uri="{FF2B5EF4-FFF2-40B4-BE49-F238E27FC236}">
                <a16:creationId xmlns:a16="http://schemas.microsoft.com/office/drawing/2014/main" id="{D6F63A07-C827-4D07-906A-90308F15FF6E}"/>
              </a:ext>
            </a:extLst>
          </p:cNvPr>
          <p:cNvSpPr>
            <a:spLocks noGrp="1"/>
          </p:cNvSpPr>
          <p:nvPr>
            <p:ph idx="1"/>
          </p:nvPr>
        </p:nvSpPr>
        <p:spPr>
          <a:xfrm>
            <a:off x="457200" y="1340768"/>
            <a:ext cx="7620000" cy="4800600"/>
          </a:xfrm>
        </p:spPr>
        <p:txBody>
          <a:bodyPr>
            <a:normAutofit lnSpcReduction="10000"/>
          </a:bodyPr>
          <a:lstStyle/>
          <a:p>
            <a:endParaRPr lang="en-NZ" dirty="0"/>
          </a:p>
          <a:p>
            <a:endParaRPr lang="en-NZ" dirty="0"/>
          </a:p>
          <a:p>
            <a:endParaRPr lang="en-NZ" dirty="0"/>
          </a:p>
          <a:p>
            <a:pPr marL="114300" indent="0">
              <a:buNone/>
            </a:pPr>
            <a:endParaRPr lang="en-NZ" dirty="0"/>
          </a:p>
          <a:p>
            <a:r>
              <a:rPr lang="en-NZ" sz="1900" dirty="0"/>
              <a:t>Theme 1: The use of a warm-up in the recreational futsal environment</a:t>
            </a:r>
          </a:p>
          <a:p>
            <a:r>
              <a:rPr lang="en-NZ" sz="1900" dirty="0"/>
              <a:t>Theme 2: The structure of a futsal-specific warm-up</a:t>
            </a:r>
          </a:p>
          <a:p>
            <a:r>
              <a:rPr lang="en-NZ" sz="1900" dirty="0"/>
              <a:t>Theme 3: The issue of compliance</a:t>
            </a:r>
          </a:p>
          <a:p>
            <a:pPr marL="114300" indent="0">
              <a:buNone/>
            </a:pPr>
            <a:endParaRPr lang="en-NZ" sz="1900" dirty="0"/>
          </a:p>
          <a:p>
            <a:pPr lvl="1"/>
            <a:r>
              <a:rPr lang="en-NZ" sz="1700" dirty="0"/>
              <a:t>The warm-up should be short, three to five minutes, and sharp to reproduce the intensity of game. </a:t>
            </a:r>
          </a:p>
          <a:p>
            <a:pPr lvl="1"/>
            <a:r>
              <a:rPr lang="en-NZ" sz="1700" dirty="0"/>
              <a:t>The warm-up should consist of futsal-specific movements and should ideally performed as a team rather than individually. </a:t>
            </a:r>
          </a:p>
          <a:p>
            <a:pPr lvl="1"/>
            <a:r>
              <a:rPr lang="en-NZ" sz="1700" dirty="0"/>
              <a:t>A warm-up should incorporate a ball to engage players and to make it more fun</a:t>
            </a:r>
          </a:p>
          <a:p>
            <a:endParaRPr lang="en-NZ" dirty="0"/>
          </a:p>
        </p:txBody>
      </p:sp>
      <p:pic>
        <p:nvPicPr>
          <p:cNvPr id="5" name="Picture 4">
            <a:extLst>
              <a:ext uri="{FF2B5EF4-FFF2-40B4-BE49-F238E27FC236}">
                <a16:creationId xmlns:a16="http://schemas.microsoft.com/office/drawing/2014/main" id="{C2E3A819-8818-465F-818D-BBE65C552BA1}"/>
              </a:ext>
            </a:extLst>
          </p:cNvPr>
          <p:cNvPicPr>
            <a:picLocks noChangeAspect="1"/>
          </p:cNvPicPr>
          <p:nvPr/>
        </p:nvPicPr>
        <p:blipFill rotWithShape="1">
          <a:blip r:embed="rId2"/>
          <a:srcRect l="11666" t="33201" r="74412" b="47200"/>
          <a:stretch/>
        </p:blipFill>
        <p:spPr>
          <a:xfrm>
            <a:off x="1691680" y="1124744"/>
            <a:ext cx="4176464" cy="1653775"/>
          </a:xfrm>
          <a:prstGeom prst="rect">
            <a:avLst/>
          </a:prstGeom>
        </p:spPr>
      </p:pic>
      <p:sp>
        <p:nvSpPr>
          <p:cNvPr id="6" name="TextBox 5">
            <a:extLst>
              <a:ext uri="{FF2B5EF4-FFF2-40B4-BE49-F238E27FC236}">
                <a16:creationId xmlns:a16="http://schemas.microsoft.com/office/drawing/2014/main" id="{63505EE5-E955-401B-ADCE-EEACD1B6BBA3}"/>
              </a:ext>
            </a:extLst>
          </p:cNvPr>
          <p:cNvSpPr txBox="1"/>
          <p:nvPr/>
        </p:nvSpPr>
        <p:spPr>
          <a:xfrm>
            <a:off x="755576" y="6237312"/>
            <a:ext cx="6551794" cy="553998"/>
          </a:xfrm>
          <a:prstGeom prst="rect">
            <a:avLst/>
          </a:prstGeom>
          <a:noFill/>
        </p:spPr>
        <p:txBody>
          <a:bodyPr wrap="none" rtlCol="0">
            <a:spAutoFit/>
          </a:bodyPr>
          <a:lstStyle/>
          <a:p>
            <a:r>
              <a:rPr lang="en-AU" sz="1200" dirty="0">
                <a:effectLst/>
                <a:latin typeface="Times New Roman" panose="02020603050405020304" pitchFamily="18" charset="0"/>
                <a:ea typeface="Times New Roman" panose="02020603050405020304" pitchFamily="18" charset="0"/>
              </a:rPr>
              <a:t>Tomsovsky, L., Reid, D., Whatman, C., Fulcher, M., &amp; Walters, S. (2020). Futsal FastStart: </a:t>
            </a:r>
          </a:p>
          <a:p>
            <a:r>
              <a:rPr lang="en-AU" sz="1200" dirty="0">
                <a:effectLst/>
                <a:latin typeface="Times New Roman" panose="02020603050405020304" pitchFamily="18" charset="0"/>
                <a:ea typeface="Times New Roman" panose="02020603050405020304" pitchFamily="18" charset="0"/>
              </a:rPr>
              <a:t>The development of a futsal specific warm-up. </a:t>
            </a:r>
            <a:r>
              <a:rPr lang="en-AU" sz="1200" i="1" dirty="0">
                <a:effectLst/>
                <a:latin typeface="Times New Roman" panose="02020603050405020304" pitchFamily="18" charset="0"/>
                <a:ea typeface="Times New Roman" panose="02020603050405020304" pitchFamily="18" charset="0"/>
              </a:rPr>
              <a:t>New Zealand Journal of Sports Medicine</a:t>
            </a:r>
            <a:r>
              <a:rPr lang="en-AU" sz="1200" dirty="0">
                <a:effectLst/>
                <a:latin typeface="Times New Roman" panose="02020603050405020304" pitchFamily="18" charset="0"/>
                <a:ea typeface="Times New Roman" panose="02020603050405020304" pitchFamily="18" charset="0"/>
              </a:rPr>
              <a:t>, </a:t>
            </a:r>
            <a:r>
              <a:rPr lang="en-AU" sz="1200" i="1" dirty="0">
                <a:effectLst/>
                <a:latin typeface="Times New Roman" panose="02020603050405020304" pitchFamily="18" charset="0"/>
                <a:ea typeface="Times New Roman" panose="02020603050405020304" pitchFamily="18" charset="0"/>
              </a:rPr>
              <a:t>47</a:t>
            </a:r>
            <a:r>
              <a:rPr lang="en-AU" sz="1200" dirty="0">
                <a:effectLst/>
                <a:latin typeface="Times New Roman" panose="02020603050405020304" pitchFamily="18" charset="0"/>
                <a:ea typeface="Times New Roman" panose="02020603050405020304" pitchFamily="18" charset="0"/>
              </a:rPr>
              <a:t>(1), 15-19</a:t>
            </a:r>
            <a:r>
              <a:rPr lang="en-AU" sz="1800" dirty="0">
                <a:effectLst/>
                <a:latin typeface="Times New Roman" panose="02020603050405020304" pitchFamily="18" charset="0"/>
                <a:ea typeface="Times New Roman" panose="02020603050405020304" pitchFamily="18" charset="0"/>
              </a:rPr>
              <a:t>.</a:t>
            </a:r>
            <a:endParaRPr lang="en-NZ" dirty="0"/>
          </a:p>
        </p:txBody>
      </p:sp>
    </p:spTree>
    <p:extLst>
      <p:ext uri="{BB962C8B-B14F-4D97-AF65-F5344CB8AC3E}">
        <p14:creationId xmlns:p14="http://schemas.microsoft.com/office/powerpoint/2010/main" val="19891183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9E0E1-ED46-4943-B850-AAD48B1ADB4D}"/>
              </a:ext>
            </a:extLst>
          </p:cNvPr>
          <p:cNvSpPr>
            <a:spLocks noGrp="1"/>
          </p:cNvSpPr>
          <p:nvPr>
            <p:ph type="title"/>
          </p:nvPr>
        </p:nvSpPr>
        <p:spPr/>
        <p:txBody>
          <a:bodyPr/>
          <a:lstStyle/>
          <a:p>
            <a:r>
              <a:rPr lang="en-NZ" dirty="0"/>
              <a:t>Trial Design- quasi RCT</a:t>
            </a:r>
          </a:p>
        </p:txBody>
      </p:sp>
      <p:sp>
        <p:nvSpPr>
          <p:cNvPr id="3" name="Content Placeholder 2">
            <a:extLst>
              <a:ext uri="{FF2B5EF4-FFF2-40B4-BE49-F238E27FC236}">
                <a16:creationId xmlns:a16="http://schemas.microsoft.com/office/drawing/2014/main" id="{0354AC0D-BD8C-4E8F-A4F2-501F9F7AD68D}"/>
              </a:ext>
            </a:extLst>
          </p:cNvPr>
          <p:cNvSpPr>
            <a:spLocks noGrp="1"/>
          </p:cNvSpPr>
          <p:nvPr>
            <p:ph idx="1"/>
          </p:nvPr>
        </p:nvSpPr>
        <p:spPr/>
        <p:txBody>
          <a:bodyPr/>
          <a:lstStyle/>
          <a:p>
            <a:r>
              <a:rPr lang="en-NZ" sz="1800" dirty="0">
                <a:effectLst/>
                <a:latin typeface="Arial" panose="020B0604020202020204" pitchFamily="34" charset="0"/>
                <a:ea typeface="Calibri" panose="020F0502020204030204" pitchFamily="34" charset="0"/>
                <a:cs typeface="Times New Roman" panose="02020603050405020304" pitchFamily="18" charset="0"/>
              </a:rPr>
              <a:t>Teams were not randomized to the intervention or control group, but the allocation was based on the geographic separation of both centres to reduce player contamination with the intervention. </a:t>
            </a:r>
          </a:p>
          <a:p>
            <a:r>
              <a:rPr lang="en-NZ" sz="1800" dirty="0">
                <a:effectLst/>
                <a:latin typeface="Arial" panose="020B0604020202020204" pitchFamily="34" charset="0"/>
                <a:ea typeface="Calibri" panose="020F0502020204030204" pitchFamily="34" charset="0"/>
                <a:cs typeface="Times New Roman" panose="02020603050405020304" pitchFamily="18" charset="0"/>
              </a:rPr>
              <a:t>Teams based in Dunedin (420 teams) served as a control group and teams in Wellington (458 teams) as an intervention group. </a:t>
            </a:r>
          </a:p>
          <a:p>
            <a:r>
              <a:rPr lang="en-NZ" sz="1800" dirty="0">
                <a:effectLst/>
                <a:latin typeface="Arial" panose="020B0604020202020204" pitchFamily="34" charset="0"/>
                <a:ea typeface="Calibri" panose="020F0502020204030204" pitchFamily="34" charset="0"/>
                <a:cs typeface="Times New Roman" panose="02020603050405020304" pitchFamily="18" charset="0"/>
              </a:rPr>
              <a:t>Teams in the intervention group were given information/instruction on how to implement and perform the warm-up programme before their matches. </a:t>
            </a:r>
          </a:p>
          <a:p>
            <a:r>
              <a:rPr lang="en-NZ" sz="1800" dirty="0">
                <a:effectLst/>
                <a:latin typeface="Arial" panose="020B0604020202020204" pitchFamily="34" charset="0"/>
                <a:ea typeface="Calibri" panose="020F0502020204030204" pitchFamily="34" charset="0"/>
                <a:cs typeface="Times New Roman" panose="02020603050405020304" pitchFamily="18" charset="0"/>
              </a:rPr>
              <a:t>Teams in the control group were asked to warm up via their usual routine with no formal instructions.</a:t>
            </a:r>
          </a:p>
          <a:p>
            <a:r>
              <a:rPr lang="en-NZ" sz="1800" dirty="0">
                <a:effectLst/>
                <a:latin typeface="Arial" panose="020B0604020202020204" pitchFamily="34" charset="0"/>
                <a:ea typeface="Calibri" panose="020F0502020204030204" pitchFamily="34" charset="0"/>
                <a:cs typeface="Times New Roman" panose="02020603050405020304" pitchFamily="18" charset="0"/>
              </a:rPr>
              <a:t>Teams followed over 2 sem</a:t>
            </a:r>
            <a:r>
              <a:rPr lang="en-NZ" sz="1800" dirty="0">
                <a:latin typeface="Arial" panose="020B0604020202020204" pitchFamily="34" charset="0"/>
                <a:ea typeface="Calibri" panose="020F0502020204030204" pitchFamily="34" charset="0"/>
                <a:cs typeface="Times New Roman" panose="02020603050405020304" pitchFamily="18" charset="0"/>
              </a:rPr>
              <a:t>esters of play</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Tree>
    <p:extLst>
      <p:ext uri="{BB962C8B-B14F-4D97-AF65-F5344CB8AC3E}">
        <p14:creationId xmlns:p14="http://schemas.microsoft.com/office/powerpoint/2010/main" val="29184224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7620000" cy="1143000"/>
          </a:xfrm>
        </p:spPr>
        <p:txBody>
          <a:bodyPr/>
          <a:lstStyle/>
          <a:p>
            <a:r>
              <a:rPr lang="en-NZ" sz="3200" dirty="0"/>
              <a:t>The intervention</a:t>
            </a:r>
          </a:p>
        </p:txBody>
      </p:sp>
      <p:sp>
        <p:nvSpPr>
          <p:cNvPr id="3" name="Content Placeholder 2"/>
          <p:cNvSpPr>
            <a:spLocks noGrp="1"/>
          </p:cNvSpPr>
          <p:nvPr>
            <p:ph idx="1"/>
          </p:nvPr>
        </p:nvSpPr>
        <p:spPr/>
        <p:txBody>
          <a:bodyPr/>
          <a:lstStyle/>
          <a:p>
            <a:r>
              <a:rPr lang="en-NZ" dirty="0"/>
              <a:t> </a:t>
            </a:r>
          </a:p>
        </p:txBody>
      </p:sp>
      <p:pic>
        <p:nvPicPr>
          <p:cNvPr id="4" name="Picture 3">
            <a:extLst>
              <a:ext uri="{FF2B5EF4-FFF2-40B4-BE49-F238E27FC236}">
                <a16:creationId xmlns:a16="http://schemas.microsoft.com/office/drawing/2014/main" id="{DC32E6BB-3613-4EB1-9B32-32D92EE8556F}"/>
              </a:ext>
            </a:extLst>
          </p:cNvPr>
          <p:cNvPicPr>
            <a:picLocks noChangeAspect="1"/>
          </p:cNvPicPr>
          <p:nvPr/>
        </p:nvPicPr>
        <p:blipFill rotWithShape="1">
          <a:blip r:embed="rId2"/>
          <a:srcRect l="11667" t="17801" r="31100" b="6600"/>
          <a:stretch/>
        </p:blipFill>
        <p:spPr>
          <a:xfrm>
            <a:off x="683568" y="1052736"/>
            <a:ext cx="6851104" cy="5090399"/>
          </a:xfrm>
          <a:prstGeom prst="rect">
            <a:avLst/>
          </a:prstGeom>
        </p:spPr>
      </p:pic>
      <p:sp>
        <p:nvSpPr>
          <p:cNvPr id="5" name="TextBox 4">
            <a:extLst>
              <a:ext uri="{FF2B5EF4-FFF2-40B4-BE49-F238E27FC236}">
                <a16:creationId xmlns:a16="http://schemas.microsoft.com/office/drawing/2014/main" id="{DA593BF9-A9BE-4551-8095-85B5BDB373D5}"/>
              </a:ext>
            </a:extLst>
          </p:cNvPr>
          <p:cNvSpPr txBox="1"/>
          <p:nvPr/>
        </p:nvSpPr>
        <p:spPr>
          <a:xfrm>
            <a:off x="207375" y="6237312"/>
            <a:ext cx="8729249" cy="461665"/>
          </a:xfrm>
          <a:prstGeom prst="rect">
            <a:avLst/>
          </a:prstGeom>
          <a:noFill/>
        </p:spPr>
        <p:txBody>
          <a:bodyPr wrap="none" rtlCol="0">
            <a:spAutoFit/>
          </a:bodyPr>
          <a:lstStyle/>
          <a:p>
            <a:r>
              <a:rPr lang="en-AU" sz="1200" dirty="0">
                <a:effectLst/>
                <a:latin typeface="Times New Roman" panose="02020603050405020304" pitchFamily="18" charset="0"/>
                <a:ea typeface="Times New Roman" panose="02020603050405020304" pitchFamily="18" charset="0"/>
              </a:rPr>
              <a:t>Tomsovsky, L., Reid, D., Whatman, C., Fulcher, M., &amp; Walters, S. (2020). Futsal FastStart: The development of a futsal specific warm-up.</a:t>
            </a:r>
          </a:p>
          <a:p>
            <a:r>
              <a:rPr lang="en-AU" sz="1200" dirty="0">
                <a:effectLst/>
                <a:latin typeface="Times New Roman" panose="02020603050405020304" pitchFamily="18" charset="0"/>
                <a:ea typeface="Times New Roman" panose="02020603050405020304" pitchFamily="18" charset="0"/>
              </a:rPr>
              <a:t> </a:t>
            </a:r>
            <a:r>
              <a:rPr lang="en-AU" sz="1200" i="1" dirty="0">
                <a:effectLst/>
                <a:latin typeface="Times New Roman" panose="02020603050405020304" pitchFamily="18" charset="0"/>
                <a:ea typeface="Times New Roman" panose="02020603050405020304" pitchFamily="18" charset="0"/>
              </a:rPr>
              <a:t>New Zealand Journal of Sports Medicine</a:t>
            </a:r>
            <a:r>
              <a:rPr lang="en-AU" sz="1200" dirty="0">
                <a:effectLst/>
                <a:latin typeface="Times New Roman" panose="02020603050405020304" pitchFamily="18" charset="0"/>
                <a:ea typeface="Times New Roman" panose="02020603050405020304" pitchFamily="18" charset="0"/>
              </a:rPr>
              <a:t>, </a:t>
            </a:r>
            <a:r>
              <a:rPr lang="en-AU" sz="1200" i="1" dirty="0">
                <a:effectLst/>
                <a:latin typeface="Times New Roman" panose="02020603050405020304" pitchFamily="18" charset="0"/>
                <a:ea typeface="Times New Roman" panose="02020603050405020304" pitchFamily="18" charset="0"/>
              </a:rPr>
              <a:t>47</a:t>
            </a:r>
            <a:r>
              <a:rPr lang="en-AU" sz="1200" dirty="0">
                <a:effectLst/>
                <a:latin typeface="Times New Roman" panose="02020603050405020304" pitchFamily="18" charset="0"/>
                <a:ea typeface="Times New Roman" panose="02020603050405020304" pitchFamily="18" charset="0"/>
              </a:rPr>
              <a:t>(1), 15-19.</a:t>
            </a:r>
            <a:endParaRPr lang="en-NZ" sz="1200" dirty="0"/>
          </a:p>
        </p:txBody>
      </p:sp>
    </p:spTree>
    <p:extLst>
      <p:ext uri="{BB962C8B-B14F-4D97-AF65-F5344CB8AC3E}">
        <p14:creationId xmlns:p14="http://schemas.microsoft.com/office/powerpoint/2010/main" val="4167162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8BD23-448B-44EA-8A6B-37546D9B44EE}"/>
              </a:ext>
            </a:extLst>
          </p:cNvPr>
          <p:cNvSpPr>
            <a:spLocks noGrp="1"/>
          </p:cNvSpPr>
          <p:nvPr>
            <p:ph type="title"/>
          </p:nvPr>
        </p:nvSpPr>
        <p:spPr/>
        <p:txBody>
          <a:bodyPr/>
          <a:lstStyle/>
          <a:p>
            <a:r>
              <a:rPr lang="en-NZ" dirty="0"/>
              <a:t>Clinical Practice- need for injury prevention</a:t>
            </a:r>
          </a:p>
        </p:txBody>
      </p:sp>
      <p:sp>
        <p:nvSpPr>
          <p:cNvPr id="3" name="Text Placeholder 2">
            <a:extLst>
              <a:ext uri="{FF2B5EF4-FFF2-40B4-BE49-F238E27FC236}">
                <a16:creationId xmlns:a16="http://schemas.microsoft.com/office/drawing/2014/main" id="{86D3DA9E-40D7-42DF-9926-CFBF9D137130}"/>
              </a:ext>
            </a:extLst>
          </p:cNvPr>
          <p:cNvSpPr>
            <a:spLocks noGrp="1"/>
          </p:cNvSpPr>
          <p:nvPr>
            <p:ph type="body" sz="quarter" idx="13"/>
          </p:nvPr>
        </p:nvSpPr>
        <p:spPr/>
        <p:txBody>
          <a:bodyPr/>
          <a:lstStyle/>
          <a:p>
            <a:endParaRPr lang="en-NZ" dirty="0"/>
          </a:p>
        </p:txBody>
      </p:sp>
      <p:pic>
        <p:nvPicPr>
          <p:cNvPr id="4" name="Picture 3">
            <a:extLst>
              <a:ext uri="{FF2B5EF4-FFF2-40B4-BE49-F238E27FC236}">
                <a16:creationId xmlns:a16="http://schemas.microsoft.com/office/drawing/2014/main" id="{1D1A69A4-7C4B-4CBB-9AE2-9D52AB05C417}"/>
              </a:ext>
            </a:extLst>
          </p:cNvPr>
          <p:cNvPicPr>
            <a:picLocks noChangeAspect="1"/>
          </p:cNvPicPr>
          <p:nvPr/>
        </p:nvPicPr>
        <p:blipFill>
          <a:blip r:embed="rId2"/>
          <a:stretch>
            <a:fillRect/>
          </a:stretch>
        </p:blipFill>
        <p:spPr>
          <a:xfrm>
            <a:off x="1242464" y="1853120"/>
            <a:ext cx="6468662" cy="4275894"/>
          </a:xfrm>
          <a:prstGeom prst="rect">
            <a:avLst/>
          </a:prstGeom>
        </p:spPr>
      </p:pic>
    </p:spTree>
    <p:extLst>
      <p:ext uri="{BB962C8B-B14F-4D97-AF65-F5344CB8AC3E}">
        <p14:creationId xmlns:p14="http://schemas.microsoft.com/office/powerpoint/2010/main" val="23223850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A30C6-9D25-4A4B-9874-C43528D6D794}"/>
              </a:ext>
            </a:extLst>
          </p:cNvPr>
          <p:cNvSpPr>
            <a:spLocks noGrp="1"/>
          </p:cNvSpPr>
          <p:nvPr>
            <p:ph type="title"/>
          </p:nvPr>
        </p:nvSpPr>
        <p:spPr/>
        <p:txBody>
          <a:bodyPr/>
          <a:lstStyle/>
          <a:p>
            <a:r>
              <a:rPr lang="en-NZ" dirty="0"/>
              <a:t>Injury recording chart</a:t>
            </a:r>
          </a:p>
        </p:txBody>
      </p:sp>
      <p:pic>
        <p:nvPicPr>
          <p:cNvPr id="4" name="Obrázek 6" descr="Obsah obrázku text&#10;&#10;Popis byl vytvořen automaticky">
            <a:extLst>
              <a:ext uri="{FF2B5EF4-FFF2-40B4-BE49-F238E27FC236}">
                <a16:creationId xmlns:a16="http://schemas.microsoft.com/office/drawing/2014/main" id="{ABABE026-634B-4783-A88F-446F36B861A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99592" y="1621071"/>
            <a:ext cx="6058853" cy="4280966"/>
          </a:xfrm>
          <a:prstGeom prst="rect">
            <a:avLst/>
          </a:prstGeom>
        </p:spPr>
      </p:pic>
    </p:spTree>
    <p:extLst>
      <p:ext uri="{BB962C8B-B14F-4D97-AF65-F5344CB8AC3E}">
        <p14:creationId xmlns:p14="http://schemas.microsoft.com/office/powerpoint/2010/main" val="36872079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5D9F7-24E0-4A43-9F49-5A4BC2B25A40}"/>
              </a:ext>
            </a:extLst>
          </p:cNvPr>
          <p:cNvSpPr>
            <a:spLocks noGrp="1"/>
          </p:cNvSpPr>
          <p:nvPr>
            <p:ph type="title"/>
          </p:nvPr>
        </p:nvSpPr>
        <p:spPr/>
        <p:txBody>
          <a:bodyPr/>
          <a:lstStyle/>
          <a:p>
            <a:r>
              <a:rPr lang="en-NZ" dirty="0"/>
              <a:t>Part 4 Evaluation</a:t>
            </a:r>
          </a:p>
        </p:txBody>
      </p:sp>
      <p:sp>
        <p:nvSpPr>
          <p:cNvPr id="3" name="Content Placeholder 2">
            <a:extLst>
              <a:ext uri="{FF2B5EF4-FFF2-40B4-BE49-F238E27FC236}">
                <a16:creationId xmlns:a16="http://schemas.microsoft.com/office/drawing/2014/main" id="{9E35F059-C833-4570-B69A-B66211F371F7}"/>
              </a:ext>
            </a:extLst>
          </p:cNvPr>
          <p:cNvSpPr>
            <a:spLocks noGrp="1"/>
          </p:cNvSpPr>
          <p:nvPr>
            <p:ph idx="1"/>
          </p:nvPr>
        </p:nvSpPr>
        <p:spPr/>
        <p:txBody>
          <a:bodyPr/>
          <a:lstStyle/>
          <a:p>
            <a:endParaRPr lang="en-NZ"/>
          </a:p>
        </p:txBody>
      </p:sp>
    </p:spTree>
    <p:extLst>
      <p:ext uri="{BB962C8B-B14F-4D97-AF65-F5344CB8AC3E}">
        <p14:creationId xmlns:p14="http://schemas.microsoft.com/office/powerpoint/2010/main" val="2124263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7DC2E-816F-4927-B5B0-3124BEF7BAA8}"/>
              </a:ext>
            </a:extLst>
          </p:cNvPr>
          <p:cNvSpPr>
            <a:spLocks noGrp="1"/>
          </p:cNvSpPr>
          <p:nvPr>
            <p:ph type="title"/>
          </p:nvPr>
        </p:nvSpPr>
        <p:spPr/>
        <p:txBody>
          <a:bodyPr/>
          <a:lstStyle/>
          <a:p>
            <a:r>
              <a:rPr lang="en-NZ" dirty="0"/>
              <a:t>Results- Futsal</a:t>
            </a:r>
          </a:p>
        </p:txBody>
      </p:sp>
      <p:pic>
        <p:nvPicPr>
          <p:cNvPr id="5" name="Content Placeholder 4">
            <a:extLst>
              <a:ext uri="{FF2B5EF4-FFF2-40B4-BE49-F238E27FC236}">
                <a16:creationId xmlns:a16="http://schemas.microsoft.com/office/drawing/2014/main" id="{5DBB2E2D-8DAF-48BF-BD4E-85D6B0A5523E}"/>
              </a:ext>
            </a:extLst>
          </p:cNvPr>
          <p:cNvPicPr>
            <a:picLocks noGrp="1" noChangeAspect="1"/>
          </p:cNvPicPr>
          <p:nvPr>
            <p:ph idx="1"/>
          </p:nvPr>
        </p:nvPicPr>
        <p:blipFill>
          <a:blip r:embed="rId2"/>
          <a:stretch>
            <a:fillRect/>
          </a:stretch>
        </p:blipFill>
        <p:spPr>
          <a:xfrm>
            <a:off x="439316" y="1772816"/>
            <a:ext cx="7620000" cy="3648679"/>
          </a:xfrm>
        </p:spPr>
      </p:pic>
      <p:sp>
        <p:nvSpPr>
          <p:cNvPr id="6" name="TextBox 5">
            <a:extLst>
              <a:ext uri="{FF2B5EF4-FFF2-40B4-BE49-F238E27FC236}">
                <a16:creationId xmlns:a16="http://schemas.microsoft.com/office/drawing/2014/main" id="{2337F6DF-474C-469D-85AD-8C7AD3F99C83}"/>
              </a:ext>
            </a:extLst>
          </p:cNvPr>
          <p:cNvSpPr txBox="1"/>
          <p:nvPr/>
        </p:nvSpPr>
        <p:spPr>
          <a:xfrm>
            <a:off x="756928" y="5776673"/>
            <a:ext cx="6984776" cy="646331"/>
          </a:xfrm>
          <a:prstGeom prst="rect">
            <a:avLst/>
          </a:prstGeom>
          <a:noFill/>
        </p:spPr>
        <p:txBody>
          <a:bodyPr wrap="square" rtlCol="0">
            <a:spAutoFit/>
          </a:bodyPr>
          <a:lstStyle/>
          <a:p>
            <a:pPr marL="457200" indent="-457200">
              <a:spcAft>
                <a:spcPts val="800"/>
              </a:spcAft>
            </a:pPr>
            <a:r>
              <a:rPr lang="en-US" sz="1200" dirty="0">
                <a:solidFill>
                  <a:srgbClr val="000000"/>
                </a:solidFill>
                <a:effectLst/>
                <a:latin typeface="Times New Roman" panose="02020603050405020304" pitchFamily="18" charset="0"/>
                <a:ea typeface="Times New Roman" panose="02020603050405020304" pitchFamily="18" charset="0"/>
              </a:rPr>
              <a:t>Tomsovsky, L., Reid, D., Whatman, C., Borotkanics, R., &amp; Fulcher, M. (2021). The effect of a neuromuscular warm-up on the injury rates in New Zealand amateur futsal players. </a:t>
            </a:r>
            <a:r>
              <a:rPr lang="en-US" sz="1200" i="1" dirty="0">
                <a:solidFill>
                  <a:srgbClr val="000000"/>
                </a:solidFill>
                <a:effectLst/>
                <a:latin typeface="Times New Roman" panose="02020603050405020304" pitchFamily="18" charset="0"/>
                <a:ea typeface="Times New Roman" panose="02020603050405020304" pitchFamily="18" charset="0"/>
              </a:rPr>
              <a:t>Physical Therapy in Sport</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i="1" dirty="0">
                <a:solidFill>
                  <a:srgbClr val="000000"/>
                </a:solidFill>
                <a:effectLst/>
                <a:latin typeface="Times New Roman" panose="02020603050405020304" pitchFamily="18" charset="0"/>
                <a:ea typeface="Times New Roman" panose="02020603050405020304" pitchFamily="18" charset="0"/>
              </a:rPr>
              <a:t>48</a:t>
            </a:r>
            <a:r>
              <a:rPr lang="en-US" sz="1200" dirty="0">
                <a:solidFill>
                  <a:srgbClr val="000000"/>
                </a:solidFill>
                <a:effectLst/>
                <a:latin typeface="Times New Roman" panose="02020603050405020304" pitchFamily="18" charset="0"/>
                <a:ea typeface="Times New Roman" panose="02020603050405020304" pitchFamily="18" charset="0"/>
              </a:rPr>
              <a:t>, 128-135. doi:</a:t>
            </a:r>
            <a:r>
              <a:rPr lang="en-US" sz="1200" u="sng" dirty="0">
                <a:solidFill>
                  <a:srgbClr val="0000FF"/>
                </a:solidFill>
                <a:effectLst/>
                <a:latin typeface="Times New Roman" panose="02020603050405020304" pitchFamily="18" charset="0"/>
                <a:ea typeface="Times New Roman" panose="02020603050405020304" pitchFamily="18" charset="0"/>
                <a:hlinkClick r:id="rId3"/>
              </a:rPr>
              <a:t>10.1016/j.ptsp.2020.12.015</a:t>
            </a:r>
            <a:endParaRPr lang="en-NZ" sz="1200" dirty="0">
              <a:solidFill>
                <a:srgbClr val="0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065087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1E3DB-D3E1-43E7-821B-7966B1B92FB2}"/>
              </a:ext>
            </a:extLst>
          </p:cNvPr>
          <p:cNvSpPr>
            <a:spLocks noGrp="1"/>
          </p:cNvSpPr>
          <p:nvPr>
            <p:ph type="title"/>
          </p:nvPr>
        </p:nvSpPr>
        <p:spPr/>
        <p:txBody>
          <a:bodyPr/>
          <a:lstStyle/>
          <a:p>
            <a:r>
              <a:rPr lang="en-NZ" dirty="0"/>
              <a:t>Futsal Results</a:t>
            </a:r>
          </a:p>
        </p:txBody>
      </p:sp>
      <p:pic>
        <p:nvPicPr>
          <p:cNvPr id="5" name="Content Placeholder 4">
            <a:extLst>
              <a:ext uri="{FF2B5EF4-FFF2-40B4-BE49-F238E27FC236}">
                <a16:creationId xmlns:a16="http://schemas.microsoft.com/office/drawing/2014/main" id="{7EA19A82-4F08-491A-9648-81825B31EA6A}"/>
              </a:ext>
            </a:extLst>
          </p:cNvPr>
          <p:cNvPicPr>
            <a:picLocks noGrp="1" noChangeAspect="1"/>
          </p:cNvPicPr>
          <p:nvPr>
            <p:ph idx="1"/>
          </p:nvPr>
        </p:nvPicPr>
        <p:blipFill rotWithShape="1">
          <a:blip r:embed="rId2"/>
          <a:srcRect l="52109" t="15893" r="1075" b="17899"/>
          <a:stretch/>
        </p:blipFill>
        <p:spPr>
          <a:xfrm>
            <a:off x="540147" y="1896341"/>
            <a:ext cx="8063707" cy="3207327"/>
          </a:xfrm>
        </p:spPr>
      </p:pic>
      <p:sp>
        <p:nvSpPr>
          <p:cNvPr id="6" name="TextBox 5">
            <a:extLst>
              <a:ext uri="{FF2B5EF4-FFF2-40B4-BE49-F238E27FC236}">
                <a16:creationId xmlns:a16="http://schemas.microsoft.com/office/drawing/2014/main" id="{E7DD461D-4353-4AF8-A59B-F108B0201FC0}"/>
              </a:ext>
            </a:extLst>
          </p:cNvPr>
          <p:cNvSpPr txBox="1"/>
          <p:nvPr/>
        </p:nvSpPr>
        <p:spPr>
          <a:xfrm>
            <a:off x="1191492" y="5387686"/>
            <a:ext cx="5524397" cy="300082"/>
          </a:xfrm>
          <a:prstGeom prst="rect">
            <a:avLst/>
          </a:prstGeom>
          <a:noFill/>
        </p:spPr>
        <p:txBody>
          <a:bodyPr wrap="none" rtlCol="0">
            <a:spAutoFit/>
          </a:bodyPr>
          <a:lstStyle/>
          <a:p>
            <a:r>
              <a:rPr lang="en-NZ" sz="1350" dirty="0"/>
              <a:t>Statistically significant reduction in contact injuries and injuries with the ball</a:t>
            </a:r>
          </a:p>
        </p:txBody>
      </p:sp>
    </p:spTree>
    <p:extLst>
      <p:ext uri="{BB962C8B-B14F-4D97-AF65-F5344CB8AC3E}">
        <p14:creationId xmlns:p14="http://schemas.microsoft.com/office/powerpoint/2010/main" val="36347580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3F42B-B7CC-E62D-D62C-8E73F2166DD2}"/>
              </a:ext>
            </a:extLst>
          </p:cNvPr>
          <p:cNvSpPr>
            <a:spLocks noGrp="1"/>
          </p:cNvSpPr>
          <p:nvPr>
            <p:ph type="title"/>
          </p:nvPr>
        </p:nvSpPr>
        <p:spPr>
          <a:xfrm>
            <a:off x="628650" y="2826315"/>
            <a:ext cx="7886700" cy="1325563"/>
          </a:xfrm>
        </p:spPr>
        <p:txBody>
          <a:bodyPr/>
          <a:lstStyle/>
          <a:p>
            <a:r>
              <a:rPr lang="en-NZ" dirty="0"/>
              <a:t>Secondary Injury Prevention</a:t>
            </a:r>
          </a:p>
        </p:txBody>
      </p:sp>
      <p:sp>
        <p:nvSpPr>
          <p:cNvPr id="3" name="Content Placeholder 2">
            <a:extLst>
              <a:ext uri="{FF2B5EF4-FFF2-40B4-BE49-F238E27FC236}">
                <a16:creationId xmlns:a16="http://schemas.microsoft.com/office/drawing/2014/main" id="{3930AEB6-8905-FAF8-1734-4DB02C58DA9D}"/>
              </a:ext>
            </a:extLst>
          </p:cNvPr>
          <p:cNvSpPr>
            <a:spLocks noGrp="1"/>
          </p:cNvSpPr>
          <p:nvPr>
            <p:ph idx="1"/>
          </p:nvPr>
        </p:nvSpPr>
        <p:spPr/>
        <p:txBody>
          <a:bodyPr/>
          <a:lstStyle/>
          <a:p>
            <a:endParaRPr lang="en-NZ"/>
          </a:p>
        </p:txBody>
      </p:sp>
    </p:spTree>
    <p:extLst>
      <p:ext uri="{BB962C8B-B14F-4D97-AF65-F5344CB8AC3E}">
        <p14:creationId xmlns:p14="http://schemas.microsoft.com/office/powerpoint/2010/main" val="22067906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DDA8F-8369-0F26-3AA4-F39A13B1F31F}"/>
              </a:ext>
            </a:extLst>
          </p:cNvPr>
          <p:cNvSpPr>
            <a:spLocks noGrp="1"/>
          </p:cNvSpPr>
          <p:nvPr>
            <p:ph type="title"/>
          </p:nvPr>
        </p:nvSpPr>
        <p:spPr>
          <a:xfrm>
            <a:off x="628650" y="2988685"/>
            <a:ext cx="7886700" cy="1325563"/>
          </a:xfrm>
        </p:spPr>
        <p:txBody>
          <a:bodyPr/>
          <a:lstStyle/>
          <a:p>
            <a:r>
              <a:rPr lang="en-NZ" dirty="0"/>
              <a:t>Careway -ECP</a:t>
            </a:r>
          </a:p>
        </p:txBody>
      </p:sp>
      <p:sp>
        <p:nvSpPr>
          <p:cNvPr id="3" name="Content Placeholder 2">
            <a:extLst>
              <a:ext uri="{FF2B5EF4-FFF2-40B4-BE49-F238E27FC236}">
                <a16:creationId xmlns:a16="http://schemas.microsoft.com/office/drawing/2014/main" id="{A7962716-F794-9C2B-76E9-32E06C88E59C}"/>
              </a:ext>
            </a:extLst>
          </p:cNvPr>
          <p:cNvSpPr>
            <a:spLocks noGrp="1"/>
          </p:cNvSpPr>
          <p:nvPr>
            <p:ph idx="1"/>
          </p:nvPr>
        </p:nvSpPr>
        <p:spPr/>
        <p:txBody>
          <a:bodyPr/>
          <a:lstStyle/>
          <a:p>
            <a:endParaRPr lang="en-NZ"/>
          </a:p>
        </p:txBody>
      </p:sp>
    </p:spTree>
    <p:extLst>
      <p:ext uri="{BB962C8B-B14F-4D97-AF65-F5344CB8AC3E}">
        <p14:creationId xmlns:p14="http://schemas.microsoft.com/office/powerpoint/2010/main" val="12133747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742EC62-8D05-43BD-A231-5FD4F26D50B6}"/>
              </a:ext>
            </a:extLst>
          </p:cNvPr>
          <p:cNvSpPr>
            <a:spLocks noGrp="1"/>
          </p:cNvSpPr>
          <p:nvPr>
            <p:ph type="body" sz="quarter" idx="13"/>
          </p:nvPr>
        </p:nvSpPr>
        <p:spPr>
          <a:xfrm>
            <a:off x="522708" y="1302010"/>
            <a:ext cx="8050751" cy="274349"/>
          </a:xfrm>
        </p:spPr>
        <p:txBody>
          <a:bodyPr/>
          <a:lstStyle/>
          <a:p>
            <a:r>
              <a:rPr lang="en-US" dirty="0"/>
              <a:t>Health Sector Strategy &amp; Value Based Healthcare</a:t>
            </a:r>
          </a:p>
        </p:txBody>
      </p:sp>
      <p:sp>
        <p:nvSpPr>
          <p:cNvPr id="9" name="Text Placeholder 8">
            <a:extLst>
              <a:ext uri="{FF2B5EF4-FFF2-40B4-BE49-F238E27FC236}">
                <a16:creationId xmlns:a16="http://schemas.microsoft.com/office/drawing/2014/main" id="{CEA82ECF-B8A4-443B-BF77-7BFC1CA5A6B3}"/>
              </a:ext>
            </a:extLst>
          </p:cNvPr>
          <p:cNvSpPr>
            <a:spLocks noGrp="1"/>
          </p:cNvSpPr>
          <p:nvPr>
            <p:ph type="body" sz="quarter" idx="15"/>
          </p:nvPr>
        </p:nvSpPr>
        <p:spPr>
          <a:xfrm>
            <a:off x="570541" y="1909282"/>
            <a:ext cx="7900361" cy="274349"/>
          </a:xfrm>
        </p:spPr>
        <p:txBody>
          <a:bodyPr/>
          <a:lstStyle/>
          <a:p>
            <a:r>
              <a:rPr lang="en-NZ" sz="1200" dirty="0">
                <a:latin typeface="Arial" panose="020B0604020202020204" pitchFamily="34" charset="0"/>
                <a:cs typeface="Arial" panose="020B0604020202020204" pitchFamily="34" charset="0"/>
              </a:rPr>
              <a:t>ACC aims to empower providers to do what they do best – helping our clients</a:t>
            </a:r>
            <a:r>
              <a:rPr lang="en-NZ" dirty="0">
                <a:latin typeface="Arial" panose="020B0604020202020204" pitchFamily="34" charset="0"/>
                <a:cs typeface="Arial" panose="020B0604020202020204" pitchFamily="34" charset="0"/>
              </a:rPr>
              <a:t> </a:t>
            </a:r>
          </a:p>
        </p:txBody>
      </p:sp>
      <p:sp>
        <p:nvSpPr>
          <p:cNvPr id="5" name="Slide Number Placeholder 4">
            <a:extLst>
              <a:ext uri="{FF2B5EF4-FFF2-40B4-BE49-F238E27FC236}">
                <a16:creationId xmlns:a16="http://schemas.microsoft.com/office/drawing/2014/main" id="{497891F3-0511-4B53-B82B-96FDAFD14EC5}"/>
              </a:ext>
            </a:extLst>
          </p:cNvPr>
          <p:cNvSpPr>
            <a:spLocks noGrp="1"/>
          </p:cNvSpPr>
          <p:nvPr>
            <p:ph type="sldNum" sz="quarter" idx="4294967295"/>
          </p:nvPr>
        </p:nvSpPr>
        <p:spPr>
          <a:xfrm>
            <a:off x="7086600" y="5624513"/>
            <a:ext cx="2057400" cy="273844"/>
          </a:xfrm>
        </p:spPr>
        <p:txBody>
          <a:bodyPr/>
          <a:lstStyle/>
          <a:p>
            <a:pPr defTabSz="685800">
              <a:defRPr/>
            </a:pPr>
            <a:fld id="{98871D9E-19C6-451D-BA1D-277135ABC804}" type="slidenum">
              <a:rPr lang="en-US" sz="900">
                <a:solidFill>
                  <a:prstClr val="black">
                    <a:tint val="75000"/>
                  </a:prstClr>
                </a:solidFill>
                <a:latin typeface="Calibri" panose="020F0502020204030204"/>
              </a:rPr>
              <a:pPr defTabSz="685800">
                <a:defRPr/>
              </a:pPr>
              <a:t>36</a:t>
            </a:fld>
            <a:endParaRPr lang="en-US" sz="900">
              <a:solidFill>
                <a:prstClr val="black">
                  <a:tint val="75000"/>
                </a:prstClr>
              </a:solidFill>
              <a:latin typeface="Calibri" panose="020F0502020204030204"/>
            </a:endParaRPr>
          </a:p>
        </p:txBody>
      </p:sp>
      <p:sp>
        <p:nvSpPr>
          <p:cNvPr id="10" name="Text Placeholder 2">
            <a:extLst>
              <a:ext uri="{FF2B5EF4-FFF2-40B4-BE49-F238E27FC236}">
                <a16:creationId xmlns:a16="http://schemas.microsoft.com/office/drawing/2014/main" id="{D060D221-E5CA-46EF-8828-5661AA522602}"/>
              </a:ext>
            </a:extLst>
          </p:cNvPr>
          <p:cNvSpPr txBox="1">
            <a:spLocks/>
          </p:cNvSpPr>
          <p:nvPr/>
        </p:nvSpPr>
        <p:spPr>
          <a:xfrm>
            <a:off x="570541" y="2183631"/>
            <a:ext cx="8002919" cy="3047210"/>
          </a:xfrm>
          <a:prstGeom prst="rect">
            <a:avLst/>
          </a:prstGeom>
          <a:ln>
            <a:noFill/>
          </a:ln>
        </p:spPr>
        <p:txBody>
          <a:bodyPr vert="horz" lIns="68580" tIns="34290" rIns="68580" bIns="34290" rtlCol="0" anchor="t">
            <a:noAutofit/>
          </a:bodyPr>
          <a:lstStyle>
            <a:lvl1pPr marL="0" marR="0" indent="0" algn="l" defTabSz="1149343" rtl="0" eaLnBrk="1" fontAlgn="auto" latinLnBrk="0" hangingPunct="1">
              <a:lnSpc>
                <a:spcPct val="150000"/>
              </a:lnSpc>
              <a:spcBef>
                <a:spcPts val="1256"/>
              </a:spcBef>
              <a:spcAft>
                <a:spcPts val="0"/>
              </a:spcAft>
              <a:buClrTx/>
              <a:buSzTx/>
              <a:buFont typeface="Arial" panose="020B0604020202020204" pitchFamily="34" charset="0"/>
              <a:buNone/>
              <a:tabLst/>
              <a:defRPr lang="en-NZ" sz="1633" b="0" i="0" u="none" strike="noStrike" kern="1200" smtClean="0">
                <a:solidFill>
                  <a:schemeClr val="bg1">
                    <a:lumMod val="50000"/>
                  </a:schemeClr>
                </a:solidFill>
                <a:effectLst/>
                <a:latin typeface="+mn-lt"/>
                <a:ea typeface="+mn-ea"/>
                <a:cs typeface="+mn-cs"/>
              </a:defRPr>
            </a:lvl1pPr>
            <a:lvl2pPr marL="574671" indent="0" algn="l" defTabSz="914400" rtl="0" eaLnBrk="1" latinLnBrk="0" hangingPunct="1">
              <a:lnSpc>
                <a:spcPct val="150000"/>
              </a:lnSpc>
              <a:spcBef>
                <a:spcPts val="500"/>
              </a:spcBef>
              <a:spcAft>
                <a:spcPts val="1368"/>
              </a:spcAft>
              <a:buFont typeface="Arial" panose="020B0604020202020204" pitchFamily="34" charset="0"/>
              <a:buNone/>
              <a:defRPr sz="1597" b="1" kern="1200">
                <a:solidFill>
                  <a:srgbClr val="F7931D"/>
                </a:solidFill>
                <a:latin typeface="+mn-lt"/>
                <a:ea typeface="+mn-ea"/>
                <a:cs typeface="+mn-cs"/>
              </a:defRPr>
            </a:lvl2pPr>
            <a:lvl3pPr marL="1149343" indent="0" algn="l" defTabSz="914400" rtl="0" eaLnBrk="1" latinLnBrk="0" hangingPunct="1">
              <a:lnSpc>
                <a:spcPct val="150000"/>
              </a:lnSpc>
              <a:spcBef>
                <a:spcPts val="500"/>
              </a:spcBef>
              <a:spcAft>
                <a:spcPts val="1368"/>
              </a:spcAft>
              <a:buFont typeface="Arial" panose="020B0604020202020204" pitchFamily="34" charset="0"/>
              <a:buNone/>
              <a:defRPr sz="1597" kern="1200">
                <a:solidFill>
                  <a:schemeClr val="bg1">
                    <a:lumMod val="50000"/>
                  </a:schemeClr>
                </a:solidFill>
                <a:latin typeface="+mn-lt"/>
                <a:ea typeface="+mn-ea"/>
                <a:cs typeface="+mn-cs"/>
              </a:defRPr>
            </a:lvl3pPr>
            <a:lvl4pPr marL="1724015" indent="0" algn="l" defTabSz="914400" rtl="0" eaLnBrk="1" latinLnBrk="0" hangingPunct="1">
              <a:lnSpc>
                <a:spcPct val="150000"/>
              </a:lnSpc>
              <a:spcBef>
                <a:spcPts val="500"/>
              </a:spcBef>
              <a:spcAft>
                <a:spcPts val="1368"/>
              </a:spcAft>
              <a:buFont typeface="Arial" panose="020B0604020202020204" pitchFamily="34" charset="0"/>
              <a:buNone/>
              <a:defRPr sz="1597" kern="1200">
                <a:solidFill>
                  <a:schemeClr val="bg1">
                    <a:lumMod val="50000"/>
                  </a:schemeClr>
                </a:solidFill>
                <a:latin typeface="+mn-lt"/>
                <a:ea typeface="+mn-ea"/>
                <a:cs typeface="+mn-cs"/>
              </a:defRPr>
            </a:lvl4pPr>
            <a:lvl5pPr marL="2298686" indent="0" algn="l" defTabSz="914400" rtl="0" eaLnBrk="1" latinLnBrk="0" hangingPunct="1">
              <a:lnSpc>
                <a:spcPct val="150000"/>
              </a:lnSpc>
              <a:spcBef>
                <a:spcPts val="500"/>
              </a:spcBef>
              <a:spcAft>
                <a:spcPts val="1368"/>
              </a:spcAft>
              <a:buFont typeface="Arial" panose="020B0604020202020204" pitchFamily="34" charset="0"/>
              <a:buNone/>
              <a:defRPr sz="1597"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2007">
              <a:lnSpc>
                <a:spcPct val="115000"/>
              </a:lnSpc>
              <a:spcBef>
                <a:spcPts val="942"/>
              </a:spcBef>
              <a:defRPr/>
            </a:pPr>
            <a:r>
              <a:rPr lang="en-NZ" sz="1050" dirty="0">
                <a:solidFill>
                  <a:prstClr val="white">
                    <a:lumMod val="50000"/>
                  </a:prstClr>
                </a:solidFill>
                <a:latin typeface="Arial"/>
                <a:cs typeface="Arial"/>
              </a:rPr>
              <a:t>ACC’s Health Sector Strategy aims to shift ACC from an organisation that pays its providers for specific services, to an organisation that commissions health outcomes for its customers. </a:t>
            </a:r>
            <a:r>
              <a:rPr lang="en-NZ" sz="1050" b="1" u="sng" dirty="0">
                <a:solidFill>
                  <a:prstClr val="black"/>
                </a:solidFill>
                <a:latin typeface="Arial"/>
                <a:cs typeface="Arial"/>
              </a:rPr>
              <a:t>A key enabler of this is partnering with providers.</a:t>
            </a:r>
          </a:p>
          <a:p>
            <a:pPr defTabSz="862007">
              <a:lnSpc>
                <a:spcPct val="115000"/>
              </a:lnSpc>
              <a:spcBef>
                <a:spcPts val="942"/>
              </a:spcBef>
              <a:defRPr/>
            </a:pPr>
            <a:endParaRPr lang="en-NZ" sz="1050" u="sng" dirty="0">
              <a:solidFill>
                <a:srgbClr val="00B050"/>
              </a:solidFill>
              <a:latin typeface="Arial"/>
              <a:cs typeface="Arial"/>
            </a:endParaRPr>
          </a:p>
          <a:p>
            <a:pPr defTabSz="862007">
              <a:lnSpc>
                <a:spcPct val="115000"/>
              </a:lnSpc>
              <a:spcBef>
                <a:spcPts val="942"/>
              </a:spcBef>
              <a:defRPr/>
            </a:pPr>
            <a:endParaRPr lang="en-NZ" sz="1050" u="sng" dirty="0">
              <a:solidFill>
                <a:srgbClr val="00B050"/>
              </a:solidFill>
              <a:latin typeface="Arial"/>
              <a:cs typeface="Arial"/>
            </a:endParaRPr>
          </a:p>
          <a:p>
            <a:pPr defTabSz="862007">
              <a:lnSpc>
                <a:spcPct val="115000"/>
              </a:lnSpc>
              <a:spcBef>
                <a:spcPts val="942"/>
              </a:spcBef>
              <a:defRPr/>
            </a:pPr>
            <a:endParaRPr lang="en-NZ" sz="1050" u="sng" dirty="0">
              <a:solidFill>
                <a:srgbClr val="00B050"/>
              </a:solidFill>
              <a:latin typeface="Arial"/>
              <a:cs typeface="Arial"/>
            </a:endParaRPr>
          </a:p>
        </p:txBody>
      </p:sp>
      <p:pic>
        <p:nvPicPr>
          <p:cNvPr id="11" name="Picture 10" descr="Chart&#10;&#10;Description automatically generated">
            <a:extLst>
              <a:ext uri="{FF2B5EF4-FFF2-40B4-BE49-F238E27FC236}">
                <a16:creationId xmlns:a16="http://schemas.microsoft.com/office/drawing/2014/main" id="{A80AA813-BD72-4843-B897-2FFF1CD6FB60}"/>
              </a:ext>
            </a:extLst>
          </p:cNvPr>
          <p:cNvPicPr>
            <a:picLocks noChangeAspect="1"/>
          </p:cNvPicPr>
          <p:nvPr/>
        </p:nvPicPr>
        <p:blipFill rotWithShape="1">
          <a:blip r:embed="rId3"/>
          <a:srcRect l="15508" t="9029" r="11411" b="14623"/>
          <a:stretch/>
        </p:blipFill>
        <p:spPr>
          <a:xfrm>
            <a:off x="1011908" y="2676853"/>
            <a:ext cx="2190038" cy="2271866"/>
          </a:xfrm>
          <a:prstGeom prst="rect">
            <a:avLst/>
          </a:prstGeom>
        </p:spPr>
      </p:pic>
      <p:pic>
        <p:nvPicPr>
          <p:cNvPr id="14" name="Picture 13">
            <a:extLst>
              <a:ext uri="{FF2B5EF4-FFF2-40B4-BE49-F238E27FC236}">
                <a16:creationId xmlns:a16="http://schemas.microsoft.com/office/drawing/2014/main" id="{93FD7370-FFA0-43D4-8539-91A3221DB9AC}"/>
              </a:ext>
            </a:extLst>
          </p:cNvPr>
          <p:cNvPicPr>
            <a:picLocks noChangeAspect="1"/>
          </p:cNvPicPr>
          <p:nvPr/>
        </p:nvPicPr>
        <p:blipFill>
          <a:blip r:embed="rId4"/>
          <a:stretch>
            <a:fillRect/>
          </a:stretch>
        </p:blipFill>
        <p:spPr>
          <a:xfrm>
            <a:off x="3643312" y="2676136"/>
            <a:ext cx="4185301" cy="2272583"/>
          </a:xfrm>
          <a:prstGeom prst="rect">
            <a:avLst/>
          </a:prstGeom>
        </p:spPr>
      </p:pic>
    </p:spTree>
    <p:extLst>
      <p:ext uri="{BB962C8B-B14F-4D97-AF65-F5344CB8AC3E}">
        <p14:creationId xmlns:p14="http://schemas.microsoft.com/office/powerpoint/2010/main" val="8746577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1CD4C4-55B3-42AB-B348-B74986DB03FF}"/>
              </a:ext>
            </a:extLst>
          </p:cNvPr>
          <p:cNvSpPr>
            <a:spLocks noGrp="1"/>
          </p:cNvSpPr>
          <p:nvPr>
            <p:ph type="body" sz="quarter" idx="13"/>
          </p:nvPr>
        </p:nvSpPr>
        <p:spPr>
          <a:xfrm>
            <a:off x="676532" y="476993"/>
            <a:ext cx="8128923" cy="274349"/>
          </a:xfrm>
        </p:spPr>
        <p:txBody>
          <a:bodyPr/>
          <a:lstStyle/>
          <a:p>
            <a:r>
              <a:rPr lang="en-NZ" dirty="0"/>
              <a:t>Soft tissue knee and ankle injuries in the NZ context </a:t>
            </a:r>
          </a:p>
        </p:txBody>
      </p:sp>
      <p:sp>
        <p:nvSpPr>
          <p:cNvPr id="3" name="Text Placeholder 2">
            <a:extLst>
              <a:ext uri="{FF2B5EF4-FFF2-40B4-BE49-F238E27FC236}">
                <a16:creationId xmlns:a16="http://schemas.microsoft.com/office/drawing/2014/main" id="{1E2FC1FD-7D77-4CF2-B72C-6E02A04C10D7}"/>
              </a:ext>
            </a:extLst>
          </p:cNvPr>
          <p:cNvSpPr>
            <a:spLocks noGrp="1"/>
          </p:cNvSpPr>
          <p:nvPr>
            <p:ph type="body" sz="quarter" idx="14"/>
          </p:nvPr>
        </p:nvSpPr>
        <p:spPr/>
        <p:txBody>
          <a:bodyPr/>
          <a:lstStyle/>
          <a:p>
            <a:pPr marL="214313" indent="-214313">
              <a:buFont typeface="Arial" panose="020B0604020202020204" pitchFamily="34" charset="0"/>
              <a:buChar char="•"/>
            </a:pPr>
            <a:r>
              <a:rPr lang="en-NZ" sz="1500" dirty="0"/>
              <a:t>ACC receives around 320,000 claims per year for knee and ankle soft tissue injuries </a:t>
            </a:r>
          </a:p>
          <a:p>
            <a:pPr marL="214313" indent="-214313">
              <a:buFont typeface="Arial" panose="020B0604020202020204" pitchFamily="34" charset="0"/>
              <a:buChar char="•"/>
            </a:pPr>
            <a:r>
              <a:rPr lang="en-NZ" sz="1500" dirty="0"/>
              <a:t>These account for approximately a third of GP claims by volume</a:t>
            </a:r>
          </a:p>
          <a:p>
            <a:pPr marL="214313" indent="-214313">
              <a:buFont typeface="Arial" panose="020B0604020202020204" pitchFamily="34" charset="0"/>
              <a:buChar char="•"/>
            </a:pPr>
            <a:r>
              <a:rPr lang="en-NZ" sz="1500" dirty="0"/>
              <a:t>As a group of injuries they cost ACC around $250m per year</a:t>
            </a:r>
          </a:p>
          <a:p>
            <a:pPr marL="214313" indent="-214313">
              <a:buFont typeface="Arial" panose="020B0604020202020204" pitchFamily="34" charset="0"/>
              <a:buChar char="•"/>
            </a:pPr>
            <a:r>
              <a:rPr lang="en-NZ" sz="1500" dirty="0"/>
              <a:t>ACC claim data show significant variation in terms of what clients access by way of services and in their outcomes</a:t>
            </a:r>
          </a:p>
          <a:p>
            <a:pPr marL="214313" indent="-214313">
              <a:buFont typeface="Arial" panose="020B0604020202020204" pitchFamily="34" charset="0"/>
              <a:buChar char="•"/>
            </a:pPr>
            <a:r>
              <a:rPr lang="en-NZ" sz="1500" dirty="0"/>
              <a:t>The early indications from ECP and the pathway approach are very promising.</a:t>
            </a:r>
          </a:p>
          <a:p>
            <a:endParaRPr lang="en-NZ" dirty="0"/>
          </a:p>
        </p:txBody>
      </p:sp>
      <p:sp>
        <p:nvSpPr>
          <p:cNvPr id="4" name="Text Placeholder 3">
            <a:extLst>
              <a:ext uri="{FF2B5EF4-FFF2-40B4-BE49-F238E27FC236}">
                <a16:creationId xmlns:a16="http://schemas.microsoft.com/office/drawing/2014/main" id="{2ED0897F-7ED2-447E-892A-676121553A62}"/>
              </a:ext>
            </a:extLst>
          </p:cNvPr>
          <p:cNvSpPr>
            <a:spLocks noGrp="1"/>
          </p:cNvSpPr>
          <p:nvPr>
            <p:ph type="body" sz="quarter" idx="15"/>
          </p:nvPr>
        </p:nvSpPr>
        <p:spPr>
          <a:xfrm>
            <a:off x="615031" y="1373953"/>
            <a:ext cx="7900361" cy="365799"/>
          </a:xfrm>
        </p:spPr>
        <p:txBody>
          <a:bodyPr/>
          <a:lstStyle/>
          <a:p>
            <a:r>
              <a:rPr lang="en-NZ" dirty="0"/>
              <a:t>Impact on ACC clients </a:t>
            </a:r>
          </a:p>
        </p:txBody>
      </p:sp>
      <p:sp>
        <p:nvSpPr>
          <p:cNvPr id="5" name="TextBox 4">
            <a:extLst>
              <a:ext uri="{FF2B5EF4-FFF2-40B4-BE49-F238E27FC236}">
                <a16:creationId xmlns:a16="http://schemas.microsoft.com/office/drawing/2014/main" id="{DBE305C8-F633-4247-9C00-1565213D7F87}"/>
              </a:ext>
            </a:extLst>
          </p:cNvPr>
          <p:cNvSpPr txBox="1"/>
          <p:nvPr/>
        </p:nvSpPr>
        <p:spPr>
          <a:xfrm>
            <a:off x="2696185" y="5043544"/>
            <a:ext cx="3738053" cy="300082"/>
          </a:xfrm>
          <a:prstGeom prst="rect">
            <a:avLst/>
          </a:prstGeom>
          <a:noFill/>
        </p:spPr>
        <p:txBody>
          <a:bodyPr wrap="square" rtlCol="0">
            <a:spAutoFit/>
          </a:bodyPr>
          <a:lstStyle/>
          <a:p>
            <a:r>
              <a:rPr lang="en-US" sz="1350" dirty="0">
                <a:solidFill>
                  <a:schemeClr val="tx1">
                    <a:lumMod val="50000"/>
                    <a:lumOff val="50000"/>
                  </a:schemeClr>
                </a:solidFill>
                <a:latin typeface="Arial Black" panose="020B0A04020102020204" pitchFamily="34" charset="0"/>
              </a:rPr>
              <a:t>A client-centric approach is needed</a:t>
            </a:r>
          </a:p>
        </p:txBody>
      </p:sp>
    </p:spTree>
    <p:extLst>
      <p:ext uri="{BB962C8B-B14F-4D97-AF65-F5344CB8AC3E}">
        <p14:creationId xmlns:p14="http://schemas.microsoft.com/office/powerpoint/2010/main" val="21769817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5D28A-33F9-354B-8451-5B88D1D9F003}"/>
              </a:ext>
            </a:extLst>
          </p:cNvPr>
          <p:cNvSpPr>
            <a:spLocks noGrp="1"/>
          </p:cNvSpPr>
          <p:nvPr>
            <p:ph type="title"/>
          </p:nvPr>
        </p:nvSpPr>
        <p:spPr/>
        <p:txBody>
          <a:bodyPr>
            <a:normAutofit/>
          </a:bodyPr>
          <a:lstStyle/>
          <a:p>
            <a:r>
              <a:rPr lang="en-AU" sz="3000" dirty="0"/>
              <a:t>Overview of the Pilot</a:t>
            </a:r>
          </a:p>
        </p:txBody>
      </p:sp>
      <p:sp>
        <p:nvSpPr>
          <p:cNvPr id="5" name="Slide Number Placeholder 4">
            <a:extLst>
              <a:ext uri="{FF2B5EF4-FFF2-40B4-BE49-F238E27FC236}">
                <a16:creationId xmlns:a16="http://schemas.microsoft.com/office/drawing/2014/main" id="{8293F6F8-96B3-A04A-BF29-3CD8FEFFBE12}"/>
              </a:ext>
            </a:extLst>
          </p:cNvPr>
          <p:cNvSpPr>
            <a:spLocks noGrp="1"/>
          </p:cNvSpPr>
          <p:nvPr>
            <p:ph type="sldNum" sz="quarter" idx="12"/>
          </p:nvPr>
        </p:nvSpPr>
        <p:spPr/>
        <p:txBody>
          <a:bodyPr/>
          <a:lstStyle/>
          <a:p>
            <a:fld id="{DE487DDB-F553-4722-8848-36F92720AD21}" type="slidenum">
              <a:rPr lang="en-NZ" smtClean="0"/>
              <a:t>38</a:t>
            </a:fld>
            <a:endParaRPr lang="en-NZ"/>
          </a:p>
        </p:txBody>
      </p:sp>
      <p:sp>
        <p:nvSpPr>
          <p:cNvPr id="6" name="Footer Placeholder 4"/>
          <p:cNvSpPr>
            <a:spLocks noGrp="1"/>
          </p:cNvSpPr>
          <p:nvPr/>
        </p:nvSpPr>
        <p:spPr>
          <a:xfrm>
            <a:off x="3029151" y="5692387"/>
            <a:ext cx="3343275" cy="189071"/>
          </a:xfrm>
          <a:prstGeom prst="rect">
            <a:avLst/>
          </a:prstGeom>
        </p:spPr>
        <p:txBody>
          <a:bodyPr vert="horz" wrap="square" lIns="68580" tIns="34290" rIns="68580" bIns="34290" rtlCol="0" anchor="ctr">
            <a:noAutofit/>
          </a:bodyPr>
          <a:lstStyle/>
          <a:p>
            <a:pPr>
              <a:lnSpc>
                <a:spcPct val="90000"/>
              </a:lnSpc>
              <a:spcAft>
                <a:spcPts val="450"/>
              </a:spcAft>
            </a:pPr>
            <a:r>
              <a:rPr lang="en-US" sz="450" cap="all" dirty="0">
                <a:solidFill>
                  <a:srgbClr val="A5A5A5"/>
                </a:solidFill>
                <a:latin typeface="Asap-Regular"/>
                <a:ea typeface="Calibri" panose="020F0502020204030204" pitchFamily="34" charset="0"/>
                <a:cs typeface="Times New Roman" panose="02020603050405020304" pitchFamily="18" charset="0"/>
              </a:rPr>
              <a:t>© </a:t>
            </a:r>
            <a:r>
              <a:rPr lang="en-US" sz="450" cap="all" dirty="0" err="1">
                <a:solidFill>
                  <a:srgbClr val="A5A5A5"/>
                </a:solidFill>
                <a:latin typeface="Asap-Regular"/>
                <a:ea typeface="Calibri" panose="020F0502020204030204" pitchFamily="34" charset="0"/>
                <a:cs typeface="Times New Roman" panose="02020603050405020304" pitchFamily="18" charset="0"/>
              </a:rPr>
              <a:t>careway</a:t>
            </a:r>
            <a:r>
              <a:rPr lang="en-US" sz="450" cap="all" dirty="0">
                <a:solidFill>
                  <a:srgbClr val="A5A5A5"/>
                </a:solidFill>
                <a:latin typeface="Asap-Regular"/>
                <a:ea typeface="Calibri" panose="020F0502020204030204" pitchFamily="34" charset="0"/>
                <a:cs typeface="Times New Roman" panose="02020603050405020304" pitchFamily="18" charset="0"/>
              </a:rPr>
              <a:t> Treatment Protocol Works and </a:t>
            </a:r>
            <a:r>
              <a:rPr lang="en-US" sz="450" cap="all" dirty="0" err="1">
                <a:solidFill>
                  <a:srgbClr val="A5A5A5"/>
                </a:solidFill>
                <a:latin typeface="Asap-Regular"/>
                <a:ea typeface="Calibri" panose="020F0502020204030204" pitchFamily="34" charset="0"/>
                <a:cs typeface="Times New Roman" panose="02020603050405020304" pitchFamily="18" charset="0"/>
              </a:rPr>
              <a:t>Customised</a:t>
            </a:r>
            <a:r>
              <a:rPr lang="en-US" sz="450" cap="all" dirty="0">
                <a:solidFill>
                  <a:srgbClr val="A5A5A5"/>
                </a:solidFill>
                <a:latin typeface="Asap-Regular"/>
                <a:ea typeface="Calibri" panose="020F0502020204030204" pitchFamily="34" charset="0"/>
                <a:cs typeface="Times New Roman" panose="02020603050405020304" pitchFamily="18" charset="0"/>
              </a:rPr>
              <a:t> Systems and Processes Works</a:t>
            </a:r>
            <a:endParaRPr lang="en-NZ" sz="825"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Content Placeholder 2">
            <a:extLst>
              <a:ext uri="{FF2B5EF4-FFF2-40B4-BE49-F238E27FC236}">
                <a16:creationId xmlns:a16="http://schemas.microsoft.com/office/drawing/2014/main" id="{DA6070A9-A449-E24C-878D-3BDCE89766B9}"/>
              </a:ext>
            </a:extLst>
          </p:cNvPr>
          <p:cNvSpPr txBox="1">
            <a:spLocks/>
          </p:cNvSpPr>
          <p:nvPr/>
        </p:nvSpPr>
        <p:spPr>
          <a:xfrm>
            <a:off x="417988" y="1966281"/>
            <a:ext cx="7948345" cy="3726106"/>
          </a:xfrm>
          <a:prstGeom prst="rect">
            <a:avLst/>
          </a:prstGeom>
        </p:spPr>
        <p:txBody>
          <a:bodyPr/>
          <a:lstStyle>
            <a:lvl1pPr marL="91440" indent="-91440" algn="l" defTabSz="914400" rtl="0" eaLnBrk="1" latinLnBrk="0" hangingPunct="1">
              <a:lnSpc>
                <a:spcPct val="90000"/>
              </a:lnSpc>
              <a:spcBef>
                <a:spcPts val="740"/>
              </a:spcBef>
              <a:spcAft>
                <a:spcPts val="74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740"/>
              </a:spcBef>
              <a:spcAft>
                <a:spcPts val="740"/>
              </a:spcAft>
              <a:buClr>
                <a:srgbClr val="29BAD9"/>
              </a:buClr>
              <a:buFont typeface="Arial" panose="020B0604020202020204"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740"/>
              </a:spcBef>
              <a:spcAft>
                <a:spcPts val="740"/>
              </a:spcAft>
              <a:buClr>
                <a:srgbClr val="29BAD9"/>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740"/>
              </a:spcBef>
              <a:spcAft>
                <a:spcPts val="740"/>
              </a:spcAft>
              <a:buClr>
                <a:srgbClr val="29BAD9"/>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740"/>
              </a:spcBef>
              <a:spcAft>
                <a:spcPts val="740"/>
              </a:spcAft>
              <a:buClr>
                <a:srgbClr val="29BAD9"/>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110000"/>
              </a:lnSpc>
              <a:spcAft>
                <a:spcPts val="450"/>
              </a:spcAft>
            </a:pPr>
            <a:r>
              <a:rPr lang="en-NZ" sz="1500" dirty="0" err="1"/>
              <a:t>MyAccelerated</a:t>
            </a:r>
            <a:r>
              <a:rPr lang="en-NZ" sz="1500" dirty="0"/>
              <a:t> Care Ltd (t/a Careway) have partnered with ACC and selected health providers like yourself, to deliver a four-year Escalated Care pilot project.</a:t>
            </a:r>
          </a:p>
          <a:p>
            <a:pPr>
              <a:lnSpc>
                <a:spcPct val="110000"/>
              </a:lnSpc>
              <a:spcAft>
                <a:spcPts val="450"/>
              </a:spcAft>
            </a:pPr>
            <a:r>
              <a:rPr lang="en-NZ" sz="1500" dirty="0"/>
              <a:t>The Pilot aims to test innovative and integrated new recovery pathways for people with non-acute knee, shoulder and lower-back injuries.</a:t>
            </a:r>
          </a:p>
          <a:p>
            <a:pPr>
              <a:lnSpc>
                <a:spcPct val="110000"/>
              </a:lnSpc>
              <a:spcAft>
                <a:spcPts val="450"/>
              </a:spcAft>
            </a:pPr>
            <a:r>
              <a:rPr lang="en-NZ" sz="1500" dirty="0"/>
              <a:t>The Careway pilot will test the impact on people’s outcomes, including: </a:t>
            </a:r>
          </a:p>
          <a:p>
            <a:pPr lvl="1">
              <a:lnSpc>
                <a:spcPct val="110000"/>
              </a:lnSpc>
              <a:spcAft>
                <a:spcPts val="450"/>
              </a:spcAft>
            </a:pPr>
            <a:r>
              <a:rPr lang="en-NZ" sz="1350" dirty="0"/>
              <a:t>Faster return to work</a:t>
            </a:r>
          </a:p>
          <a:p>
            <a:pPr lvl="1">
              <a:lnSpc>
                <a:spcPct val="110000"/>
              </a:lnSpc>
              <a:spcAft>
                <a:spcPts val="450"/>
              </a:spcAft>
            </a:pPr>
            <a:r>
              <a:rPr lang="en-NZ" sz="1350" dirty="0"/>
              <a:t>Improved utilisation of </a:t>
            </a:r>
            <a:r>
              <a:rPr lang="en-NZ" sz="1350" dirty="0" err="1"/>
              <a:t>Voc</a:t>
            </a:r>
            <a:r>
              <a:rPr lang="en-NZ" sz="1350" dirty="0"/>
              <a:t> and rehabilitation pathways</a:t>
            </a:r>
          </a:p>
          <a:p>
            <a:pPr lvl="1">
              <a:lnSpc>
                <a:spcPct val="110000"/>
              </a:lnSpc>
              <a:spcAft>
                <a:spcPts val="450"/>
              </a:spcAft>
            </a:pPr>
            <a:r>
              <a:rPr lang="en-NZ" sz="1350" dirty="0"/>
              <a:t>Reduce reinjury rates</a:t>
            </a:r>
          </a:p>
          <a:p>
            <a:pPr lvl="1">
              <a:lnSpc>
                <a:spcPct val="110000"/>
              </a:lnSpc>
              <a:spcAft>
                <a:spcPts val="450"/>
              </a:spcAft>
            </a:pPr>
            <a:r>
              <a:rPr lang="en-NZ" sz="1350" dirty="0"/>
              <a:t>more timely access to surgery and rehabilitation</a:t>
            </a:r>
          </a:p>
          <a:p>
            <a:pPr lvl="1">
              <a:lnSpc>
                <a:spcPct val="110000"/>
              </a:lnSpc>
              <a:spcAft>
                <a:spcPts val="450"/>
              </a:spcAft>
            </a:pPr>
            <a:r>
              <a:rPr lang="en-NZ" sz="1350" dirty="0"/>
              <a:t>improved equity and access for Maori and pacific</a:t>
            </a:r>
          </a:p>
        </p:txBody>
      </p:sp>
    </p:spTree>
    <p:extLst>
      <p:ext uri="{BB962C8B-B14F-4D97-AF65-F5344CB8AC3E}">
        <p14:creationId xmlns:p14="http://schemas.microsoft.com/office/powerpoint/2010/main" val="20995132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FFD67-E223-4F4D-982E-E967DA476A92}"/>
              </a:ext>
            </a:extLst>
          </p:cNvPr>
          <p:cNvSpPr>
            <a:spLocks noGrp="1"/>
          </p:cNvSpPr>
          <p:nvPr>
            <p:ph type="title"/>
          </p:nvPr>
        </p:nvSpPr>
        <p:spPr/>
        <p:txBody>
          <a:bodyPr/>
          <a:lstStyle/>
          <a:p>
            <a:r>
              <a:rPr lang="en-NZ" dirty="0">
                <a:solidFill>
                  <a:schemeClr val="bg1"/>
                </a:solidFill>
              </a:rPr>
              <a:t>Careway Knee</a:t>
            </a:r>
            <a:br>
              <a:rPr lang="en-NZ" dirty="0">
                <a:solidFill>
                  <a:schemeClr val="bg1"/>
                </a:solidFill>
              </a:rPr>
            </a:br>
            <a:r>
              <a:rPr lang="en-NZ" dirty="0">
                <a:solidFill>
                  <a:schemeClr val="bg1"/>
                </a:solidFill>
              </a:rPr>
              <a:t>PATHWAY</a:t>
            </a:r>
            <a:endParaRPr lang="en-AU" i="1" dirty="0">
              <a:solidFill>
                <a:srgbClr val="FF0000"/>
              </a:solidFill>
            </a:endParaRPr>
          </a:p>
        </p:txBody>
      </p:sp>
      <p:sp>
        <p:nvSpPr>
          <p:cNvPr id="6" name="Footer Placeholder 4"/>
          <p:cNvSpPr>
            <a:spLocks noGrp="1"/>
          </p:cNvSpPr>
          <p:nvPr/>
        </p:nvSpPr>
        <p:spPr>
          <a:xfrm>
            <a:off x="208028" y="5673069"/>
            <a:ext cx="3343275" cy="189071"/>
          </a:xfrm>
          <a:prstGeom prst="rect">
            <a:avLst/>
          </a:prstGeom>
        </p:spPr>
        <p:txBody>
          <a:bodyPr vert="horz" wrap="square" lIns="68580" tIns="34290" rIns="68580" bIns="34290" rtlCol="0" anchor="ctr">
            <a:noAutofit/>
          </a:bodyPr>
          <a:lstStyle/>
          <a:p>
            <a:pPr>
              <a:lnSpc>
                <a:spcPct val="90000"/>
              </a:lnSpc>
              <a:spcAft>
                <a:spcPts val="450"/>
              </a:spcAft>
            </a:pPr>
            <a:r>
              <a:rPr lang="en-US" sz="450" cap="all" dirty="0">
                <a:solidFill>
                  <a:srgbClr val="A5A5A5"/>
                </a:solidFill>
                <a:latin typeface="Asap-Regular"/>
                <a:ea typeface="Calibri" panose="020F0502020204030204" pitchFamily="34" charset="0"/>
                <a:cs typeface="Times New Roman" panose="02020603050405020304" pitchFamily="18" charset="0"/>
              </a:rPr>
              <a:t>© </a:t>
            </a:r>
            <a:r>
              <a:rPr lang="en-US" sz="450" cap="all" dirty="0" err="1">
                <a:solidFill>
                  <a:srgbClr val="A5A5A5"/>
                </a:solidFill>
                <a:latin typeface="Asap-Regular"/>
                <a:ea typeface="Calibri" panose="020F0502020204030204" pitchFamily="34" charset="0"/>
                <a:cs typeface="Times New Roman" panose="02020603050405020304" pitchFamily="18" charset="0"/>
              </a:rPr>
              <a:t>careway</a:t>
            </a:r>
            <a:r>
              <a:rPr lang="en-US" sz="450" cap="all" dirty="0">
                <a:solidFill>
                  <a:srgbClr val="A5A5A5"/>
                </a:solidFill>
                <a:latin typeface="Asap-Regular"/>
                <a:ea typeface="Calibri" panose="020F0502020204030204" pitchFamily="34" charset="0"/>
                <a:cs typeface="Times New Roman" panose="02020603050405020304" pitchFamily="18" charset="0"/>
              </a:rPr>
              <a:t> Treatment Protocol Works and </a:t>
            </a:r>
            <a:r>
              <a:rPr lang="en-US" sz="450" cap="all" dirty="0" err="1">
                <a:solidFill>
                  <a:srgbClr val="A5A5A5"/>
                </a:solidFill>
                <a:latin typeface="Asap-Regular"/>
                <a:ea typeface="Calibri" panose="020F0502020204030204" pitchFamily="34" charset="0"/>
                <a:cs typeface="Times New Roman" panose="02020603050405020304" pitchFamily="18" charset="0"/>
              </a:rPr>
              <a:t>Customised</a:t>
            </a:r>
            <a:r>
              <a:rPr lang="en-US" sz="450" cap="all" dirty="0">
                <a:solidFill>
                  <a:srgbClr val="A5A5A5"/>
                </a:solidFill>
                <a:latin typeface="Asap-Regular"/>
                <a:ea typeface="Calibri" panose="020F0502020204030204" pitchFamily="34" charset="0"/>
                <a:cs typeface="Times New Roman" panose="02020603050405020304" pitchFamily="18" charset="0"/>
              </a:rPr>
              <a:t> Systems and Processes Works</a:t>
            </a:r>
            <a:endParaRPr lang="en-NZ" sz="825"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4045946" y="1148685"/>
            <a:ext cx="4528164" cy="455201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3802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eaLnBrk="1" hangingPunct="1"/>
            <a:r>
              <a:rPr lang="en-NZ" sz="3200" dirty="0"/>
              <a:t>Four step sequence of injury prevention</a:t>
            </a:r>
            <a:endParaRPr lang="en-AU" sz="3200" dirty="0"/>
          </a:p>
        </p:txBody>
      </p:sp>
      <p:sp>
        <p:nvSpPr>
          <p:cNvPr id="86019" name="Rectangle 3"/>
          <p:cNvSpPr>
            <a:spLocks noGrp="1" noChangeArrowheads="1"/>
          </p:cNvSpPr>
          <p:nvPr>
            <p:ph type="body" idx="1"/>
          </p:nvPr>
        </p:nvSpPr>
        <p:spPr/>
        <p:txBody>
          <a:bodyPr/>
          <a:lstStyle/>
          <a:p>
            <a:pPr eaLnBrk="1" hangingPunct="1">
              <a:buFont typeface="Wingdings" pitchFamily="2" charset="2"/>
              <a:buNone/>
            </a:pPr>
            <a:endParaRPr lang="en-US" dirty="0"/>
          </a:p>
        </p:txBody>
      </p:sp>
      <p:sp>
        <p:nvSpPr>
          <p:cNvPr id="86020" name="Rectangle 4"/>
          <p:cNvSpPr>
            <a:spLocks noChangeArrowheads="1"/>
          </p:cNvSpPr>
          <p:nvPr/>
        </p:nvSpPr>
        <p:spPr bwMode="auto">
          <a:xfrm>
            <a:off x="1619250" y="2708275"/>
            <a:ext cx="1439863" cy="1152525"/>
          </a:xfrm>
          <a:prstGeom prst="rect">
            <a:avLst/>
          </a:prstGeom>
          <a:solidFill>
            <a:schemeClr val="accent1"/>
          </a:solidFill>
          <a:ln w="9525">
            <a:solidFill>
              <a:schemeClr val="tx1"/>
            </a:solidFill>
            <a:miter lim="800000"/>
            <a:headEnd/>
            <a:tailEnd/>
          </a:ln>
        </p:spPr>
        <p:txBody>
          <a:bodyPr wrap="none" anchor="ctr"/>
          <a:lstStyle/>
          <a:p>
            <a:pPr algn="ctr"/>
            <a:r>
              <a:rPr lang="en-NZ" sz="1400" dirty="0">
                <a:latin typeface="Times New Roman" pitchFamily="18" charset="0"/>
              </a:rPr>
              <a:t>1. Establish extent</a:t>
            </a:r>
          </a:p>
          <a:p>
            <a:pPr algn="ctr"/>
            <a:r>
              <a:rPr lang="en-NZ" sz="1400" dirty="0">
                <a:latin typeface="Times New Roman" pitchFamily="18" charset="0"/>
              </a:rPr>
              <a:t>of injury problem</a:t>
            </a:r>
          </a:p>
          <a:p>
            <a:pPr algn="ctr"/>
            <a:r>
              <a:rPr lang="en-NZ" sz="1400" dirty="0">
                <a:latin typeface="Times New Roman" pitchFamily="18" charset="0"/>
              </a:rPr>
              <a:t>Incidence</a:t>
            </a:r>
          </a:p>
          <a:p>
            <a:pPr algn="ctr"/>
            <a:r>
              <a:rPr lang="en-NZ" sz="1400" dirty="0">
                <a:latin typeface="Times New Roman" pitchFamily="18" charset="0"/>
              </a:rPr>
              <a:t>severity</a:t>
            </a:r>
            <a:endParaRPr lang="en-AU" sz="1400" dirty="0">
              <a:latin typeface="Times New Roman" pitchFamily="18" charset="0"/>
            </a:endParaRPr>
          </a:p>
        </p:txBody>
      </p:sp>
      <p:sp>
        <p:nvSpPr>
          <p:cNvPr id="86021" name="Line 5"/>
          <p:cNvSpPr>
            <a:spLocks noChangeShapeType="1"/>
          </p:cNvSpPr>
          <p:nvPr/>
        </p:nvSpPr>
        <p:spPr bwMode="auto">
          <a:xfrm>
            <a:off x="3059113" y="3213100"/>
            <a:ext cx="187325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NZ"/>
          </a:p>
        </p:txBody>
      </p:sp>
      <p:sp>
        <p:nvSpPr>
          <p:cNvPr id="86022" name="Rectangle 6"/>
          <p:cNvSpPr>
            <a:spLocks noChangeArrowheads="1"/>
          </p:cNvSpPr>
          <p:nvPr/>
        </p:nvSpPr>
        <p:spPr bwMode="auto">
          <a:xfrm>
            <a:off x="4932363" y="2708275"/>
            <a:ext cx="1727200" cy="1152525"/>
          </a:xfrm>
          <a:prstGeom prst="rect">
            <a:avLst/>
          </a:prstGeom>
          <a:solidFill>
            <a:schemeClr val="accent1"/>
          </a:solidFill>
          <a:ln w="9525">
            <a:solidFill>
              <a:schemeClr val="tx1"/>
            </a:solidFill>
            <a:miter lim="800000"/>
            <a:headEnd/>
            <a:tailEnd/>
          </a:ln>
        </p:spPr>
        <p:txBody>
          <a:bodyPr wrap="none" anchor="ctr"/>
          <a:lstStyle/>
          <a:p>
            <a:pPr algn="ctr"/>
            <a:r>
              <a:rPr lang="en-NZ" sz="1400">
                <a:latin typeface="Times New Roman" pitchFamily="18" charset="0"/>
              </a:rPr>
              <a:t>2. Establish aetiology </a:t>
            </a:r>
          </a:p>
          <a:p>
            <a:pPr algn="ctr"/>
            <a:r>
              <a:rPr lang="en-NZ" sz="1400">
                <a:latin typeface="Times New Roman" pitchFamily="18" charset="0"/>
              </a:rPr>
              <a:t>&amp; mechanisms </a:t>
            </a:r>
          </a:p>
          <a:p>
            <a:pPr algn="ctr"/>
            <a:r>
              <a:rPr lang="en-NZ" sz="1400">
                <a:latin typeface="Times New Roman" pitchFamily="18" charset="0"/>
              </a:rPr>
              <a:t>of injury</a:t>
            </a:r>
            <a:endParaRPr lang="en-AU" sz="1400">
              <a:latin typeface="Times New Roman" pitchFamily="18" charset="0"/>
            </a:endParaRPr>
          </a:p>
        </p:txBody>
      </p:sp>
      <p:sp>
        <p:nvSpPr>
          <p:cNvPr id="86023" name="Line 7"/>
          <p:cNvSpPr>
            <a:spLocks noChangeShapeType="1"/>
          </p:cNvSpPr>
          <p:nvPr/>
        </p:nvSpPr>
        <p:spPr bwMode="auto">
          <a:xfrm>
            <a:off x="5724525" y="3860800"/>
            <a:ext cx="0" cy="936625"/>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NZ"/>
          </a:p>
        </p:txBody>
      </p:sp>
      <p:sp>
        <p:nvSpPr>
          <p:cNvPr id="86024" name="Rectangle 8"/>
          <p:cNvSpPr>
            <a:spLocks noChangeArrowheads="1"/>
          </p:cNvSpPr>
          <p:nvPr/>
        </p:nvSpPr>
        <p:spPr bwMode="auto">
          <a:xfrm>
            <a:off x="4932363" y="4868863"/>
            <a:ext cx="1657350" cy="914400"/>
          </a:xfrm>
          <a:prstGeom prst="rect">
            <a:avLst/>
          </a:prstGeom>
          <a:solidFill>
            <a:schemeClr val="accent1"/>
          </a:solidFill>
          <a:ln w="9525">
            <a:solidFill>
              <a:schemeClr val="tx1"/>
            </a:solidFill>
            <a:miter lim="800000"/>
            <a:headEnd/>
            <a:tailEnd/>
          </a:ln>
        </p:spPr>
        <p:txBody>
          <a:bodyPr wrap="none" anchor="ctr"/>
          <a:lstStyle/>
          <a:p>
            <a:pPr algn="ctr"/>
            <a:r>
              <a:rPr lang="en-NZ" sz="1400">
                <a:latin typeface="Times New Roman" pitchFamily="18" charset="0"/>
              </a:rPr>
              <a:t>3. Introduce a</a:t>
            </a:r>
          </a:p>
          <a:p>
            <a:pPr algn="ctr"/>
            <a:r>
              <a:rPr lang="en-NZ" sz="1400">
                <a:latin typeface="Times New Roman" pitchFamily="18" charset="0"/>
              </a:rPr>
              <a:t>preventative measure</a:t>
            </a:r>
            <a:endParaRPr lang="en-AU" sz="1400">
              <a:latin typeface="Times New Roman" pitchFamily="18" charset="0"/>
            </a:endParaRPr>
          </a:p>
        </p:txBody>
      </p:sp>
      <p:sp>
        <p:nvSpPr>
          <p:cNvPr id="86025" name="Line 9"/>
          <p:cNvSpPr>
            <a:spLocks noChangeShapeType="1"/>
          </p:cNvSpPr>
          <p:nvPr/>
        </p:nvSpPr>
        <p:spPr bwMode="auto">
          <a:xfrm flipH="1">
            <a:off x="3203575" y="5300663"/>
            <a:ext cx="1728788"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NZ"/>
          </a:p>
        </p:txBody>
      </p:sp>
      <p:sp>
        <p:nvSpPr>
          <p:cNvPr id="86026" name="Rectangle 10"/>
          <p:cNvSpPr>
            <a:spLocks noChangeArrowheads="1"/>
          </p:cNvSpPr>
          <p:nvPr/>
        </p:nvSpPr>
        <p:spPr bwMode="auto">
          <a:xfrm>
            <a:off x="1619250" y="4868863"/>
            <a:ext cx="1489075" cy="914400"/>
          </a:xfrm>
          <a:prstGeom prst="rect">
            <a:avLst/>
          </a:prstGeom>
          <a:solidFill>
            <a:schemeClr val="accent1"/>
          </a:solidFill>
          <a:ln w="9525">
            <a:solidFill>
              <a:schemeClr val="tx1"/>
            </a:solidFill>
            <a:miter lim="800000"/>
            <a:headEnd/>
            <a:tailEnd/>
          </a:ln>
        </p:spPr>
        <p:txBody>
          <a:bodyPr wrap="none" anchor="ctr"/>
          <a:lstStyle/>
          <a:p>
            <a:pPr algn="ctr"/>
            <a:r>
              <a:rPr lang="en-NZ" sz="1400">
                <a:latin typeface="Times New Roman" pitchFamily="18" charset="0"/>
              </a:rPr>
              <a:t>4. Assess the </a:t>
            </a:r>
          </a:p>
          <a:p>
            <a:pPr algn="ctr"/>
            <a:r>
              <a:rPr lang="en-NZ" sz="1400">
                <a:latin typeface="Times New Roman" pitchFamily="18" charset="0"/>
              </a:rPr>
              <a:t>Effectiveness repeat</a:t>
            </a:r>
          </a:p>
          <a:p>
            <a:pPr algn="ctr"/>
            <a:r>
              <a:rPr lang="en-NZ" sz="1400">
                <a:latin typeface="Times New Roman" pitchFamily="18" charset="0"/>
              </a:rPr>
              <a:t>Step 1</a:t>
            </a:r>
            <a:endParaRPr lang="en-AU" sz="1400">
              <a:latin typeface="Times New Roman" pitchFamily="18" charset="0"/>
            </a:endParaRPr>
          </a:p>
        </p:txBody>
      </p:sp>
      <p:sp>
        <p:nvSpPr>
          <p:cNvPr id="86027" name="Line 11"/>
          <p:cNvSpPr>
            <a:spLocks noChangeShapeType="1"/>
          </p:cNvSpPr>
          <p:nvPr/>
        </p:nvSpPr>
        <p:spPr bwMode="auto">
          <a:xfrm flipV="1">
            <a:off x="2268538" y="3933825"/>
            <a:ext cx="0" cy="935038"/>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NZ"/>
          </a:p>
        </p:txBody>
      </p:sp>
      <p:sp>
        <p:nvSpPr>
          <p:cNvPr id="86028" name="Text Box 12"/>
          <p:cNvSpPr txBox="1">
            <a:spLocks noChangeArrowheads="1"/>
          </p:cNvSpPr>
          <p:nvPr/>
        </p:nvSpPr>
        <p:spPr bwMode="auto">
          <a:xfrm>
            <a:off x="6659563" y="5538788"/>
            <a:ext cx="21605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NZ">
                <a:latin typeface="Times New Roman" pitchFamily="18" charset="0"/>
              </a:rPr>
              <a:t>Van Mechelen et al (1992)</a:t>
            </a:r>
            <a:endParaRPr lang="en-AU">
              <a:latin typeface="Times New Roman" pitchFamily="18" charset="0"/>
            </a:endParaRPr>
          </a:p>
        </p:txBody>
      </p:sp>
    </p:spTree>
    <p:extLst>
      <p:ext uri="{BB962C8B-B14F-4D97-AF65-F5344CB8AC3E}">
        <p14:creationId xmlns:p14="http://schemas.microsoft.com/office/powerpoint/2010/main" val="12838436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FFD67-E223-4F4D-982E-E967DA476A92}"/>
              </a:ext>
            </a:extLst>
          </p:cNvPr>
          <p:cNvSpPr>
            <a:spLocks noGrp="1"/>
          </p:cNvSpPr>
          <p:nvPr>
            <p:ph type="title"/>
          </p:nvPr>
        </p:nvSpPr>
        <p:spPr/>
        <p:txBody>
          <a:bodyPr/>
          <a:lstStyle/>
          <a:p>
            <a:r>
              <a:rPr lang="en-NZ" dirty="0">
                <a:solidFill>
                  <a:schemeClr val="bg1"/>
                </a:solidFill>
              </a:rPr>
              <a:t>Careway Knee</a:t>
            </a:r>
            <a:br>
              <a:rPr lang="en-NZ" dirty="0">
                <a:solidFill>
                  <a:schemeClr val="bg1"/>
                </a:solidFill>
              </a:rPr>
            </a:br>
            <a:r>
              <a:rPr lang="en-NZ" dirty="0">
                <a:solidFill>
                  <a:schemeClr val="bg1"/>
                </a:solidFill>
              </a:rPr>
              <a:t>PATHWAY</a:t>
            </a:r>
            <a:endParaRPr lang="en-AU" i="1" dirty="0">
              <a:solidFill>
                <a:srgbClr val="FF0000"/>
              </a:solidFill>
            </a:endParaRPr>
          </a:p>
        </p:txBody>
      </p:sp>
      <p:sp>
        <p:nvSpPr>
          <p:cNvPr id="6" name="Footer Placeholder 4"/>
          <p:cNvSpPr>
            <a:spLocks noGrp="1"/>
          </p:cNvSpPr>
          <p:nvPr/>
        </p:nvSpPr>
        <p:spPr>
          <a:xfrm>
            <a:off x="208028" y="5673069"/>
            <a:ext cx="3343275" cy="189071"/>
          </a:xfrm>
          <a:prstGeom prst="rect">
            <a:avLst/>
          </a:prstGeom>
        </p:spPr>
        <p:txBody>
          <a:bodyPr vert="horz" wrap="square" lIns="68580" tIns="34290" rIns="68580" bIns="34290" rtlCol="0" anchor="ctr">
            <a:noAutofit/>
          </a:bodyPr>
          <a:lstStyle/>
          <a:p>
            <a:pPr>
              <a:lnSpc>
                <a:spcPct val="90000"/>
              </a:lnSpc>
              <a:spcAft>
                <a:spcPts val="450"/>
              </a:spcAft>
            </a:pPr>
            <a:r>
              <a:rPr lang="en-US" sz="450" cap="all" dirty="0">
                <a:solidFill>
                  <a:srgbClr val="A5A5A5"/>
                </a:solidFill>
                <a:latin typeface="Asap-Regular"/>
                <a:ea typeface="Calibri" panose="020F0502020204030204" pitchFamily="34" charset="0"/>
                <a:cs typeface="Times New Roman" panose="02020603050405020304" pitchFamily="18" charset="0"/>
              </a:rPr>
              <a:t>© </a:t>
            </a:r>
            <a:r>
              <a:rPr lang="en-US" sz="450" cap="all" dirty="0" err="1">
                <a:solidFill>
                  <a:srgbClr val="A5A5A5"/>
                </a:solidFill>
                <a:latin typeface="Asap-Regular"/>
                <a:ea typeface="Calibri" panose="020F0502020204030204" pitchFamily="34" charset="0"/>
                <a:cs typeface="Times New Roman" panose="02020603050405020304" pitchFamily="18" charset="0"/>
              </a:rPr>
              <a:t>careway</a:t>
            </a:r>
            <a:r>
              <a:rPr lang="en-US" sz="450" cap="all" dirty="0">
                <a:solidFill>
                  <a:srgbClr val="A5A5A5"/>
                </a:solidFill>
                <a:latin typeface="Asap-Regular"/>
                <a:ea typeface="Calibri" panose="020F0502020204030204" pitchFamily="34" charset="0"/>
                <a:cs typeface="Times New Roman" panose="02020603050405020304" pitchFamily="18" charset="0"/>
              </a:rPr>
              <a:t> Treatment Protocol Works and </a:t>
            </a:r>
            <a:r>
              <a:rPr lang="en-US" sz="450" cap="all" dirty="0" err="1">
                <a:solidFill>
                  <a:srgbClr val="A5A5A5"/>
                </a:solidFill>
                <a:latin typeface="Asap-Regular"/>
                <a:ea typeface="Calibri" panose="020F0502020204030204" pitchFamily="34" charset="0"/>
                <a:cs typeface="Times New Roman" panose="02020603050405020304" pitchFamily="18" charset="0"/>
              </a:rPr>
              <a:t>Customised</a:t>
            </a:r>
            <a:r>
              <a:rPr lang="en-US" sz="450" cap="all" dirty="0">
                <a:solidFill>
                  <a:srgbClr val="A5A5A5"/>
                </a:solidFill>
                <a:latin typeface="Asap-Regular"/>
                <a:ea typeface="Calibri" panose="020F0502020204030204" pitchFamily="34" charset="0"/>
                <a:cs typeface="Times New Roman" panose="02020603050405020304" pitchFamily="18" charset="0"/>
              </a:rPr>
              <a:t> Systems and Processes Works</a:t>
            </a:r>
            <a:endParaRPr lang="en-NZ" sz="825"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4169565" y="1074042"/>
            <a:ext cx="3966664" cy="478809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865130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BBB45-03D0-2A47-9020-EC1E1D7CC4E1}"/>
              </a:ext>
            </a:extLst>
          </p:cNvPr>
          <p:cNvSpPr>
            <a:spLocks noGrp="1"/>
          </p:cNvSpPr>
          <p:nvPr>
            <p:ph type="title"/>
          </p:nvPr>
        </p:nvSpPr>
        <p:spPr/>
        <p:txBody>
          <a:bodyPr>
            <a:normAutofit/>
          </a:bodyPr>
          <a:lstStyle/>
          <a:p>
            <a:r>
              <a:rPr lang="en-NZ" sz="2400" dirty="0"/>
              <a:t>Pre-surgery strength testing - ACL</a:t>
            </a:r>
            <a:endParaRPr lang="en-AU" sz="2400" dirty="0"/>
          </a:p>
        </p:txBody>
      </p:sp>
      <p:sp>
        <p:nvSpPr>
          <p:cNvPr id="5" name="Slide Number Placeholder 4">
            <a:extLst>
              <a:ext uri="{FF2B5EF4-FFF2-40B4-BE49-F238E27FC236}">
                <a16:creationId xmlns:a16="http://schemas.microsoft.com/office/drawing/2014/main" id="{6036E063-45C5-F74E-93EF-69092CB814CC}"/>
              </a:ext>
            </a:extLst>
          </p:cNvPr>
          <p:cNvSpPr>
            <a:spLocks noGrp="1"/>
          </p:cNvSpPr>
          <p:nvPr>
            <p:ph type="sldNum" sz="quarter" idx="12"/>
          </p:nvPr>
        </p:nvSpPr>
        <p:spPr/>
        <p:txBody>
          <a:bodyPr/>
          <a:lstStyle/>
          <a:p>
            <a:fld id="{DE487DDB-F553-4722-8848-36F92720AD21}" type="slidenum">
              <a:rPr lang="en-NZ" smtClean="0"/>
              <a:t>41</a:t>
            </a:fld>
            <a:endParaRPr lang="en-NZ"/>
          </a:p>
        </p:txBody>
      </p:sp>
      <p:sp>
        <p:nvSpPr>
          <p:cNvPr id="8" name="Footer Placeholder 4"/>
          <p:cNvSpPr>
            <a:spLocks noGrp="1"/>
          </p:cNvSpPr>
          <p:nvPr/>
        </p:nvSpPr>
        <p:spPr>
          <a:xfrm>
            <a:off x="3029151" y="5692387"/>
            <a:ext cx="3343275" cy="189071"/>
          </a:xfrm>
          <a:prstGeom prst="rect">
            <a:avLst/>
          </a:prstGeom>
        </p:spPr>
        <p:txBody>
          <a:bodyPr vert="horz" wrap="square" lIns="68580" tIns="34290" rIns="68580" bIns="34290" rtlCol="0" anchor="ctr">
            <a:noAutofit/>
          </a:bodyPr>
          <a:lstStyle/>
          <a:p>
            <a:pPr>
              <a:lnSpc>
                <a:spcPct val="90000"/>
              </a:lnSpc>
              <a:spcAft>
                <a:spcPts val="450"/>
              </a:spcAft>
            </a:pPr>
            <a:r>
              <a:rPr lang="en-US" sz="450" cap="all" dirty="0">
                <a:solidFill>
                  <a:srgbClr val="A5A5A5"/>
                </a:solidFill>
                <a:latin typeface="Asap-Regular"/>
                <a:ea typeface="Calibri" panose="020F0502020204030204" pitchFamily="34" charset="0"/>
                <a:cs typeface="Times New Roman" panose="02020603050405020304" pitchFamily="18" charset="0"/>
              </a:rPr>
              <a:t>© </a:t>
            </a:r>
            <a:r>
              <a:rPr lang="en-US" sz="450" cap="all" dirty="0" err="1">
                <a:solidFill>
                  <a:srgbClr val="A5A5A5"/>
                </a:solidFill>
                <a:latin typeface="Asap-Regular"/>
                <a:ea typeface="Calibri" panose="020F0502020204030204" pitchFamily="34" charset="0"/>
                <a:cs typeface="Times New Roman" panose="02020603050405020304" pitchFamily="18" charset="0"/>
              </a:rPr>
              <a:t>careway</a:t>
            </a:r>
            <a:r>
              <a:rPr lang="en-US" sz="450" cap="all" dirty="0">
                <a:solidFill>
                  <a:srgbClr val="A5A5A5"/>
                </a:solidFill>
                <a:latin typeface="Asap-Regular"/>
                <a:ea typeface="Calibri" panose="020F0502020204030204" pitchFamily="34" charset="0"/>
                <a:cs typeface="Times New Roman" panose="02020603050405020304" pitchFamily="18" charset="0"/>
              </a:rPr>
              <a:t> Treatment Protocol Works and </a:t>
            </a:r>
            <a:r>
              <a:rPr lang="en-US" sz="450" cap="all" dirty="0" err="1">
                <a:solidFill>
                  <a:srgbClr val="A5A5A5"/>
                </a:solidFill>
                <a:latin typeface="Asap-Regular"/>
                <a:ea typeface="Calibri" panose="020F0502020204030204" pitchFamily="34" charset="0"/>
                <a:cs typeface="Times New Roman" panose="02020603050405020304" pitchFamily="18" charset="0"/>
              </a:rPr>
              <a:t>Customised</a:t>
            </a:r>
            <a:r>
              <a:rPr lang="en-US" sz="450" cap="all" dirty="0">
                <a:solidFill>
                  <a:srgbClr val="A5A5A5"/>
                </a:solidFill>
                <a:latin typeface="Asap-Regular"/>
                <a:ea typeface="Calibri" panose="020F0502020204030204" pitchFamily="34" charset="0"/>
                <a:cs typeface="Times New Roman" panose="02020603050405020304" pitchFamily="18" charset="0"/>
              </a:rPr>
              <a:t> Systems and Processes Works</a:t>
            </a:r>
            <a:endParaRPr lang="en-NZ" sz="825"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Table 6"/>
          <p:cNvGraphicFramePr>
            <a:graphicFrameLocks noGrp="1"/>
          </p:cNvGraphicFramePr>
          <p:nvPr/>
        </p:nvGraphicFramePr>
        <p:xfrm>
          <a:off x="1253045" y="1901447"/>
          <a:ext cx="6835923" cy="3403769"/>
        </p:xfrm>
        <a:graphic>
          <a:graphicData uri="http://schemas.openxmlformats.org/drawingml/2006/table">
            <a:tbl>
              <a:tblPr firstRow="1" firstCol="1" bandRow="1">
                <a:tableStyleId>{5C22544A-7EE6-4342-B048-85BDC9FD1C3A}</a:tableStyleId>
              </a:tblPr>
              <a:tblGrid>
                <a:gridCol w="1180793">
                  <a:extLst>
                    <a:ext uri="{9D8B030D-6E8A-4147-A177-3AD203B41FA5}">
                      <a16:colId xmlns:a16="http://schemas.microsoft.com/office/drawing/2014/main" val="3880246644"/>
                    </a:ext>
                  </a:extLst>
                </a:gridCol>
                <a:gridCol w="766023">
                  <a:extLst>
                    <a:ext uri="{9D8B030D-6E8A-4147-A177-3AD203B41FA5}">
                      <a16:colId xmlns:a16="http://schemas.microsoft.com/office/drawing/2014/main" val="383905393"/>
                    </a:ext>
                  </a:extLst>
                </a:gridCol>
                <a:gridCol w="774086">
                  <a:extLst>
                    <a:ext uri="{9D8B030D-6E8A-4147-A177-3AD203B41FA5}">
                      <a16:colId xmlns:a16="http://schemas.microsoft.com/office/drawing/2014/main" val="2017252806"/>
                    </a:ext>
                  </a:extLst>
                </a:gridCol>
                <a:gridCol w="1572363">
                  <a:extLst>
                    <a:ext uri="{9D8B030D-6E8A-4147-A177-3AD203B41FA5}">
                      <a16:colId xmlns:a16="http://schemas.microsoft.com/office/drawing/2014/main" val="2755859925"/>
                    </a:ext>
                  </a:extLst>
                </a:gridCol>
                <a:gridCol w="1354652">
                  <a:extLst>
                    <a:ext uri="{9D8B030D-6E8A-4147-A177-3AD203B41FA5}">
                      <a16:colId xmlns:a16="http://schemas.microsoft.com/office/drawing/2014/main" val="2541329587"/>
                    </a:ext>
                  </a:extLst>
                </a:gridCol>
                <a:gridCol w="1188007">
                  <a:extLst>
                    <a:ext uri="{9D8B030D-6E8A-4147-A177-3AD203B41FA5}">
                      <a16:colId xmlns:a16="http://schemas.microsoft.com/office/drawing/2014/main" val="2850121446"/>
                    </a:ext>
                  </a:extLst>
                </a:gridCol>
              </a:tblGrid>
              <a:tr h="342900">
                <a:tc>
                  <a:txBody>
                    <a:bodyPr/>
                    <a:lstStyle/>
                    <a:p>
                      <a:pPr marL="71755" algn="ctr" eaLnBrk="0" hangingPunct="0">
                        <a:spcAft>
                          <a:spcPts val="0"/>
                        </a:spcAft>
                      </a:pPr>
                      <a:r>
                        <a:rPr lang="en-GB" sz="1100" dirty="0">
                          <a:effectLst/>
                        </a:rPr>
                        <a:t>Outcome measure</a:t>
                      </a:r>
                      <a:endParaRPr lang="en-NZ" sz="1100" dirty="0">
                        <a:effectLst/>
                        <a:latin typeface="Helvetica" panose="020B0604020202020204" pitchFamily="34" charset="0"/>
                        <a:ea typeface="Times New Roman" panose="02020603050405020304" pitchFamily="18" charset="0"/>
                        <a:cs typeface="Times New Roman" panose="02020603050405020304" pitchFamily="18" charset="0"/>
                      </a:endParaRPr>
                    </a:p>
                  </a:txBody>
                  <a:tcPr marL="41960" marR="41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gridSpan="2">
                  <a:txBody>
                    <a:bodyPr/>
                    <a:lstStyle/>
                    <a:p>
                      <a:pPr marL="57150" algn="ctr" eaLnBrk="0" hangingPunct="0">
                        <a:spcAft>
                          <a:spcPts val="0"/>
                        </a:spcAft>
                      </a:pPr>
                      <a:r>
                        <a:rPr lang="en-GB" sz="1100" dirty="0">
                          <a:effectLst/>
                        </a:rPr>
                        <a:t>Goal</a:t>
                      </a:r>
                      <a:endParaRPr lang="en-NZ" sz="1100" dirty="0">
                        <a:effectLst/>
                        <a:latin typeface="Helvetica" panose="020B0604020202020204" pitchFamily="34" charset="0"/>
                        <a:ea typeface="Times New Roman" panose="02020603050405020304" pitchFamily="18" charset="0"/>
                        <a:cs typeface="Times New Roman" panose="02020603050405020304" pitchFamily="18" charset="0"/>
                      </a:endParaRPr>
                    </a:p>
                  </a:txBody>
                  <a:tcPr marL="41960" marR="41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en-NZ"/>
                    </a:p>
                  </a:txBody>
                  <a:tcPr/>
                </a:tc>
                <a:tc gridSpan="2">
                  <a:txBody>
                    <a:bodyPr/>
                    <a:lstStyle/>
                    <a:p>
                      <a:pPr marL="57150" algn="ctr" eaLnBrk="0" hangingPunct="0">
                        <a:spcAft>
                          <a:spcPts val="0"/>
                        </a:spcAft>
                      </a:pPr>
                      <a:r>
                        <a:rPr lang="en-GB" sz="1100" dirty="0">
                          <a:effectLst/>
                        </a:rPr>
                        <a:t>Achieved/ Not achieved</a:t>
                      </a:r>
                      <a:endParaRPr lang="en-NZ" sz="1100" dirty="0">
                        <a:effectLst/>
                        <a:latin typeface="Helvetica" panose="020B0604020202020204" pitchFamily="34" charset="0"/>
                        <a:ea typeface="Times New Roman" panose="02020603050405020304" pitchFamily="18" charset="0"/>
                        <a:cs typeface="Times New Roman" panose="02020603050405020304" pitchFamily="18" charset="0"/>
                      </a:endParaRPr>
                    </a:p>
                  </a:txBody>
                  <a:tcPr marL="41960" marR="41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en-NZ"/>
                    </a:p>
                  </a:txBody>
                  <a:tcPr/>
                </a:tc>
                <a:tc>
                  <a:txBody>
                    <a:bodyPr/>
                    <a:lstStyle/>
                    <a:p>
                      <a:pPr marL="57150" algn="ctr" eaLnBrk="0" hangingPunct="0">
                        <a:spcAft>
                          <a:spcPts val="0"/>
                        </a:spcAft>
                      </a:pPr>
                      <a:r>
                        <a:rPr lang="en-GB" sz="1100" dirty="0">
                          <a:effectLst/>
                        </a:rPr>
                        <a:t>Comments</a:t>
                      </a:r>
                      <a:endParaRPr lang="en-NZ" sz="1100" dirty="0">
                        <a:effectLst/>
                        <a:latin typeface="Helvetica" panose="020B0604020202020204" pitchFamily="34" charset="0"/>
                        <a:ea typeface="Times New Roman" panose="02020603050405020304" pitchFamily="18" charset="0"/>
                        <a:cs typeface="Times New Roman" panose="02020603050405020304" pitchFamily="18" charset="0"/>
                      </a:endParaRPr>
                    </a:p>
                  </a:txBody>
                  <a:tcPr marL="41960" marR="41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434967764"/>
                  </a:ext>
                </a:extLst>
              </a:tr>
              <a:tr h="375012">
                <a:tc>
                  <a:txBody>
                    <a:bodyPr/>
                    <a:lstStyle/>
                    <a:p>
                      <a:pPr algn="ctr">
                        <a:spcAft>
                          <a:spcPts val="0"/>
                        </a:spcAft>
                      </a:pPr>
                      <a:r>
                        <a:rPr lang="en-GB" sz="900" dirty="0">
                          <a:effectLst/>
                        </a:rPr>
                        <a:t>Passive knee extension</a:t>
                      </a:r>
                      <a:endParaRPr lang="en-NZ" sz="900" dirty="0">
                        <a:effectLst/>
                        <a:latin typeface="Helvetica" panose="020B0604020202020204" pitchFamily="34" charset="0"/>
                        <a:ea typeface="Times New Roman" panose="02020603050405020304" pitchFamily="18" charset="0"/>
                        <a:cs typeface="Times New Roman" panose="02020603050405020304" pitchFamily="18" charset="0"/>
                      </a:endParaRPr>
                    </a:p>
                  </a:txBody>
                  <a:tcPr marL="41960" marR="41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9BAD9"/>
                    </a:solidFill>
                  </a:tcPr>
                </a:tc>
                <a:tc gridSpan="2">
                  <a:txBody>
                    <a:bodyPr/>
                    <a:lstStyle/>
                    <a:p>
                      <a:pPr algn="ctr">
                        <a:spcAft>
                          <a:spcPts val="0"/>
                        </a:spcAft>
                      </a:pPr>
                      <a:r>
                        <a:rPr lang="en-GB" sz="700" dirty="0">
                          <a:effectLst/>
                        </a:rPr>
                        <a:t>Equal to non-injured side- minimum 0 degrees</a:t>
                      </a:r>
                      <a:endParaRPr lang="en-NZ" sz="700" dirty="0">
                        <a:effectLst/>
                        <a:latin typeface="Helvetica" panose="020B0604020202020204" pitchFamily="34" charset="0"/>
                        <a:ea typeface="Times New Roman" panose="02020603050405020304" pitchFamily="18" charset="0"/>
                        <a:cs typeface="Times New Roman" panose="02020603050405020304" pitchFamily="18" charset="0"/>
                      </a:endParaRPr>
                    </a:p>
                  </a:txBody>
                  <a:tcPr marL="41960" marR="41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lang="en-NZ"/>
                    </a:p>
                  </a:txBody>
                  <a:tcPr/>
                </a:tc>
                <a:tc gridSpan="2">
                  <a:txBody>
                    <a:bodyPr/>
                    <a:lstStyle/>
                    <a:p>
                      <a:pPr algn="ctr">
                        <a:spcAft>
                          <a:spcPts val="0"/>
                        </a:spcAft>
                      </a:pPr>
                      <a:r>
                        <a:rPr lang="en-GB" sz="500" dirty="0">
                          <a:effectLst/>
                        </a:rPr>
                        <a:t> </a:t>
                      </a:r>
                      <a:endParaRPr lang="en-NZ" sz="700" dirty="0">
                        <a:effectLst/>
                        <a:latin typeface="Helvetica" panose="020B0604020202020204" pitchFamily="34" charset="0"/>
                        <a:ea typeface="Times New Roman" panose="02020603050405020304" pitchFamily="18" charset="0"/>
                        <a:cs typeface="Times New Roman" panose="02020603050405020304" pitchFamily="18" charset="0"/>
                      </a:endParaRPr>
                    </a:p>
                  </a:txBody>
                  <a:tcPr marL="41960" marR="419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NZ"/>
                    </a:p>
                  </a:txBody>
                  <a:tcPr/>
                </a:tc>
                <a:tc>
                  <a:txBody>
                    <a:bodyPr/>
                    <a:lstStyle/>
                    <a:p>
                      <a:pPr>
                        <a:spcAft>
                          <a:spcPts val="0"/>
                        </a:spcAft>
                      </a:pPr>
                      <a:r>
                        <a:rPr lang="en-GB" sz="500">
                          <a:effectLst/>
                        </a:rPr>
                        <a:t> </a:t>
                      </a:r>
                      <a:endParaRPr lang="en-NZ" sz="700">
                        <a:effectLst/>
                        <a:latin typeface="Helvetica" panose="020B0604020202020204" pitchFamily="34" charset="0"/>
                        <a:ea typeface="Times New Roman" panose="02020603050405020304" pitchFamily="18" charset="0"/>
                        <a:cs typeface="Times New Roman" panose="02020603050405020304" pitchFamily="18" charset="0"/>
                      </a:endParaRPr>
                    </a:p>
                  </a:txBody>
                  <a:tcPr marL="41960" marR="419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1898947"/>
                  </a:ext>
                </a:extLst>
              </a:tr>
              <a:tr h="400825">
                <a:tc>
                  <a:txBody>
                    <a:bodyPr/>
                    <a:lstStyle/>
                    <a:p>
                      <a:pPr algn="ctr">
                        <a:spcAft>
                          <a:spcPts val="0"/>
                        </a:spcAft>
                      </a:pPr>
                      <a:r>
                        <a:rPr lang="en-GB" sz="900" dirty="0">
                          <a:effectLst/>
                        </a:rPr>
                        <a:t>Passive knee flexion</a:t>
                      </a:r>
                      <a:endParaRPr lang="en-NZ" sz="900" dirty="0">
                        <a:effectLst/>
                        <a:latin typeface="Helvetica" panose="020B0604020202020204" pitchFamily="34" charset="0"/>
                        <a:ea typeface="Times New Roman" panose="02020603050405020304" pitchFamily="18" charset="0"/>
                        <a:cs typeface="Times New Roman" panose="02020603050405020304" pitchFamily="18" charset="0"/>
                      </a:endParaRPr>
                    </a:p>
                  </a:txBody>
                  <a:tcPr marL="41960" marR="41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9BAD9"/>
                    </a:solidFill>
                  </a:tcPr>
                </a:tc>
                <a:tc gridSpan="2">
                  <a:txBody>
                    <a:bodyPr/>
                    <a:lstStyle/>
                    <a:p>
                      <a:pPr algn="ctr">
                        <a:spcAft>
                          <a:spcPts val="0"/>
                        </a:spcAft>
                      </a:pPr>
                      <a:r>
                        <a:rPr lang="en-GB" sz="700" dirty="0">
                          <a:effectLst/>
                        </a:rPr>
                        <a:t>Greater or equal to 120 degrees</a:t>
                      </a:r>
                      <a:endParaRPr lang="en-NZ" sz="700" dirty="0">
                        <a:effectLst/>
                        <a:latin typeface="Helvetica" panose="020B0604020202020204" pitchFamily="34" charset="0"/>
                        <a:ea typeface="Times New Roman" panose="02020603050405020304" pitchFamily="18" charset="0"/>
                        <a:cs typeface="Times New Roman" panose="02020603050405020304" pitchFamily="18" charset="0"/>
                      </a:endParaRPr>
                    </a:p>
                  </a:txBody>
                  <a:tcPr marL="41960" marR="41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lang="en-NZ"/>
                    </a:p>
                  </a:txBody>
                  <a:tcPr/>
                </a:tc>
                <a:tc gridSpan="2">
                  <a:txBody>
                    <a:bodyPr/>
                    <a:lstStyle/>
                    <a:p>
                      <a:pPr algn="ctr">
                        <a:spcAft>
                          <a:spcPts val="0"/>
                        </a:spcAft>
                      </a:pPr>
                      <a:r>
                        <a:rPr lang="en-GB" sz="500" dirty="0">
                          <a:effectLst/>
                        </a:rPr>
                        <a:t> </a:t>
                      </a:r>
                      <a:endParaRPr lang="en-NZ" sz="700" dirty="0">
                        <a:effectLst/>
                        <a:latin typeface="Helvetica" panose="020B0604020202020204" pitchFamily="34" charset="0"/>
                        <a:ea typeface="Times New Roman" panose="02020603050405020304" pitchFamily="18" charset="0"/>
                        <a:cs typeface="Times New Roman" panose="02020603050405020304" pitchFamily="18" charset="0"/>
                      </a:endParaRPr>
                    </a:p>
                  </a:txBody>
                  <a:tcPr marL="41960" marR="419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NZ"/>
                    </a:p>
                  </a:txBody>
                  <a:tcPr/>
                </a:tc>
                <a:tc>
                  <a:txBody>
                    <a:bodyPr/>
                    <a:lstStyle/>
                    <a:p>
                      <a:pPr>
                        <a:spcAft>
                          <a:spcPts val="0"/>
                        </a:spcAft>
                      </a:pPr>
                      <a:r>
                        <a:rPr lang="en-GB" sz="500" dirty="0">
                          <a:effectLst/>
                        </a:rPr>
                        <a:t> </a:t>
                      </a:r>
                      <a:endParaRPr lang="en-NZ" sz="700" dirty="0">
                        <a:effectLst/>
                        <a:latin typeface="Helvetica" panose="020B0604020202020204" pitchFamily="34" charset="0"/>
                        <a:ea typeface="Times New Roman" panose="02020603050405020304" pitchFamily="18" charset="0"/>
                        <a:cs typeface="Times New Roman" panose="02020603050405020304" pitchFamily="18" charset="0"/>
                      </a:endParaRPr>
                    </a:p>
                  </a:txBody>
                  <a:tcPr marL="41960" marR="419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10876896"/>
                  </a:ext>
                </a:extLst>
              </a:tr>
              <a:tr h="548640">
                <a:tc>
                  <a:txBody>
                    <a:bodyPr/>
                    <a:lstStyle/>
                    <a:p>
                      <a:pPr algn="ctr">
                        <a:spcAft>
                          <a:spcPts val="0"/>
                        </a:spcAft>
                      </a:pPr>
                      <a:r>
                        <a:rPr lang="en-GB" sz="900" dirty="0">
                          <a:effectLst/>
                        </a:rPr>
                        <a:t>Effusion</a:t>
                      </a:r>
                      <a:endParaRPr lang="en-NZ" sz="900" dirty="0">
                        <a:effectLst/>
                      </a:endParaRPr>
                    </a:p>
                    <a:p>
                      <a:pPr algn="ctr">
                        <a:spcAft>
                          <a:spcPts val="0"/>
                        </a:spcAft>
                      </a:pPr>
                      <a:r>
                        <a:rPr lang="en-GB" sz="700" b="0" i="1" dirty="0">
                          <a:effectLst/>
                        </a:rPr>
                        <a:t>(instruction included</a:t>
                      </a:r>
                      <a:r>
                        <a:rPr lang="en-GB" sz="700" b="0" i="1" baseline="0" dirty="0">
                          <a:effectLst/>
                        </a:rPr>
                        <a:t> on page 2 of the PDF ‘Knee ACL Pre-surgery strength testing’ – see next slide)</a:t>
                      </a:r>
                      <a:endParaRPr lang="en-NZ" sz="700" b="0" i="1" dirty="0">
                        <a:effectLst/>
                        <a:latin typeface="Helvetica" panose="020B0604020202020204" pitchFamily="34" charset="0"/>
                        <a:ea typeface="Times New Roman" panose="02020603050405020304" pitchFamily="18" charset="0"/>
                        <a:cs typeface="Times New Roman" panose="02020603050405020304" pitchFamily="18" charset="0"/>
                      </a:endParaRPr>
                    </a:p>
                  </a:txBody>
                  <a:tcPr marL="41960" marR="41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9BAD9"/>
                    </a:solidFill>
                  </a:tcPr>
                </a:tc>
                <a:tc gridSpan="2">
                  <a:txBody>
                    <a:bodyPr/>
                    <a:lstStyle/>
                    <a:p>
                      <a:pPr algn="ctr">
                        <a:spcAft>
                          <a:spcPts val="0"/>
                        </a:spcAft>
                      </a:pPr>
                      <a:r>
                        <a:rPr lang="en-GB" sz="700" dirty="0">
                          <a:effectLst/>
                        </a:rPr>
                        <a:t>0 to trace on stroke test</a:t>
                      </a:r>
                      <a:endParaRPr lang="en-NZ" sz="700" dirty="0">
                        <a:effectLst/>
                        <a:latin typeface="Helvetica" panose="020B0604020202020204" pitchFamily="34" charset="0"/>
                        <a:ea typeface="Times New Roman" panose="02020603050405020304" pitchFamily="18" charset="0"/>
                        <a:cs typeface="Times New Roman" panose="02020603050405020304" pitchFamily="18" charset="0"/>
                      </a:endParaRPr>
                    </a:p>
                  </a:txBody>
                  <a:tcPr marL="41960" marR="41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lang="en-NZ"/>
                    </a:p>
                  </a:txBody>
                  <a:tcPr/>
                </a:tc>
                <a:tc gridSpan="2">
                  <a:txBody>
                    <a:bodyPr/>
                    <a:lstStyle/>
                    <a:p>
                      <a:pPr algn="ctr">
                        <a:spcAft>
                          <a:spcPts val="0"/>
                        </a:spcAft>
                      </a:pPr>
                      <a:r>
                        <a:rPr lang="en-GB" sz="500" dirty="0">
                          <a:effectLst/>
                        </a:rPr>
                        <a:t>Please record as: zero, minimal, moderate or severe</a:t>
                      </a:r>
                      <a:endParaRPr lang="en-NZ" sz="700" dirty="0">
                        <a:effectLst/>
                        <a:latin typeface="Helvetica" panose="020B0604020202020204" pitchFamily="34" charset="0"/>
                        <a:ea typeface="Times New Roman" panose="02020603050405020304" pitchFamily="18" charset="0"/>
                        <a:cs typeface="Times New Roman" panose="02020603050405020304" pitchFamily="18" charset="0"/>
                      </a:endParaRPr>
                    </a:p>
                  </a:txBody>
                  <a:tcPr marL="41960" marR="419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NZ"/>
                    </a:p>
                  </a:txBody>
                  <a:tcPr/>
                </a:tc>
                <a:tc>
                  <a:txBody>
                    <a:bodyPr/>
                    <a:lstStyle/>
                    <a:p>
                      <a:pPr>
                        <a:spcAft>
                          <a:spcPts val="0"/>
                        </a:spcAft>
                      </a:pPr>
                      <a:r>
                        <a:rPr lang="en-GB" sz="500" dirty="0">
                          <a:effectLst/>
                        </a:rPr>
                        <a:t> </a:t>
                      </a:r>
                      <a:endParaRPr lang="en-NZ" sz="700" dirty="0">
                        <a:effectLst/>
                        <a:latin typeface="Helvetica" panose="020B0604020202020204" pitchFamily="34" charset="0"/>
                        <a:ea typeface="Times New Roman" panose="02020603050405020304" pitchFamily="18" charset="0"/>
                        <a:cs typeface="Times New Roman" panose="02020603050405020304" pitchFamily="18" charset="0"/>
                      </a:endParaRPr>
                    </a:p>
                  </a:txBody>
                  <a:tcPr marL="41960" marR="419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18621654"/>
                  </a:ext>
                </a:extLst>
              </a:tr>
              <a:tr h="354935">
                <a:tc rowSpan="2">
                  <a:txBody>
                    <a:bodyPr/>
                    <a:lstStyle/>
                    <a:p>
                      <a:pPr algn="ctr">
                        <a:spcAft>
                          <a:spcPts val="0"/>
                        </a:spcAft>
                      </a:pPr>
                      <a:r>
                        <a:rPr lang="en-GB" sz="900" dirty="0">
                          <a:effectLst/>
                        </a:rPr>
                        <a:t>Quads strength</a:t>
                      </a:r>
                      <a:endParaRPr lang="en-NZ" sz="900" dirty="0">
                        <a:effectLst/>
                        <a:latin typeface="Helvetica" panose="020B0604020202020204" pitchFamily="34" charset="0"/>
                        <a:ea typeface="Times New Roman" panose="02020603050405020304" pitchFamily="18" charset="0"/>
                        <a:cs typeface="Times New Roman" panose="02020603050405020304" pitchFamily="18" charset="0"/>
                      </a:endParaRPr>
                    </a:p>
                  </a:txBody>
                  <a:tcPr marL="41960" marR="41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9BAD9"/>
                    </a:solidFill>
                  </a:tcPr>
                </a:tc>
                <a:tc gridSpan="2">
                  <a:txBody>
                    <a:bodyPr/>
                    <a:lstStyle/>
                    <a:p>
                      <a:pPr algn="ctr">
                        <a:spcAft>
                          <a:spcPts val="0"/>
                        </a:spcAft>
                      </a:pPr>
                      <a:r>
                        <a:rPr lang="en-GB" sz="700" dirty="0">
                          <a:effectLst/>
                        </a:rPr>
                        <a:t>Straight leg raise with no lag</a:t>
                      </a:r>
                      <a:endParaRPr lang="en-NZ" sz="700" dirty="0">
                        <a:effectLst/>
                        <a:latin typeface="Helvetica" panose="020B0604020202020204" pitchFamily="34" charset="0"/>
                        <a:ea typeface="Times New Roman" panose="02020603050405020304" pitchFamily="18" charset="0"/>
                        <a:cs typeface="Times New Roman" panose="02020603050405020304" pitchFamily="18" charset="0"/>
                      </a:endParaRPr>
                    </a:p>
                  </a:txBody>
                  <a:tcPr marL="41960" marR="41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lang="en-NZ"/>
                    </a:p>
                  </a:txBody>
                  <a:tcPr/>
                </a:tc>
                <a:tc gridSpan="2">
                  <a:txBody>
                    <a:bodyPr/>
                    <a:lstStyle/>
                    <a:p>
                      <a:pPr algn="ctr">
                        <a:spcAft>
                          <a:spcPts val="0"/>
                        </a:spcAft>
                      </a:pPr>
                      <a:r>
                        <a:rPr lang="en-GB" sz="500" dirty="0">
                          <a:effectLst/>
                        </a:rPr>
                        <a:t>Achieved/ Not achieved</a:t>
                      </a:r>
                      <a:endParaRPr lang="en-NZ" sz="700" dirty="0">
                        <a:effectLst/>
                        <a:latin typeface="Helvetica" panose="020B0604020202020204" pitchFamily="34" charset="0"/>
                        <a:ea typeface="Times New Roman" panose="02020603050405020304" pitchFamily="18" charset="0"/>
                        <a:cs typeface="Times New Roman" panose="02020603050405020304" pitchFamily="18" charset="0"/>
                      </a:endParaRPr>
                    </a:p>
                  </a:txBody>
                  <a:tcPr marL="41960" marR="419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NZ"/>
                    </a:p>
                  </a:txBody>
                  <a:tcPr/>
                </a:tc>
                <a:tc>
                  <a:txBody>
                    <a:bodyPr/>
                    <a:lstStyle/>
                    <a:p>
                      <a:pPr>
                        <a:spcAft>
                          <a:spcPts val="0"/>
                        </a:spcAft>
                      </a:pPr>
                      <a:r>
                        <a:rPr lang="en-GB" sz="500" dirty="0">
                          <a:effectLst/>
                        </a:rPr>
                        <a:t> </a:t>
                      </a:r>
                      <a:endParaRPr lang="en-NZ" sz="700" dirty="0">
                        <a:effectLst/>
                        <a:latin typeface="Helvetica" panose="020B0604020202020204" pitchFamily="34" charset="0"/>
                        <a:ea typeface="Times New Roman" panose="02020603050405020304" pitchFamily="18" charset="0"/>
                        <a:cs typeface="Times New Roman" panose="02020603050405020304" pitchFamily="18" charset="0"/>
                      </a:endParaRPr>
                    </a:p>
                  </a:txBody>
                  <a:tcPr marL="41960" marR="419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0344277"/>
                  </a:ext>
                </a:extLst>
              </a:tr>
              <a:tr h="249887">
                <a:tc vMerge="1">
                  <a:txBody>
                    <a:bodyPr/>
                    <a:lstStyle/>
                    <a:p>
                      <a:endParaRPr lang="en-NZ"/>
                    </a:p>
                  </a:txBody>
                  <a:tcPr/>
                </a:tc>
                <a:tc gridSpan="2">
                  <a:txBody>
                    <a:bodyPr/>
                    <a:lstStyle/>
                    <a:p>
                      <a:pPr algn="ctr">
                        <a:spcAft>
                          <a:spcPts val="0"/>
                        </a:spcAft>
                      </a:pPr>
                      <a:r>
                        <a:rPr lang="en-GB" sz="700" dirty="0">
                          <a:effectLst/>
                        </a:rPr>
                        <a:t>Single leg squat with good </a:t>
                      </a:r>
                      <a:endParaRPr lang="en-NZ" sz="700" dirty="0">
                        <a:effectLst/>
                      </a:endParaRPr>
                    </a:p>
                    <a:p>
                      <a:pPr algn="ctr">
                        <a:spcAft>
                          <a:spcPts val="0"/>
                        </a:spcAft>
                      </a:pPr>
                      <a:r>
                        <a:rPr lang="en-GB" sz="700" dirty="0">
                          <a:effectLst/>
                        </a:rPr>
                        <a:t>technique</a:t>
                      </a:r>
                      <a:endParaRPr lang="en-NZ" sz="700" dirty="0">
                        <a:effectLst/>
                        <a:latin typeface="Helvetica" panose="020B0604020202020204" pitchFamily="34" charset="0"/>
                        <a:ea typeface="Times New Roman" panose="02020603050405020304" pitchFamily="18" charset="0"/>
                        <a:cs typeface="Times New Roman" panose="02020603050405020304" pitchFamily="18" charset="0"/>
                      </a:endParaRPr>
                    </a:p>
                  </a:txBody>
                  <a:tcPr marL="41960" marR="41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lang="en-NZ"/>
                    </a:p>
                  </a:txBody>
                  <a:tcPr/>
                </a:tc>
                <a:tc gridSpan="2">
                  <a:txBody>
                    <a:bodyPr/>
                    <a:lstStyle/>
                    <a:p>
                      <a:pPr algn="ctr">
                        <a:spcAft>
                          <a:spcPts val="0"/>
                        </a:spcAft>
                      </a:pPr>
                      <a:r>
                        <a:rPr lang="en-GB" sz="500" dirty="0">
                          <a:effectLst/>
                        </a:rPr>
                        <a:t>Achieved/ Not achieved</a:t>
                      </a:r>
                      <a:endParaRPr lang="en-NZ" sz="700" dirty="0">
                        <a:effectLst/>
                        <a:latin typeface="Helvetica" panose="020B0604020202020204" pitchFamily="34" charset="0"/>
                        <a:ea typeface="Times New Roman" panose="02020603050405020304" pitchFamily="18" charset="0"/>
                        <a:cs typeface="Times New Roman" panose="02020603050405020304" pitchFamily="18" charset="0"/>
                      </a:endParaRPr>
                    </a:p>
                  </a:txBody>
                  <a:tcPr marL="41960" marR="419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NZ"/>
                    </a:p>
                  </a:txBody>
                  <a:tcPr/>
                </a:tc>
                <a:tc>
                  <a:txBody>
                    <a:bodyPr/>
                    <a:lstStyle/>
                    <a:p>
                      <a:pPr>
                        <a:spcAft>
                          <a:spcPts val="0"/>
                        </a:spcAft>
                      </a:pPr>
                      <a:r>
                        <a:rPr lang="en-GB" sz="500" dirty="0">
                          <a:effectLst/>
                        </a:rPr>
                        <a:t> </a:t>
                      </a:r>
                      <a:endParaRPr lang="en-NZ" sz="700" dirty="0">
                        <a:effectLst/>
                        <a:latin typeface="Helvetica" panose="020B0604020202020204" pitchFamily="34" charset="0"/>
                        <a:ea typeface="Times New Roman" panose="02020603050405020304" pitchFamily="18" charset="0"/>
                        <a:cs typeface="Times New Roman" panose="02020603050405020304" pitchFamily="18" charset="0"/>
                      </a:endParaRPr>
                    </a:p>
                  </a:txBody>
                  <a:tcPr marL="41960" marR="419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74532512"/>
                  </a:ext>
                </a:extLst>
              </a:tr>
              <a:tr h="514350">
                <a:tc rowSpan="2">
                  <a:txBody>
                    <a:bodyPr/>
                    <a:lstStyle/>
                    <a:p>
                      <a:pPr algn="ctr">
                        <a:spcAft>
                          <a:spcPts val="0"/>
                        </a:spcAft>
                      </a:pPr>
                      <a:r>
                        <a:rPr lang="en-GB" sz="900" dirty="0">
                          <a:effectLst/>
                        </a:rPr>
                        <a:t>Quads strength</a:t>
                      </a:r>
                      <a:endParaRPr lang="en-NZ" sz="900" dirty="0">
                        <a:effectLst/>
                        <a:latin typeface="Helvetica" panose="020B0604020202020204" pitchFamily="34" charset="0"/>
                        <a:ea typeface="Times New Roman" panose="02020603050405020304" pitchFamily="18" charset="0"/>
                        <a:cs typeface="Times New Roman" panose="02020603050405020304" pitchFamily="18" charset="0"/>
                      </a:endParaRPr>
                    </a:p>
                  </a:txBody>
                  <a:tcPr marL="41960" marR="41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9BAD9"/>
                    </a:solidFill>
                  </a:tcPr>
                </a:tc>
                <a:tc rowSpan="2">
                  <a:txBody>
                    <a:bodyPr/>
                    <a:lstStyle/>
                    <a:p>
                      <a:pPr>
                        <a:spcAft>
                          <a:spcPts val="0"/>
                        </a:spcAft>
                      </a:pPr>
                      <a:r>
                        <a:rPr lang="en-GB" sz="700" dirty="0">
                          <a:effectLst/>
                        </a:rPr>
                        <a:t>1RM knee extension close to 80% - 90% of non-affected side</a:t>
                      </a:r>
                      <a:endParaRPr lang="en-NZ" sz="700" dirty="0">
                        <a:effectLst/>
                      </a:endParaRPr>
                    </a:p>
                    <a:p>
                      <a:pPr>
                        <a:spcAft>
                          <a:spcPts val="0"/>
                        </a:spcAft>
                      </a:pPr>
                      <a:r>
                        <a:rPr lang="en-GB" sz="700" dirty="0">
                          <a:effectLst/>
                        </a:rPr>
                        <a:t>If the 1RM is too challenging you can use the Single leg press to achieve the same limb symmetry index as above</a:t>
                      </a:r>
                      <a:endParaRPr lang="en-NZ" sz="700" dirty="0">
                        <a:effectLst/>
                        <a:latin typeface="Helvetica" panose="020B0604020202020204" pitchFamily="34" charset="0"/>
                        <a:ea typeface="Times New Roman" panose="02020603050405020304" pitchFamily="18" charset="0"/>
                        <a:cs typeface="Times New Roman" panose="02020603050405020304" pitchFamily="18" charset="0"/>
                      </a:endParaRPr>
                    </a:p>
                  </a:txBody>
                  <a:tcPr marL="41960" marR="41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spcAft>
                          <a:spcPts val="0"/>
                        </a:spcAft>
                      </a:pPr>
                      <a:r>
                        <a:rPr lang="en-GB" sz="700" dirty="0">
                          <a:effectLst/>
                        </a:rPr>
                        <a:t>Unaffected leg outcome </a:t>
                      </a:r>
                      <a:endParaRPr lang="en-NZ" sz="700" dirty="0">
                        <a:effectLst/>
                      </a:endParaRPr>
                    </a:p>
                    <a:p>
                      <a:pPr algn="ctr">
                        <a:spcAft>
                          <a:spcPts val="0"/>
                        </a:spcAft>
                      </a:pPr>
                      <a:r>
                        <a:rPr lang="en-GB" sz="700" dirty="0">
                          <a:effectLst/>
                        </a:rPr>
                        <a:t>Please record in Newton meters or Kgs</a:t>
                      </a:r>
                      <a:endParaRPr lang="en-NZ" sz="700" dirty="0">
                        <a:effectLst/>
                        <a:latin typeface="Helvetica" panose="020B0604020202020204" pitchFamily="34" charset="0"/>
                        <a:ea typeface="Times New Roman" panose="02020603050405020304" pitchFamily="18" charset="0"/>
                        <a:cs typeface="Times New Roman" panose="02020603050405020304" pitchFamily="18" charset="0"/>
                      </a:endParaRPr>
                    </a:p>
                  </a:txBody>
                  <a:tcPr marL="41960" marR="41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spcAft>
                          <a:spcPts val="0"/>
                        </a:spcAft>
                      </a:pPr>
                      <a:r>
                        <a:rPr lang="en-GB" sz="700" dirty="0">
                          <a:effectLst/>
                        </a:rPr>
                        <a:t>Affected leg outcome</a:t>
                      </a:r>
                      <a:endParaRPr lang="en-NZ" sz="700" dirty="0">
                        <a:effectLst/>
                      </a:endParaRPr>
                    </a:p>
                    <a:p>
                      <a:pPr algn="ctr">
                        <a:spcAft>
                          <a:spcPts val="0"/>
                        </a:spcAft>
                      </a:pPr>
                      <a:r>
                        <a:rPr lang="en-GB" sz="700" dirty="0">
                          <a:effectLst/>
                        </a:rPr>
                        <a:t>Please record in Newton meters or Kgs</a:t>
                      </a:r>
                      <a:endParaRPr lang="en-NZ" sz="700" dirty="0">
                        <a:effectLst/>
                        <a:latin typeface="Helvetica" panose="020B0604020202020204" pitchFamily="34" charset="0"/>
                        <a:ea typeface="Times New Roman" panose="02020603050405020304" pitchFamily="18" charset="0"/>
                        <a:cs typeface="Times New Roman" panose="02020603050405020304" pitchFamily="18" charset="0"/>
                      </a:endParaRPr>
                    </a:p>
                  </a:txBody>
                  <a:tcPr marL="41960" marR="41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spcAft>
                          <a:spcPts val="0"/>
                        </a:spcAft>
                      </a:pPr>
                      <a:r>
                        <a:rPr lang="en-GB" sz="700" dirty="0">
                          <a:effectLst/>
                        </a:rPr>
                        <a:t>Limb Symmetry Index %</a:t>
                      </a:r>
                      <a:endParaRPr lang="en-NZ" sz="700" dirty="0">
                        <a:effectLst/>
                      </a:endParaRPr>
                    </a:p>
                    <a:p>
                      <a:pPr algn="ctr">
                        <a:spcAft>
                          <a:spcPts val="0"/>
                        </a:spcAft>
                      </a:pPr>
                      <a:r>
                        <a:rPr lang="en-GB" sz="700" dirty="0">
                          <a:effectLst/>
                        </a:rPr>
                        <a:t>‘affected leg divided’ by ‘unaffected leg’ x 100</a:t>
                      </a:r>
                      <a:endParaRPr lang="en-NZ" sz="700" dirty="0">
                        <a:effectLst/>
                        <a:latin typeface="Helvetica" panose="020B0604020202020204" pitchFamily="34" charset="0"/>
                        <a:ea typeface="Times New Roman" panose="02020603050405020304" pitchFamily="18" charset="0"/>
                        <a:cs typeface="Times New Roman" panose="02020603050405020304" pitchFamily="18" charset="0"/>
                      </a:endParaRPr>
                    </a:p>
                  </a:txBody>
                  <a:tcPr marL="41960" marR="41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spcAft>
                          <a:spcPts val="0"/>
                        </a:spcAft>
                      </a:pPr>
                      <a:r>
                        <a:rPr lang="en-GB" sz="700" dirty="0">
                          <a:effectLst/>
                        </a:rPr>
                        <a:t>Comments</a:t>
                      </a:r>
                      <a:endParaRPr lang="en-NZ" sz="700" dirty="0">
                        <a:effectLst/>
                        <a:latin typeface="Helvetica" panose="020B0604020202020204" pitchFamily="34" charset="0"/>
                        <a:ea typeface="Times New Roman" panose="02020603050405020304" pitchFamily="18" charset="0"/>
                        <a:cs typeface="Times New Roman" panose="02020603050405020304" pitchFamily="18" charset="0"/>
                      </a:endParaRPr>
                    </a:p>
                  </a:txBody>
                  <a:tcPr marL="41960" marR="41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96625250"/>
                  </a:ext>
                </a:extLst>
              </a:tr>
              <a:tr h="617220">
                <a:tc vMerge="1">
                  <a:txBody>
                    <a:bodyPr/>
                    <a:lstStyle/>
                    <a:p>
                      <a:endParaRPr lang="en-NZ"/>
                    </a:p>
                  </a:txBody>
                  <a:tcPr/>
                </a:tc>
                <a:tc vMerge="1">
                  <a:txBody>
                    <a:bodyPr/>
                    <a:lstStyle/>
                    <a:p>
                      <a:endParaRPr lang="en-NZ"/>
                    </a:p>
                  </a:txBody>
                  <a:tcPr/>
                </a:tc>
                <a:tc>
                  <a:txBody>
                    <a:bodyPr/>
                    <a:lstStyle/>
                    <a:p>
                      <a:pPr>
                        <a:spcAft>
                          <a:spcPts val="0"/>
                        </a:spcAft>
                      </a:pPr>
                      <a:r>
                        <a:rPr lang="en-GB" sz="500" dirty="0">
                          <a:effectLst/>
                        </a:rPr>
                        <a:t> </a:t>
                      </a:r>
                      <a:endParaRPr lang="en-NZ" sz="700" dirty="0">
                        <a:effectLst/>
                        <a:latin typeface="Helvetica" panose="020B0604020202020204" pitchFamily="34" charset="0"/>
                        <a:ea typeface="Times New Roman" panose="02020603050405020304" pitchFamily="18" charset="0"/>
                        <a:cs typeface="Times New Roman" panose="02020603050405020304" pitchFamily="18" charset="0"/>
                      </a:endParaRPr>
                    </a:p>
                  </a:txBody>
                  <a:tcPr marL="41960" marR="419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GB" sz="500" dirty="0">
                          <a:effectLst/>
                        </a:rPr>
                        <a:t> </a:t>
                      </a:r>
                      <a:endParaRPr lang="en-NZ" sz="700" dirty="0">
                        <a:effectLst/>
                        <a:latin typeface="Helvetica" panose="020B0604020202020204" pitchFamily="34" charset="0"/>
                        <a:ea typeface="Times New Roman" panose="02020603050405020304" pitchFamily="18" charset="0"/>
                        <a:cs typeface="Times New Roman" panose="02020603050405020304" pitchFamily="18" charset="0"/>
                      </a:endParaRPr>
                    </a:p>
                  </a:txBody>
                  <a:tcPr marL="41960" marR="41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GB" sz="500" dirty="0">
                          <a:effectLst/>
                        </a:rPr>
                        <a:t> </a:t>
                      </a:r>
                      <a:endParaRPr lang="en-NZ" sz="700" dirty="0">
                        <a:effectLst/>
                        <a:latin typeface="Helvetica" panose="020B0604020202020204" pitchFamily="34" charset="0"/>
                        <a:ea typeface="Times New Roman" panose="02020603050405020304" pitchFamily="18" charset="0"/>
                        <a:cs typeface="Times New Roman" panose="02020603050405020304" pitchFamily="18" charset="0"/>
                      </a:endParaRPr>
                    </a:p>
                  </a:txBody>
                  <a:tcPr marL="41960" marR="41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GB" sz="500" dirty="0">
                          <a:effectLst/>
                        </a:rPr>
                        <a:t> </a:t>
                      </a:r>
                      <a:endParaRPr lang="en-NZ" sz="700" dirty="0">
                        <a:effectLst/>
                        <a:latin typeface="Helvetica" panose="020B0604020202020204" pitchFamily="34" charset="0"/>
                        <a:ea typeface="Times New Roman" panose="02020603050405020304" pitchFamily="18" charset="0"/>
                        <a:cs typeface="Times New Roman" panose="02020603050405020304" pitchFamily="18" charset="0"/>
                      </a:endParaRPr>
                    </a:p>
                  </a:txBody>
                  <a:tcPr marL="41960" marR="41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4367425"/>
                  </a:ext>
                </a:extLst>
              </a:tr>
            </a:tbl>
          </a:graphicData>
        </a:graphic>
      </p:graphicFrame>
    </p:spTree>
    <p:extLst>
      <p:ext uri="{BB962C8B-B14F-4D97-AF65-F5344CB8AC3E}">
        <p14:creationId xmlns:p14="http://schemas.microsoft.com/office/powerpoint/2010/main" val="9767592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F8FDF-CFE7-F59E-1F2C-0864D4FE49F1}"/>
              </a:ext>
            </a:extLst>
          </p:cNvPr>
          <p:cNvSpPr>
            <a:spLocks noGrp="1"/>
          </p:cNvSpPr>
          <p:nvPr>
            <p:ph type="title"/>
          </p:nvPr>
        </p:nvSpPr>
        <p:spPr/>
        <p:txBody>
          <a:bodyPr>
            <a:normAutofit fontScale="90000"/>
          </a:bodyPr>
          <a:lstStyle/>
          <a:p>
            <a:r>
              <a:rPr lang="en-NZ" dirty="0"/>
              <a:t>Does targeted pre operative Knee strengthening improve post Op strength post ACL reconstructions?</a:t>
            </a:r>
          </a:p>
        </p:txBody>
      </p:sp>
      <p:sp>
        <p:nvSpPr>
          <p:cNvPr id="3" name="Content Placeholder 2">
            <a:extLst>
              <a:ext uri="{FF2B5EF4-FFF2-40B4-BE49-F238E27FC236}">
                <a16:creationId xmlns:a16="http://schemas.microsoft.com/office/drawing/2014/main" id="{32BB6930-9247-8CFE-5816-04AC7B82BF41}"/>
              </a:ext>
            </a:extLst>
          </p:cNvPr>
          <p:cNvSpPr>
            <a:spLocks noGrp="1"/>
          </p:cNvSpPr>
          <p:nvPr>
            <p:ph idx="1"/>
          </p:nvPr>
        </p:nvSpPr>
        <p:spPr/>
        <p:txBody>
          <a:bodyPr/>
          <a:lstStyle/>
          <a:p>
            <a:endParaRPr lang="en-NZ"/>
          </a:p>
        </p:txBody>
      </p:sp>
      <p:pic>
        <p:nvPicPr>
          <p:cNvPr id="4" name="Picture 3">
            <a:extLst>
              <a:ext uri="{FF2B5EF4-FFF2-40B4-BE49-F238E27FC236}">
                <a16:creationId xmlns:a16="http://schemas.microsoft.com/office/drawing/2014/main" id="{292A2415-B687-EBD2-ACE6-A94097133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168" y="1896269"/>
            <a:ext cx="4572000" cy="4210050"/>
          </a:xfrm>
          <a:prstGeom prst="rect">
            <a:avLst/>
          </a:prstGeom>
        </p:spPr>
      </p:pic>
      <p:sp>
        <p:nvSpPr>
          <p:cNvPr id="5" name="TextBox 4">
            <a:extLst>
              <a:ext uri="{FF2B5EF4-FFF2-40B4-BE49-F238E27FC236}">
                <a16:creationId xmlns:a16="http://schemas.microsoft.com/office/drawing/2014/main" id="{DDCC8C95-1504-B442-1322-0AF280529A9D}"/>
              </a:ext>
            </a:extLst>
          </p:cNvPr>
          <p:cNvSpPr txBox="1"/>
          <p:nvPr/>
        </p:nvSpPr>
        <p:spPr>
          <a:xfrm>
            <a:off x="991312" y="6426437"/>
            <a:ext cx="3288977" cy="369332"/>
          </a:xfrm>
          <a:prstGeom prst="rect">
            <a:avLst/>
          </a:prstGeom>
          <a:noFill/>
        </p:spPr>
        <p:txBody>
          <a:bodyPr wrap="none" rtlCol="0">
            <a:spAutoFit/>
          </a:bodyPr>
          <a:lstStyle/>
          <a:p>
            <a:r>
              <a:rPr lang="en-NZ" dirty="0"/>
              <a:t>Potts and Reid, DHSc Thesis 2022</a:t>
            </a:r>
          </a:p>
        </p:txBody>
      </p:sp>
    </p:spTree>
    <p:extLst>
      <p:ext uri="{BB962C8B-B14F-4D97-AF65-F5344CB8AC3E}">
        <p14:creationId xmlns:p14="http://schemas.microsoft.com/office/powerpoint/2010/main" val="35266090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D56F0-F73B-ECD7-499F-116946357245}"/>
              </a:ext>
            </a:extLst>
          </p:cNvPr>
          <p:cNvSpPr>
            <a:spLocks noGrp="1"/>
          </p:cNvSpPr>
          <p:nvPr>
            <p:ph type="title"/>
          </p:nvPr>
        </p:nvSpPr>
        <p:spPr/>
        <p:txBody>
          <a:bodyPr/>
          <a:lstStyle/>
          <a:p>
            <a:r>
              <a:rPr lang="en-NZ" dirty="0"/>
              <a:t>Intervention</a:t>
            </a:r>
          </a:p>
        </p:txBody>
      </p:sp>
      <p:sp>
        <p:nvSpPr>
          <p:cNvPr id="3" name="Content Placeholder 2">
            <a:extLst>
              <a:ext uri="{FF2B5EF4-FFF2-40B4-BE49-F238E27FC236}">
                <a16:creationId xmlns:a16="http://schemas.microsoft.com/office/drawing/2014/main" id="{80C61CF5-6537-E8A8-5D11-8038480725A2}"/>
              </a:ext>
            </a:extLst>
          </p:cNvPr>
          <p:cNvSpPr>
            <a:spLocks noGrp="1"/>
          </p:cNvSpPr>
          <p:nvPr>
            <p:ph idx="1"/>
          </p:nvPr>
        </p:nvSpPr>
        <p:spPr/>
        <p:txBody>
          <a:bodyPr/>
          <a:lstStyle/>
          <a:p>
            <a:r>
              <a:rPr lang="en-NZ" dirty="0"/>
              <a:t>Knee Care- 6 weeks of pre op strengthening Knee extension </a:t>
            </a:r>
          </a:p>
          <a:p>
            <a:pPr>
              <a:lnSpc>
                <a:spcPct val="107000"/>
              </a:lnSpc>
              <a:spcAft>
                <a:spcPts val="800"/>
              </a:spcAft>
            </a:pPr>
            <a:r>
              <a:rPr lang="en-AU" sz="1800" dirty="0">
                <a:effectLst/>
                <a:latin typeface="Calibri" panose="020F0502020204030204" pitchFamily="34" charset="0"/>
                <a:ea typeface="MS Mincho" panose="02020609040205080304" pitchFamily="49" charset="-128"/>
                <a:cs typeface="Arial" panose="020B0604020202020204" pitchFamily="34" charset="0"/>
              </a:rPr>
              <a:t>4 sets 15 reps at 18RM bilateral</a:t>
            </a:r>
            <a:endParaRPr lang="en-NZ"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AU" sz="1800" dirty="0">
                <a:effectLst/>
                <a:latin typeface="Calibri" panose="020F0502020204030204" pitchFamily="34" charset="0"/>
                <a:ea typeface="MS Mincho" panose="02020609040205080304" pitchFamily="49" charset="-128"/>
                <a:cs typeface="Arial" panose="020B0604020202020204" pitchFamily="34" charset="0"/>
              </a:rPr>
              <a:t>2 sets 8-10 reps unilateral 10RM</a:t>
            </a:r>
            <a:endParaRPr lang="en-NZ" sz="1800" dirty="0">
              <a:effectLst/>
              <a:latin typeface="Calibri" panose="020F0502020204030204" pitchFamily="34" charset="0"/>
              <a:ea typeface="Calibri" panose="020F0502020204030204" pitchFamily="34" charset="0"/>
              <a:cs typeface="Arial" panose="020B0604020202020204" pitchFamily="34" charset="0"/>
            </a:endParaRPr>
          </a:p>
          <a:p>
            <a:r>
              <a:rPr lang="en-NZ" dirty="0"/>
              <a:t>A range of other exercises, cycling, leg press, squats</a:t>
            </a:r>
          </a:p>
          <a:p>
            <a:endParaRPr lang="en-NZ" dirty="0"/>
          </a:p>
          <a:p>
            <a:r>
              <a:rPr lang="en-NZ" dirty="0"/>
              <a:t>Usual Care- at the discretion of treatment physio- current best practice</a:t>
            </a:r>
          </a:p>
          <a:p>
            <a:r>
              <a:rPr lang="en-NZ" dirty="0"/>
              <a:t>Measures peak quads torque</a:t>
            </a:r>
          </a:p>
          <a:p>
            <a:r>
              <a:rPr lang="en-NZ" dirty="0"/>
              <a:t>Baseline, 6 weeks, 12 weeks post op</a:t>
            </a:r>
          </a:p>
        </p:txBody>
      </p:sp>
    </p:spTree>
    <p:extLst>
      <p:ext uri="{BB962C8B-B14F-4D97-AF65-F5344CB8AC3E}">
        <p14:creationId xmlns:p14="http://schemas.microsoft.com/office/powerpoint/2010/main" val="15773540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92434-C751-2826-28BB-F5E09019C605}"/>
              </a:ext>
            </a:extLst>
          </p:cNvPr>
          <p:cNvSpPr>
            <a:spLocks noGrp="1"/>
          </p:cNvSpPr>
          <p:nvPr>
            <p:ph type="title"/>
          </p:nvPr>
        </p:nvSpPr>
        <p:spPr/>
        <p:txBody>
          <a:bodyPr/>
          <a:lstStyle/>
          <a:p>
            <a:r>
              <a:rPr lang="en-NZ" dirty="0"/>
              <a:t>Results</a:t>
            </a:r>
          </a:p>
        </p:txBody>
      </p:sp>
      <p:pic>
        <p:nvPicPr>
          <p:cNvPr id="4" name="Content Placeholder 3">
            <a:extLst>
              <a:ext uri="{FF2B5EF4-FFF2-40B4-BE49-F238E27FC236}">
                <a16:creationId xmlns:a16="http://schemas.microsoft.com/office/drawing/2014/main" id="{B4F6AFAB-3EB3-CE6A-E84E-5736A4A4AA6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9428" y="1786597"/>
            <a:ext cx="5106112" cy="2999841"/>
          </a:xfrm>
          <a:prstGeom prst="rect">
            <a:avLst/>
          </a:prstGeom>
        </p:spPr>
      </p:pic>
      <p:sp>
        <p:nvSpPr>
          <p:cNvPr id="5" name="TextBox 4">
            <a:extLst>
              <a:ext uri="{FF2B5EF4-FFF2-40B4-BE49-F238E27FC236}">
                <a16:creationId xmlns:a16="http://schemas.microsoft.com/office/drawing/2014/main" id="{9FAC50FE-469F-7472-11FB-E9BBA899630D}"/>
              </a:ext>
            </a:extLst>
          </p:cNvPr>
          <p:cNvSpPr txBox="1"/>
          <p:nvPr/>
        </p:nvSpPr>
        <p:spPr>
          <a:xfrm>
            <a:off x="462958" y="5195844"/>
            <a:ext cx="8218084" cy="1477328"/>
          </a:xfrm>
          <a:prstGeom prst="rect">
            <a:avLst/>
          </a:prstGeom>
          <a:noFill/>
        </p:spPr>
        <p:txBody>
          <a:bodyPr wrap="none" rtlCol="0">
            <a:spAutoFit/>
          </a:bodyPr>
          <a:lstStyle/>
          <a:p>
            <a:r>
              <a:rPr lang="en-NZ" dirty="0"/>
              <a:t>Significant increase in peak torque T1 to T1, (26% vs 23%) KC statically better than UC </a:t>
            </a:r>
          </a:p>
          <a:p>
            <a:r>
              <a:rPr lang="en-NZ" dirty="0"/>
              <a:t>and less reduction in quads torque post op</a:t>
            </a:r>
          </a:p>
          <a:p>
            <a:endParaRPr lang="en-NZ" dirty="0"/>
          </a:p>
          <a:p>
            <a:r>
              <a:rPr lang="en-NZ" dirty="0"/>
              <a:t>Better pre op strength improves post op outcomes.</a:t>
            </a:r>
          </a:p>
          <a:p>
            <a:r>
              <a:rPr lang="en-NZ" dirty="0"/>
              <a:t>Good knee strength post op critical to long term health of the knee</a:t>
            </a:r>
          </a:p>
        </p:txBody>
      </p:sp>
    </p:spTree>
    <p:extLst>
      <p:ext uri="{BB962C8B-B14F-4D97-AF65-F5344CB8AC3E}">
        <p14:creationId xmlns:p14="http://schemas.microsoft.com/office/powerpoint/2010/main" val="13849064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7E6FB-9DD0-A04C-9F4B-60173A08FFF5}"/>
              </a:ext>
            </a:extLst>
          </p:cNvPr>
          <p:cNvSpPr>
            <a:spLocks noGrp="1"/>
          </p:cNvSpPr>
          <p:nvPr>
            <p:ph type="title"/>
          </p:nvPr>
        </p:nvSpPr>
        <p:spPr/>
        <p:txBody>
          <a:bodyPr>
            <a:noAutofit/>
          </a:bodyPr>
          <a:lstStyle/>
          <a:p>
            <a:r>
              <a:rPr lang="en-AU" sz="2400" dirty="0"/>
              <a:t>Dashboard </a:t>
            </a:r>
            <a:r>
              <a:rPr lang="en-AU" sz="2400" dirty="0" err="1"/>
              <a:t>Indici</a:t>
            </a:r>
            <a:r>
              <a:rPr lang="en-AU" sz="2400" dirty="0"/>
              <a:t> PMS</a:t>
            </a:r>
          </a:p>
        </p:txBody>
      </p:sp>
      <p:sp>
        <p:nvSpPr>
          <p:cNvPr id="5" name="Slide Number Placeholder 4">
            <a:extLst>
              <a:ext uri="{FF2B5EF4-FFF2-40B4-BE49-F238E27FC236}">
                <a16:creationId xmlns:a16="http://schemas.microsoft.com/office/drawing/2014/main" id="{85A55623-E445-0047-8301-F61030ABD9E0}"/>
              </a:ext>
            </a:extLst>
          </p:cNvPr>
          <p:cNvSpPr>
            <a:spLocks noGrp="1"/>
          </p:cNvSpPr>
          <p:nvPr>
            <p:ph type="sldNum" sz="quarter" idx="12"/>
          </p:nvPr>
        </p:nvSpPr>
        <p:spPr/>
        <p:txBody>
          <a:bodyPr/>
          <a:lstStyle/>
          <a:p>
            <a:fld id="{DE487DDB-F553-4722-8848-36F92720AD21}" type="slidenum">
              <a:rPr lang="en-NZ" smtClean="0"/>
              <a:t>45</a:t>
            </a:fld>
            <a:endParaRPr lang="en-NZ"/>
          </a:p>
        </p:txBody>
      </p:sp>
      <p:sp>
        <p:nvSpPr>
          <p:cNvPr id="7" name="Footer Placeholder 4"/>
          <p:cNvSpPr>
            <a:spLocks noGrp="1"/>
          </p:cNvSpPr>
          <p:nvPr/>
        </p:nvSpPr>
        <p:spPr>
          <a:xfrm>
            <a:off x="3029151" y="5692387"/>
            <a:ext cx="3343275" cy="189071"/>
          </a:xfrm>
          <a:prstGeom prst="rect">
            <a:avLst/>
          </a:prstGeom>
        </p:spPr>
        <p:txBody>
          <a:bodyPr vert="horz" wrap="square" lIns="68580" tIns="34290" rIns="68580" bIns="34290" rtlCol="0" anchor="ctr">
            <a:noAutofit/>
          </a:bodyPr>
          <a:lstStyle/>
          <a:p>
            <a:pPr>
              <a:lnSpc>
                <a:spcPct val="90000"/>
              </a:lnSpc>
              <a:spcAft>
                <a:spcPts val="450"/>
              </a:spcAft>
            </a:pPr>
            <a:endParaRPr lang="en-NZ" sz="825"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Content Placeholder 2">
            <a:extLst>
              <a:ext uri="{FF2B5EF4-FFF2-40B4-BE49-F238E27FC236}">
                <a16:creationId xmlns:a16="http://schemas.microsoft.com/office/drawing/2014/main" id="{F409585C-CDA6-9D46-B82C-715B0C5B08D9}"/>
              </a:ext>
            </a:extLst>
          </p:cNvPr>
          <p:cNvSpPr txBox="1">
            <a:spLocks/>
          </p:cNvSpPr>
          <p:nvPr/>
        </p:nvSpPr>
        <p:spPr>
          <a:xfrm>
            <a:off x="545167" y="2115997"/>
            <a:ext cx="2896712" cy="3098236"/>
          </a:xfrm>
          <a:prstGeom prst="rect">
            <a:avLst/>
          </a:prstGeom>
        </p:spPr>
        <p:txBody>
          <a:bodyPr>
            <a:noAutofit/>
          </a:bodyPr>
          <a:lstStyle>
            <a:lvl1pPr marL="91440" indent="-91440" algn="l" defTabSz="914400" rtl="0" eaLnBrk="1" latinLnBrk="0" hangingPunct="1">
              <a:lnSpc>
                <a:spcPct val="90000"/>
              </a:lnSpc>
              <a:spcBef>
                <a:spcPts val="740"/>
              </a:spcBef>
              <a:spcAft>
                <a:spcPts val="74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740"/>
              </a:spcBef>
              <a:spcAft>
                <a:spcPts val="740"/>
              </a:spcAft>
              <a:buClr>
                <a:srgbClr val="29BAD9"/>
              </a:buClr>
              <a:buFont typeface="Arial" panose="020B0604020202020204"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740"/>
              </a:spcBef>
              <a:spcAft>
                <a:spcPts val="740"/>
              </a:spcAft>
              <a:buClr>
                <a:srgbClr val="29BAD9"/>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740"/>
              </a:spcBef>
              <a:spcAft>
                <a:spcPts val="740"/>
              </a:spcAft>
              <a:buClr>
                <a:srgbClr val="29BAD9"/>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740"/>
              </a:spcBef>
              <a:spcAft>
                <a:spcPts val="740"/>
              </a:spcAft>
              <a:buClr>
                <a:srgbClr val="29BAD9"/>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r>
              <a:rPr lang="en-AU" sz="1350" dirty="0"/>
              <a:t>Provide treatment</a:t>
            </a:r>
          </a:p>
          <a:p>
            <a:pPr lvl="1">
              <a:lnSpc>
                <a:spcPct val="100000"/>
              </a:lnSpc>
            </a:pPr>
            <a:r>
              <a:rPr lang="en-AU" sz="1350" dirty="0"/>
              <a:t>Complete Physio rehabilitation treatment plan and goals</a:t>
            </a:r>
          </a:p>
          <a:p>
            <a:pPr lvl="1"/>
            <a:r>
              <a:rPr lang="en-AU" sz="1350" dirty="0"/>
              <a:t>Complete baseline outcome and strength measures as per the timelines </a:t>
            </a:r>
          </a:p>
          <a:p>
            <a:pPr lvl="1"/>
            <a:r>
              <a:rPr lang="en-AU" sz="1350" dirty="0"/>
              <a:t>Benchmarking</a:t>
            </a:r>
          </a:p>
          <a:p>
            <a:pPr lvl="1"/>
            <a:r>
              <a:rPr lang="en-AU" sz="1350" dirty="0"/>
              <a:t>Patient motivation</a:t>
            </a:r>
          </a:p>
          <a:p>
            <a:pPr lvl="1"/>
            <a:r>
              <a:rPr lang="en-AU" sz="1350" dirty="0"/>
              <a:t>Able to track progress or lack of progress</a:t>
            </a:r>
          </a:p>
        </p:txBody>
      </p:sp>
      <p:pic>
        <p:nvPicPr>
          <p:cNvPr id="9" name="Picture 8"/>
          <p:cNvPicPr>
            <a:picLocks noChangeAspect="1"/>
          </p:cNvPicPr>
          <p:nvPr/>
        </p:nvPicPr>
        <p:blipFill>
          <a:blip r:embed="rId2"/>
          <a:stretch>
            <a:fillRect/>
          </a:stretch>
        </p:blipFill>
        <p:spPr>
          <a:xfrm>
            <a:off x="3793217" y="2877860"/>
            <a:ext cx="4920985" cy="19261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282656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27ABD-E341-3963-A0D3-0E7CC78A0E78}"/>
              </a:ext>
            </a:extLst>
          </p:cNvPr>
          <p:cNvSpPr>
            <a:spLocks noGrp="1"/>
          </p:cNvSpPr>
          <p:nvPr>
            <p:ph type="title"/>
          </p:nvPr>
        </p:nvSpPr>
        <p:spPr/>
        <p:txBody>
          <a:bodyPr/>
          <a:lstStyle/>
          <a:p>
            <a:r>
              <a:rPr lang="en-NZ" dirty="0"/>
              <a:t>ACL surgical Knee</a:t>
            </a:r>
          </a:p>
        </p:txBody>
      </p:sp>
      <p:sp>
        <p:nvSpPr>
          <p:cNvPr id="3" name="Text Placeholder 2">
            <a:extLst>
              <a:ext uri="{FF2B5EF4-FFF2-40B4-BE49-F238E27FC236}">
                <a16:creationId xmlns:a16="http://schemas.microsoft.com/office/drawing/2014/main" id="{A4989E14-8D0E-49F9-7A20-FF2CBF1CC1B9}"/>
              </a:ext>
            </a:extLst>
          </p:cNvPr>
          <p:cNvSpPr>
            <a:spLocks noGrp="1"/>
          </p:cNvSpPr>
          <p:nvPr>
            <p:ph type="body" sz="quarter" idx="13"/>
          </p:nvPr>
        </p:nvSpPr>
        <p:spPr/>
        <p:txBody>
          <a:bodyPr/>
          <a:lstStyle/>
          <a:p>
            <a:endParaRPr lang="en-NZ" dirty="0"/>
          </a:p>
        </p:txBody>
      </p:sp>
      <p:pic>
        <p:nvPicPr>
          <p:cNvPr id="4" name="Picture 3">
            <a:extLst>
              <a:ext uri="{FF2B5EF4-FFF2-40B4-BE49-F238E27FC236}">
                <a16:creationId xmlns:a16="http://schemas.microsoft.com/office/drawing/2014/main" id="{80616909-DBCB-B8E1-25B3-0451CC607E7E}"/>
              </a:ext>
            </a:extLst>
          </p:cNvPr>
          <p:cNvPicPr>
            <a:picLocks noChangeAspect="1"/>
          </p:cNvPicPr>
          <p:nvPr/>
        </p:nvPicPr>
        <p:blipFill rotWithShape="1">
          <a:blip r:embed="rId2"/>
          <a:srcRect l="12774" t="19078" r="41835" b="47464"/>
          <a:stretch/>
        </p:blipFill>
        <p:spPr>
          <a:xfrm>
            <a:off x="827668" y="2582140"/>
            <a:ext cx="4091746" cy="1468583"/>
          </a:xfrm>
          <a:prstGeom prst="rect">
            <a:avLst/>
          </a:prstGeom>
        </p:spPr>
      </p:pic>
      <p:pic>
        <p:nvPicPr>
          <p:cNvPr id="5" name="Picture 4">
            <a:extLst>
              <a:ext uri="{FF2B5EF4-FFF2-40B4-BE49-F238E27FC236}">
                <a16:creationId xmlns:a16="http://schemas.microsoft.com/office/drawing/2014/main" id="{C31768C1-5E4D-87E1-5019-A8D720C30B4E}"/>
              </a:ext>
            </a:extLst>
          </p:cNvPr>
          <p:cNvPicPr>
            <a:picLocks noChangeAspect="1"/>
          </p:cNvPicPr>
          <p:nvPr/>
        </p:nvPicPr>
        <p:blipFill rotWithShape="1">
          <a:blip r:embed="rId3"/>
          <a:srcRect l="13096" t="20733" r="41781" b="48093"/>
          <a:stretch/>
        </p:blipFill>
        <p:spPr>
          <a:xfrm>
            <a:off x="4939375" y="2641186"/>
            <a:ext cx="4022738" cy="1350492"/>
          </a:xfrm>
          <a:prstGeom prst="rect">
            <a:avLst/>
          </a:prstGeom>
        </p:spPr>
      </p:pic>
      <p:pic>
        <p:nvPicPr>
          <p:cNvPr id="6" name="Picture 5">
            <a:extLst>
              <a:ext uri="{FF2B5EF4-FFF2-40B4-BE49-F238E27FC236}">
                <a16:creationId xmlns:a16="http://schemas.microsoft.com/office/drawing/2014/main" id="{8F4D65B9-88C0-CFFD-9E60-4559E1E0B32A}"/>
              </a:ext>
            </a:extLst>
          </p:cNvPr>
          <p:cNvPicPr>
            <a:picLocks noChangeAspect="1"/>
          </p:cNvPicPr>
          <p:nvPr/>
        </p:nvPicPr>
        <p:blipFill rotWithShape="1">
          <a:blip r:embed="rId4"/>
          <a:srcRect l="12613" t="20651" r="11485" b="51397"/>
          <a:stretch/>
        </p:blipFill>
        <p:spPr>
          <a:xfrm>
            <a:off x="2038574" y="4452504"/>
            <a:ext cx="5827362" cy="1051647"/>
          </a:xfrm>
          <a:prstGeom prst="rect">
            <a:avLst/>
          </a:prstGeom>
        </p:spPr>
      </p:pic>
      <p:sp>
        <p:nvSpPr>
          <p:cNvPr id="7" name="TextBox 6">
            <a:extLst>
              <a:ext uri="{FF2B5EF4-FFF2-40B4-BE49-F238E27FC236}">
                <a16:creationId xmlns:a16="http://schemas.microsoft.com/office/drawing/2014/main" id="{A5EF902E-1992-64E0-E762-1164ED5FF960}"/>
              </a:ext>
            </a:extLst>
          </p:cNvPr>
          <p:cNvSpPr txBox="1"/>
          <p:nvPr/>
        </p:nvSpPr>
        <p:spPr>
          <a:xfrm>
            <a:off x="6650182" y="2405496"/>
            <a:ext cx="578235" cy="300082"/>
          </a:xfrm>
          <a:prstGeom prst="rect">
            <a:avLst/>
          </a:prstGeom>
          <a:noFill/>
        </p:spPr>
        <p:txBody>
          <a:bodyPr wrap="none" rtlCol="0">
            <a:spAutoFit/>
          </a:bodyPr>
          <a:lstStyle/>
          <a:p>
            <a:r>
              <a:rPr lang="en-NZ" sz="1350" dirty="0"/>
              <a:t>Covid</a:t>
            </a:r>
          </a:p>
        </p:txBody>
      </p:sp>
    </p:spTree>
    <p:extLst>
      <p:ext uri="{BB962C8B-B14F-4D97-AF65-F5344CB8AC3E}">
        <p14:creationId xmlns:p14="http://schemas.microsoft.com/office/powerpoint/2010/main" val="6341994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73035-FC0D-C339-0ADD-AB6C8B23A108}"/>
              </a:ext>
            </a:extLst>
          </p:cNvPr>
          <p:cNvSpPr>
            <a:spLocks noGrp="1"/>
          </p:cNvSpPr>
          <p:nvPr>
            <p:ph type="title"/>
          </p:nvPr>
        </p:nvSpPr>
        <p:spPr/>
        <p:txBody>
          <a:bodyPr/>
          <a:lstStyle/>
          <a:p>
            <a:r>
              <a:rPr lang="en-NZ" dirty="0"/>
              <a:t>Impact</a:t>
            </a:r>
          </a:p>
        </p:txBody>
      </p:sp>
      <p:sp>
        <p:nvSpPr>
          <p:cNvPr id="3" name="Text Placeholder 2">
            <a:extLst>
              <a:ext uri="{FF2B5EF4-FFF2-40B4-BE49-F238E27FC236}">
                <a16:creationId xmlns:a16="http://schemas.microsoft.com/office/drawing/2014/main" id="{74D96522-13B6-F2E5-F350-8B07A90D88DA}"/>
              </a:ext>
            </a:extLst>
          </p:cNvPr>
          <p:cNvSpPr>
            <a:spLocks noGrp="1"/>
          </p:cNvSpPr>
          <p:nvPr>
            <p:ph type="body" sz="quarter" idx="13"/>
          </p:nvPr>
        </p:nvSpPr>
        <p:spPr/>
        <p:txBody>
          <a:bodyPr/>
          <a:lstStyle/>
          <a:p>
            <a:endParaRPr lang="en-NZ"/>
          </a:p>
        </p:txBody>
      </p:sp>
      <p:pic>
        <p:nvPicPr>
          <p:cNvPr id="5" name="Picture 4">
            <a:extLst>
              <a:ext uri="{FF2B5EF4-FFF2-40B4-BE49-F238E27FC236}">
                <a16:creationId xmlns:a16="http://schemas.microsoft.com/office/drawing/2014/main" id="{E79F7383-DDC7-D278-4AAB-FF14C3F288A9}"/>
              </a:ext>
            </a:extLst>
          </p:cNvPr>
          <p:cNvPicPr>
            <a:picLocks noChangeAspect="1"/>
          </p:cNvPicPr>
          <p:nvPr/>
        </p:nvPicPr>
        <p:blipFill rotWithShape="1">
          <a:blip r:embed="rId2"/>
          <a:srcRect l="4486" t="15026" r="55514" b="5555"/>
          <a:stretch/>
        </p:blipFill>
        <p:spPr>
          <a:xfrm>
            <a:off x="1365861" y="2093718"/>
            <a:ext cx="6906468" cy="3856649"/>
          </a:xfrm>
          <a:prstGeom prst="rect">
            <a:avLst/>
          </a:prstGeom>
        </p:spPr>
      </p:pic>
    </p:spTree>
    <p:extLst>
      <p:ext uri="{BB962C8B-B14F-4D97-AF65-F5344CB8AC3E}">
        <p14:creationId xmlns:p14="http://schemas.microsoft.com/office/powerpoint/2010/main" val="7659615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A80EC-E350-E462-18B8-4F8328AEA137}"/>
              </a:ext>
            </a:extLst>
          </p:cNvPr>
          <p:cNvSpPr>
            <a:spLocks noGrp="1"/>
          </p:cNvSpPr>
          <p:nvPr>
            <p:ph type="title"/>
          </p:nvPr>
        </p:nvSpPr>
        <p:spPr/>
        <p:txBody>
          <a:bodyPr/>
          <a:lstStyle/>
          <a:p>
            <a:r>
              <a:rPr lang="en-NZ" dirty="0"/>
              <a:t>Impact</a:t>
            </a:r>
          </a:p>
        </p:txBody>
      </p:sp>
      <p:sp>
        <p:nvSpPr>
          <p:cNvPr id="3" name="Text Placeholder 2">
            <a:extLst>
              <a:ext uri="{FF2B5EF4-FFF2-40B4-BE49-F238E27FC236}">
                <a16:creationId xmlns:a16="http://schemas.microsoft.com/office/drawing/2014/main" id="{81DEF23A-D17E-1A30-32CD-DECF7BE8F7F7}"/>
              </a:ext>
            </a:extLst>
          </p:cNvPr>
          <p:cNvSpPr>
            <a:spLocks noGrp="1"/>
          </p:cNvSpPr>
          <p:nvPr>
            <p:ph type="body" sz="quarter" idx="13"/>
          </p:nvPr>
        </p:nvSpPr>
        <p:spPr/>
        <p:txBody>
          <a:bodyPr/>
          <a:lstStyle/>
          <a:p>
            <a:endParaRPr lang="en-NZ" dirty="0"/>
          </a:p>
        </p:txBody>
      </p:sp>
      <p:pic>
        <p:nvPicPr>
          <p:cNvPr id="5" name="Picture 4">
            <a:extLst>
              <a:ext uri="{FF2B5EF4-FFF2-40B4-BE49-F238E27FC236}">
                <a16:creationId xmlns:a16="http://schemas.microsoft.com/office/drawing/2014/main" id="{8F569D78-5A0F-EB00-47A4-4034981DB218}"/>
              </a:ext>
            </a:extLst>
          </p:cNvPr>
          <p:cNvPicPr>
            <a:picLocks noChangeAspect="1"/>
          </p:cNvPicPr>
          <p:nvPr/>
        </p:nvPicPr>
        <p:blipFill rotWithShape="1">
          <a:blip r:embed="rId2"/>
          <a:srcRect l="4112" t="12368" r="55047" b="5223"/>
          <a:stretch/>
        </p:blipFill>
        <p:spPr>
          <a:xfrm>
            <a:off x="1358780" y="2002687"/>
            <a:ext cx="7110101" cy="4035023"/>
          </a:xfrm>
          <a:prstGeom prst="rect">
            <a:avLst/>
          </a:prstGeom>
        </p:spPr>
      </p:pic>
    </p:spTree>
    <p:extLst>
      <p:ext uri="{BB962C8B-B14F-4D97-AF65-F5344CB8AC3E}">
        <p14:creationId xmlns:p14="http://schemas.microsoft.com/office/powerpoint/2010/main" val="4214119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F2673-D7A3-219B-884C-9E231ED1B2D9}"/>
              </a:ext>
            </a:extLst>
          </p:cNvPr>
          <p:cNvSpPr>
            <a:spLocks noGrp="1"/>
          </p:cNvSpPr>
          <p:nvPr>
            <p:ph type="title"/>
          </p:nvPr>
        </p:nvSpPr>
        <p:spPr>
          <a:xfrm>
            <a:off x="773928" y="2945956"/>
            <a:ext cx="7886700" cy="1325563"/>
          </a:xfrm>
        </p:spPr>
        <p:txBody>
          <a:bodyPr/>
          <a:lstStyle/>
          <a:p>
            <a:r>
              <a:rPr lang="en-NZ" dirty="0"/>
              <a:t>Tertiary prevention</a:t>
            </a:r>
          </a:p>
        </p:txBody>
      </p:sp>
      <p:sp>
        <p:nvSpPr>
          <p:cNvPr id="3" name="Content Placeholder 2">
            <a:extLst>
              <a:ext uri="{FF2B5EF4-FFF2-40B4-BE49-F238E27FC236}">
                <a16:creationId xmlns:a16="http://schemas.microsoft.com/office/drawing/2014/main" id="{FA013BB7-DB98-49D8-5567-391E3539CEDB}"/>
              </a:ext>
            </a:extLst>
          </p:cNvPr>
          <p:cNvSpPr>
            <a:spLocks noGrp="1"/>
          </p:cNvSpPr>
          <p:nvPr>
            <p:ph idx="1"/>
          </p:nvPr>
        </p:nvSpPr>
        <p:spPr/>
        <p:txBody>
          <a:bodyPr/>
          <a:lstStyle/>
          <a:p>
            <a:endParaRPr lang="en-NZ"/>
          </a:p>
        </p:txBody>
      </p:sp>
    </p:spTree>
    <p:extLst>
      <p:ext uri="{BB962C8B-B14F-4D97-AF65-F5344CB8AC3E}">
        <p14:creationId xmlns:p14="http://schemas.microsoft.com/office/powerpoint/2010/main" val="1340024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6F5D3-CAD1-4FA7-1904-AE644333CA0F}"/>
              </a:ext>
            </a:extLst>
          </p:cNvPr>
          <p:cNvSpPr>
            <a:spLocks noGrp="1"/>
          </p:cNvSpPr>
          <p:nvPr>
            <p:ph type="title"/>
          </p:nvPr>
        </p:nvSpPr>
        <p:spPr>
          <a:xfrm>
            <a:off x="1095375" y="3176692"/>
            <a:ext cx="7886700" cy="1325563"/>
          </a:xfrm>
        </p:spPr>
        <p:txBody>
          <a:bodyPr/>
          <a:lstStyle/>
          <a:p>
            <a:r>
              <a:rPr lang="en-NZ" dirty="0"/>
              <a:t>Part 1- the size of the problem</a:t>
            </a:r>
          </a:p>
        </p:txBody>
      </p:sp>
      <p:sp>
        <p:nvSpPr>
          <p:cNvPr id="3" name="Text Placeholder 2">
            <a:extLst>
              <a:ext uri="{FF2B5EF4-FFF2-40B4-BE49-F238E27FC236}">
                <a16:creationId xmlns:a16="http://schemas.microsoft.com/office/drawing/2014/main" id="{664D49F5-3F96-8B19-E5AE-18E2CC9D0022}"/>
              </a:ext>
            </a:extLst>
          </p:cNvPr>
          <p:cNvSpPr>
            <a:spLocks noGrp="1"/>
          </p:cNvSpPr>
          <p:nvPr>
            <p:ph type="body" sz="quarter" idx="13"/>
          </p:nvPr>
        </p:nvSpPr>
        <p:spPr/>
        <p:txBody>
          <a:bodyPr/>
          <a:lstStyle/>
          <a:p>
            <a:endParaRPr lang="en-NZ" dirty="0"/>
          </a:p>
        </p:txBody>
      </p:sp>
    </p:spTree>
    <p:extLst>
      <p:ext uri="{BB962C8B-B14F-4D97-AF65-F5344CB8AC3E}">
        <p14:creationId xmlns:p14="http://schemas.microsoft.com/office/powerpoint/2010/main" val="3321470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419" y="270025"/>
            <a:ext cx="7886700" cy="869785"/>
          </a:xfrm>
        </p:spPr>
        <p:txBody>
          <a:bodyPr>
            <a:normAutofit/>
          </a:bodyPr>
          <a:lstStyle/>
          <a:p>
            <a:r>
              <a:rPr lang="en-NZ" dirty="0"/>
              <a:t>Knee progression</a:t>
            </a:r>
          </a:p>
        </p:txBody>
      </p:sp>
      <p:pic>
        <p:nvPicPr>
          <p:cNvPr id="4" name="Picture 3"/>
          <p:cNvPicPr>
            <a:picLocks noChangeAspect="1"/>
          </p:cNvPicPr>
          <p:nvPr/>
        </p:nvPicPr>
        <p:blipFill rotWithShape="1">
          <a:blip r:embed="rId2"/>
          <a:srcRect l="33593" t="20700" r="34719" b="14676"/>
          <a:stretch/>
        </p:blipFill>
        <p:spPr>
          <a:xfrm>
            <a:off x="4939644" y="1131613"/>
            <a:ext cx="2764326" cy="3090833"/>
          </a:xfrm>
          <a:prstGeom prst="rect">
            <a:avLst/>
          </a:prstGeom>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3474" y="4434862"/>
            <a:ext cx="2870817" cy="2153113"/>
          </a:xfrm>
          <a:prstGeom prst="rect">
            <a:avLst/>
          </a:prstGeom>
        </p:spPr>
      </p:pic>
      <p:pic>
        <p:nvPicPr>
          <p:cNvPr id="6" name="Picture 4" descr="rugknebk"/>
          <p:cNvPicPr>
            <a:picLocks noChangeAspect="1" noChangeArrowheads="1"/>
          </p:cNvPicPr>
          <p:nvPr/>
        </p:nvPicPr>
        <p:blipFill>
          <a:blip r:embed="rId4" cstate="print"/>
          <a:srcRect/>
          <a:stretch>
            <a:fillRect/>
          </a:stretch>
        </p:blipFill>
        <p:spPr bwMode="auto">
          <a:xfrm>
            <a:off x="1073474" y="1005879"/>
            <a:ext cx="2870816" cy="3118958"/>
          </a:xfrm>
          <a:prstGeom prst="rect">
            <a:avLst/>
          </a:prstGeom>
          <a:noFill/>
          <a:ln w="12700" cap="sq">
            <a:noFill/>
            <a:miter lim="800000"/>
            <a:headEnd type="none" w="sm" len="sm"/>
            <a:tailEnd type="none" w="sm" len="sm"/>
          </a:ln>
        </p:spPr>
      </p:pic>
      <p:pic>
        <p:nvPicPr>
          <p:cNvPr id="8" name="Picture 7">
            <a:extLst>
              <a:ext uri="{FF2B5EF4-FFF2-40B4-BE49-F238E27FC236}">
                <a16:creationId xmlns:a16="http://schemas.microsoft.com/office/drawing/2014/main" id="{C6C46435-8102-4C67-9054-9C4BA4DE9D39}"/>
              </a:ext>
            </a:extLst>
          </p:cNvPr>
          <p:cNvPicPr>
            <a:picLocks noChangeAspect="1"/>
          </p:cNvPicPr>
          <p:nvPr/>
        </p:nvPicPr>
        <p:blipFill>
          <a:blip r:embed="rId5"/>
          <a:stretch>
            <a:fillRect/>
          </a:stretch>
        </p:blipFill>
        <p:spPr>
          <a:xfrm>
            <a:off x="4849053" y="4337220"/>
            <a:ext cx="2854917" cy="2348399"/>
          </a:xfrm>
          <a:prstGeom prst="rect">
            <a:avLst/>
          </a:prstGeom>
        </p:spPr>
      </p:pic>
    </p:spTree>
    <p:extLst>
      <p:ext uri="{BB962C8B-B14F-4D97-AF65-F5344CB8AC3E}">
        <p14:creationId xmlns:p14="http://schemas.microsoft.com/office/powerpoint/2010/main" val="1079629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A6FF3-B1F2-4B3F-A433-B8F47DF6178D}"/>
              </a:ext>
            </a:extLst>
          </p:cNvPr>
          <p:cNvSpPr>
            <a:spLocks noGrp="1"/>
          </p:cNvSpPr>
          <p:nvPr>
            <p:ph type="title"/>
          </p:nvPr>
        </p:nvSpPr>
        <p:spPr>
          <a:xfrm>
            <a:off x="1083356" y="924917"/>
            <a:ext cx="7322593" cy="608336"/>
          </a:xfrm>
        </p:spPr>
        <p:txBody>
          <a:bodyPr/>
          <a:lstStyle/>
          <a:p>
            <a:r>
              <a:rPr lang="en-NZ" dirty="0"/>
              <a:t>OA post ACL injury –surgery vs non</a:t>
            </a:r>
          </a:p>
        </p:txBody>
      </p:sp>
      <p:sp>
        <p:nvSpPr>
          <p:cNvPr id="3" name="Text Placeholder 2">
            <a:extLst>
              <a:ext uri="{FF2B5EF4-FFF2-40B4-BE49-F238E27FC236}">
                <a16:creationId xmlns:a16="http://schemas.microsoft.com/office/drawing/2014/main" id="{DC7CB756-85AE-4C26-B9AD-33139703594C}"/>
              </a:ext>
            </a:extLst>
          </p:cNvPr>
          <p:cNvSpPr>
            <a:spLocks noGrp="1"/>
          </p:cNvSpPr>
          <p:nvPr>
            <p:ph type="body" sz="quarter" idx="13"/>
          </p:nvPr>
        </p:nvSpPr>
        <p:spPr/>
        <p:txBody>
          <a:bodyPr/>
          <a:lstStyle/>
          <a:p>
            <a:endParaRPr lang="en-NZ" dirty="0"/>
          </a:p>
        </p:txBody>
      </p:sp>
      <p:pic>
        <p:nvPicPr>
          <p:cNvPr id="5" name="Picture 4">
            <a:extLst>
              <a:ext uri="{FF2B5EF4-FFF2-40B4-BE49-F238E27FC236}">
                <a16:creationId xmlns:a16="http://schemas.microsoft.com/office/drawing/2014/main" id="{66AE8637-ABB7-42EE-9AB1-C3FCC36E9993}"/>
              </a:ext>
            </a:extLst>
          </p:cNvPr>
          <p:cNvPicPr>
            <a:picLocks noChangeAspect="1"/>
          </p:cNvPicPr>
          <p:nvPr/>
        </p:nvPicPr>
        <p:blipFill rotWithShape="1">
          <a:blip r:embed="rId2"/>
          <a:srcRect l="13995" t="20928" r="75722" b="46083"/>
          <a:stretch/>
        </p:blipFill>
        <p:spPr>
          <a:xfrm>
            <a:off x="1193130" y="2206423"/>
            <a:ext cx="2870462" cy="2589896"/>
          </a:xfrm>
          <a:prstGeom prst="rect">
            <a:avLst/>
          </a:prstGeom>
        </p:spPr>
      </p:pic>
      <p:pic>
        <p:nvPicPr>
          <p:cNvPr id="7" name="Picture 6">
            <a:extLst>
              <a:ext uri="{FF2B5EF4-FFF2-40B4-BE49-F238E27FC236}">
                <a16:creationId xmlns:a16="http://schemas.microsoft.com/office/drawing/2014/main" id="{4D225565-2B97-4AE9-967C-55694588BDD6}"/>
              </a:ext>
            </a:extLst>
          </p:cNvPr>
          <p:cNvPicPr>
            <a:picLocks noChangeAspect="1"/>
          </p:cNvPicPr>
          <p:nvPr/>
        </p:nvPicPr>
        <p:blipFill rotWithShape="1">
          <a:blip r:embed="rId2"/>
          <a:srcRect l="24433" t="19828" r="61959" b="50000"/>
          <a:stretch/>
        </p:blipFill>
        <p:spPr>
          <a:xfrm>
            <a:off x="4486684" y="2474065"/>
            <a:ext cx="3639878" cy="2269754"/>
          </a:xfrm>
          <a:prstGeom prst="rect">
            <a:avLst/>
          </a:prstGeom>
        </p:spPr>
      </p:pic>
      <p:sp>
        <p:nvSpPr>
          <p:cNvPr id="8" name="TextBox 7">
            <a:extLst>
              <a:ext uri="{FF2B5EF4-FFF2-40B4-BE49-F238E27FC236}">
                <a16:creationId xmlns:a16="http://schemas.microsoft.com/office/drawing/2014/main" id="{1146D827-BB07-488A-9F0F-3E06E6299223}"/>
              </a:ext>
            </a:extLst>
          </p:cNvPr>
          <p:cNvSpPr txBox="1"/>
          <p:nvPr/>
        </p:nvSpPr>
        <p:spPr>
          <a:xfrm>
            <a:off x="1095375" y="4837322"/>
            <a:ext cx="8022389" cy="923330"/>
          </a:xfrm>
          <a:prstGeom prst="rect">
            <a:avLst/>
          </a:prstGeom>
          <a:noFill/>
        </p:spPr>
        <p:txBody>
          <a:bodyPr wrap="none" rtlCol="0">
            <a:spAutoFit/>
          </a:bodyPr>
          <a:lstStyle/>
          <a:p>
            <a:r>
              <a:rPr lang="en-NZ" sz="1350" dirty="0"/>
              <a:t>Patients allocated to early ACL surgery, performed a mean 5 days after injury, had a lower prevalence of</a:t>
            </a:r>
          </a:p>
          <a:p>
            <a:r>
              <a:rPr lang="en-NZ" sz="1350" dirty="0"/>
              <a:t> tibiofemoral radiographic OA at 32 to 37 years after injury compared with patients who never had ACL surgery. </a:t>
            </a:r>
          </a:p>
          <a:p>
            <a:r>
              <a:rPr lang="en-NZ" sz="1350" dirty="0"/>
              <a:t>The prevalence of symptomatic OA, radiographic patellofemoral OA, and knee symptoms were </a:t>
            </a:r>
            <a:r>
              <a:rPr lang="en-NZ" sz="1350" b="1" dirty="0"/>
              <a:t>similar</a:t>
            </a:r>
          </a:p>
          <a:p>
            <a:r>
              <a:rPr lang="en-NZ" sz="1350" dirty="0"/>
              <a:t> irrespective of ACL treatment. Overall, the prevalence of OA after ACL injury was high&gt;</a:t>
            </a:r>
          </a:p>
        </p:txBody>
      </p:sp>
      <p:sp>
        <p:nvSpPr>
          <p:cNvPr id="9" name="TextBox 8">
            <a:extLst>
              <a:ext uri="{FF2B5EF4-FFF2-40B4-BE49-F238E27FC236}">
                <a16:creationId xmlns:a16="http://schemas.microsoft.com/office/drawing/2014/main" id="{E6AEA4F6-D575-417A-AD23-43CA3C79CBD6}"/>
              </a:ext>
            </a:extLst>
          </p:cNvPr>
          <p:cNvSpPr txBox="1"/>
          <p:nvPr/>
        </p:nvSpPr>
        <p:spPr>
          <a:xfrm>
            <a:off x="1017834" y="1628172"/>
            <a:ext cx="7886700" cy="715581"/>
          </a:xfrm>
          <a:prstGeom prst="rect">
            <a:avLst/>
          </a:prstGeom>
          <a:noFill/>
        </p:spPr>
        <p:txBody>
          <a:bodyPr wrap="square" rtlCol="0">
            <a:spAutoFit/>
          </a:bodyPr>
          <a:lstStyle/>
          <a:p>
            <a:r>
              <a:rPr lang="en-NZ" sz="1350" dirty="0">
                <a:solidFill>
                  <a:srgbClr val="222222"/>
                </a:solidFill>
                <a:latin typeface="Arial" panose="020B0604020202020204" pitchFamily="34" charset="0"/>
              </a:rPr>
              <a:t>Kvist, J., </a:t>
            </a:r>
            <a:r>
              <a:rPr lang="en-NZ" sz="1350" dirty="0" err="1">
                <a:solidFill>
                  <a:srgbClr val="222222"/>
                </a:solidFill>
                <a:latin typeface="Arial" panose="020B0604020202020204" pitchFamily="34" charset="0"/>
              </a:rPr>
              <a:t>Filbay</a:t>
            </a:r>
            <a:r>
              <a:rPr lang="en-NZ" sz="1350" dirty="0">
                <a:solidFill>
                  <a:srgbClr val="222222"/>
                </a:solidFill>
                <a:latin typeface="Arial" panose="020B0604020202020204" pitchFamily="34" charset="0"/>
              </a:rPr>
              <a:t>, S., Andersson, C., Ardern, C. L., &amp; </a:t>
            </a:r>
            <a:r>
              <a:rPr lang="en-NZ" sz="1350" dirty="0" err="1">
                <a:solidFill>
                  <a:srgbClr val="222222"/>
                </a:solidFill>
                <a:latin typeface="Arial" panose="020B0604020202020204" pitchFamily="34" charset="0"/>
              </a:rPr>
              <a:t>Gauffin</a:t>
            </a:r>
            <a:r>
              <a:rPr lang="en-NZ" sz="1350" dirty="0">
                <a:solidFill>
                  <a:srgbClr val="222222"/>
                </a:solidFill>
                <a:latin typeface="Arial" panose="020B0604020202020204" pitchFamily="34" charset="0"/>
              </a:rPr>
              <a:t>, H. (2020). Radiographic and symptomatic knee osteoarthritis 32 to 37 years after acute anterior cruciate ligament rupture. </a:t>
            </a:r>
            <a:r>
              <a:rPr lang="en-NZ" sz="1350" i="1" dirty="0">
                <a:solidFill>
                  <a:srgbClr val="222222"/>
                </a:solidFill>
                <a:latin typeface="Arial" panose="020B0604020202020204" pitchFamily="34" charset="0"/>
              </a:rPr>
              <a:t>The American journal of sports medicine</a:t>
            </a:r>
            <a:r>
              <a:rPr lang="en-NZ" sz="1350" dirty="0">
                <a:solidFill>
                  <a:srgbClr val="222222"/>
                </a:solidFill>
                <a:latin typeface="Arial" panose="020B0604020202020204" pitchFamily="34" charset="0"/>
              </a:rPr>
              <a:t>, </a:t>
            </a:r>
            <a:r>
              <a:rPr lang="en-NZ" sz="1350" i="1" dirty="0">
                <a:solidFill>
                  <a:srgbClr val="222222"/>
                </a:solidFill>
                <a:latin typeface="Arial" panose="020B0604020202020204" pitchFamily="34" charset="0"/>
              </a:rPr>
              <a:t>48</a:t>
            </a:r>
            <a:r>
              <a:rPr lang="en-NZ" sz="1350" dirty="0">
                <a:solidFill>
                  <a:srgbClr val="222222"/>
                </a:solidFill>
                <a:latin typeface="Arial" panose="020B0604020202020204" pitchFamily="34" charset="0"/>
              </a:rPr>
              <a:t>(10), 2387-2394.</a:t>
            </a:r>
            <a:endParaRPr lang="en-NZ" sz="1350" dirty="0"/>
          </a:p>
        </p:txBody>
      </p:sp>
    </p:spTree>
    <p:extLst>
      <p:ext uri="{BB962C8B-B14F-4D97-AF65-F5344CB8AC3E}">
        <p14:creationId xmlns:p14="http://schemas.microsoft.com/office/powerpoint/2010/main" val="30487399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F0C4B-9A3E-A744-B31A-1E168F7354AC}"/>
              </a:ext>
            </a:extLst>
          </p:cNvPr>
          <p:cNvSpPr>
            <a:spLocks noGrp="1"/>
          </p:cNvSpPr>
          <p:nvPr>
            <p:ph type="title"/>
          </p:nvPr>
        </p:nvSpPr>
        <p:spPr>
          <a:xfrm>
            <a:off x="468463" y="1361850"/>
            <a:ext cx="7886700" cy="580922"/>
          </a:xfrm>
        </p:spPr>
        <p:txBody>
          <a:bodyPr>
            <a:normAutofit fontScale="90000"/>
          </a:bodyPr>
          <a:lstStyle/>
          <a:p>
            <a:r>
              <a:rPr lang="en-US" b="1" dirty="0"/>
              <a:t>Late stage (surgical) management</a:t>
            </a:r>
          </a:p>
        </p:txBody>
      </p:sp>
      <p:pic>
        <p:nvPicPr>
          <p:cNvPr id="5" name="Content Placeholder 4" descr="Doctor female with solid fill">
            <a:extLst>
              <a:ext uri="{FF2B5EF4-FFF2-40B4-BE49-F238E27FC236}">
                <a16:creationId xmlns:a16="http://schemas.microsoft.com/office/drawing/2014/main" id="{CFF6BB15-2132-F64A-830B-CDF4F443CDCB}"/>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89737" y="1209443"/>
            <a:ext cx="685800" cy="685800"/>
          </a:xfrm>
        </p:spPr>
      </p:pic>
      <p:pic>
        <p:nvPicPr>
          <p:cNvPr id="7" name="Content Placeholder 4">
            <a:extLst>
              <a:ext uri="{FF2B5EF4-FFF2-40B4-BE49-F238E27FC236}">
                <a16:creationId xmlns:a16="http://schemas.microsoft.com/office/drawing/2014/main" id="{610139B3-E05C-5149-B0D1-B8C817CB9E9D}"/>
              </a:ext>
            </a:extLst>
          </p:cNvPr>
          <p:cNvPicPr>
            <a:picLocks noChangeAspect="1"/>
          </p:cNvPicPr>
          <p:nvPr/>
        </p:nvPicPr>
        <p:blipFill rotWithShape="1">
          <a:blip r:embed="rId4"/>
          <a:srcRect l="22251" t="31946" r="62107" b="26237"/>
          <a:stretch/>
        </p:blipFill>
        <p:spPr>
          <a:xfrm>
            <a:off x="4572000" y="2042492"/>
            <a:ext cx="4082001" cy="3069291"/>
          </a:xfrm>
          <a:prstGeom prst="rect">
            <a:avLst/>
          </a:prstGeom>
        </p:spPr>
      </p:pic>
      <p:pic>
        <p:nvPicPr>
          <p:cNvPr id="6" name="Picture 5">
            <a:extLst>
              <a:ext uri="{FF2B5EF4-FFF2-40B4-BE49-F238E27FC236}">
                <a16:creationId xmlns:a16="http://schemas.microsoft.com/office/drawing/2014/main" id="{D569C1AD-C098-F746-8E19-EF31F78ADC06}"/>
              </a:ext>
            </a:extLst>
          </p:cNvPr>
          <p:cNvPicPr>
            <a:picLocks noChangeAspect="1"/>
          </p:cNvPicPr>
          <p:nvPr/>
        </p:nvPicPr>
        <p:blipFill>
          <a:blip r:embed="rId5"/>
          <a:stretch>
            <a:fillRect/>
          </a:stretch>
        </p:blipFill>
        <p:spPr>
          <a:xfrm>
            <a:off x="4872997" y="2838207"/>
            <a:ext cx="3662021" cy="2273576"/>
          </a:xfrm>
          <a:prstGeom prst="rect">
            <a:avLst/>
          </a:prstGeom>
        </p:spPr>
      </p:pic>
      <p:cxnSp>
        <p:nvCxnSpPr>
          <p:cNvPr id="8" name="Straight Arrow Connector 7">
            <a:extLst>
              <a:ext uri="{FF2B5EF4-FFF2-40B4-BE49-F238E27FC236}">
                <a16:creationId xmlns:a16="http://schemas.microsoft.com/office/drawing/2014/main" id="{96805919-21A8-D640-91A3-B90D08FDB811}"/>
              </a:ext>
            </a:extLst>
          </p:cNvPr>
          <p:cNvCxnSpPr>
            <a:cxnSpLocks/>
          </p:cNvCxnSpPr>
          <p:nvPr/>
        </p:nvCxnSpPr>
        <p:spPr>
          <a:xfrm flipV="1">
            <a:off x="5294978" y="3037647"/>
            <a:ext cx="2818058" cy="78270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8B68A6D-502C-104E-A490-F53ABBC59F77}"/>
              </a:ext>
            </a:extLst>
          </p:cNvPr>
          <p:cNvSpPr txBox="1"/>
          <p:nvPr/>
        </p:nvSpPr>
        <p:spPr>
          <a:xfrm>
            <a:off x="489999" y="2267520"/>
            <a:ext cx="3566825" cy="2146742"/>
          </a:xfrm>
          <a:prstGeom prst="rect">
            <a:avLst/>
          </a:prstGeom>
          <a:noFill/>
        </p:spPr>
        <p:txBody>
          <a:bodyPr wrap="square">
            <a:spAutoFit/>
          </a:bodyPr>
          <a:lstStyle/>
          <a:p>
            <a:pPr marL="257175" indent="-257175">
              <a:spcAft>
                <a:spcPts val="900"/>
              </a:spcAft>
              <a:buFont typeface="Arial" panose="020B0604020202020204" pitchFamily="34" charset="0"/>
              <a:buChar char="•"/>
            </a:pPr>
            <a:r>
              <a:rPr lang="en-US" dirty="0"/>
              <a:t>In Aotearoa New Zealand in 2019, 8,378 people underwent TKJR and in 2020, it was 8,135 (even with COVID!)</a:t>
            </a:r>
          </a:p>
          <a:p>
            <a:pPr marL="257175" indent="-257175">
              <a:spcAft>
                <a:spcPts val="900"/>
              </a:spcAft>
              <a:buFont typeface="Arial" panose="020B0604020202020204" pitchFamily="34" charset="0"/>
              <a:buChar char="•"/>
            </a:pPr>
            <a:r>
              <a:rPr lang="en-US" dirty="0"/>
              <a:t>TKJR costs approximately $25k per surgery (approximately, $200m/year)</a:t>
            </a:r>
          </a:p>
        </p:txBody>
      </p:sp>
    </p:spTree>
    <p:extLst>
      <p:ext uri="{BB962C8B-B14F-4D97-AF65-F5344CB8AC3E}">
        <p14:creationId xmlns:p14="http://schemas.microsoft.com/office/powerpoint/2010/main" val="23519957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9F9DE-67CA-5841-A682-194FFC39950B}"/>
              </a:ext>
            </a:extLst>
          </p:cNvPr>
          <p:cNvSpPr>
            <a:spLocks noGrp="1"/>
          </p:cNvSpPr>
          <p:nvPr>
            <p:ph type="title"/>
          </p:nvPr>
        </p:nvSpPr>
        <p:spPr>
          <a:xfrm>
            <a:off x="468463" y="1131094"/>
            <a:ext cx="7886700" cy="516317"/>
          </a:xfrm>
        </p:spPr>
        <p:txBody>
          <a:bodyPr>
            <a:normAutofit/>
          </a:bodyPr>
          <a:lstStyle/>
          <a:p>
            <a:r>
              <a:rPr lang="en-NZ" sz="2100" dirty="0"/>
              <a:t>Osteoarthritis across the life span: Opportunities</a:t>
            </a:r>
            <a:endParaRPr lang="en-US" sz="2100" dirty="0"/>
          </a:p>
        </p:txBody>
      </p:sp>
      <p:graphicFrame>
        <p:nvGraphicFramePr>
          <p:cNvPr id="4" name="Table 4">
            <a:extLst>
              <a:ext uri="{FF2B5EF4-FFF2-40B4-BE49-F238E27FC236}">
                <a16:creationId xmlns:a16="http://schemas.microsoft.com/office/drawing/2014/main" id="{5F870C89-E756-D74F-86E4-9052DEF8E5BB}"/>
              </a:ext>
            </a:extLst>
          </p:cNvPr>
          <p:cNvGraphicFramePr>
            <a:graphicFrameLocks noGrp="1"/>
          </p:cNvGraphicFramePr>
          <p:nvPr>
            <p:ph idx="1"/>
          </p:nvPr>
        </p:nvGraphicFramePr>
        <p:xfrm>
          <a:off x="547430" y="2537976"/>
          <a:ext cx="7886700" cy="1905000"/>
        </p:xfrm>
        <a:graphic>
          <a:graphicData uri="http://schemas.openxmlformats.org/drawingml/2006/table">
            <a:tbl>
              <a:tblPr firstRow="1" bandRow="1">
                <a:tableStyleId>{5C22544A-7EE6-4342-B048-85BDC9FD1C3A}</a:tableStyleId>
              </a:tblPr>
              <a:tblGrid>
                <a:gridCol w="1971675">
                  <a:extLst>
                    <a:ext uri="{9D8B030D-6E8A-4147-A177-3AD203B41FA5}">
                      <a16:colId xmlns:a16="http://schemas.microsoft.com/office/drawing/2014/main" val="1121779493"/>
                    </a:ext>
                  </a:extLst>
                </a:gridCol>
                <a:gridCol w="1971675">
                  <a:extLst>
                    <a:ext uri="{9D8B030D-6E8A-4147-A177-3AD203B41FA5}">
                      <a16:colId xmlns:a16="http://schemas.microsoft.com/office/drawing/2014/main" val="16593767"/>
                    </a:ext>
                  </a:extLst>
                </a:gridCol>
                <a:gridCol w="1971675">
                  <a:extLst>
                    <a:ext uri="{9D8B030D-6E8A-4147-A177-3AD203B41FA5}">
                      <a16:colId xmlns:a16="http://schemas.microsoft.com/office/drawing/2014/main" val="65770898"/>
                    </a:ext>
                  </a:extLst>
                </a:gridCol>
                <a:gridCol w="1971675">
                  <a:extLst>
                    <a:ext uri="{9D8B030D-6E8A-4147-A177-3AD203B41FA5}">
                      <a16:colId xmlns:a16="http://schemas.microsoft.com/office/drawing/2014/main" val="2214429871"/>
                    </a:ext>
                  </a:extLst>
                </a:gridCol>
              </a:tblGrid>
              <a:tr h="480060">
                <a:tc>
                  <a:txBody>
                    <a:bodyPr/>
                    <a:lstStyle/>
                    <a:p>
                      <a:pPr algn="ctr"/>
                      <a:r>
                        <a:rPr lang="en-US" sz="1400" dirty="0"/>
                        <a:t>Prevention </a:t>
                      </a:r>
                    </a:p>
                    <a:p>
                      <a:pPr algn="ctr"/>
                      <a:r>
                        <a:rPr lang="en-US" sz="1400" dirty="0"/>
                        <a:t>(0-19 years)</a:t>
                      </a:r>
                    </a:p>
                  </a:txBody>
                  <a:tcPr marL="68580" marR="68580" marT="34290" marB="34290"/>
                </a:tc>
                <a:tc>
                  <a:txBody>
                    <a:bodyPr/>
                    <a:lstStyle/>
                    <a:p>
                      <a:pPr algn="ctr"/>
                      <a:r>
                        <a:rPr lang="en-US" sz="1400" dirty="0"/>
                        <a:t>Prevention and diagnosis (20-39 years)</a:t>
                      </a:r>
                    </a:p>
                  </a:txBody>
                  <a:tcPr marL="68580" marR="68580" marT="34290" marB="34290"/>
                </a:tc>
                <a:tc>
                  <a:txBody>
                    <a:bodyPr/>
                    <a:lstStyle/>
                    <a:p>
                      <a:pPr algn="ctr"/>
                      <a:r>
                        <a:rPr lang="en-US" sz="1400" dirty="0"/>
                        <a:t>Early management </a:t>
                      </a:r>
                    </a:p>
                    <a:p>
                      <a:pPr algn="ctr"/>
                      <a:r>
                        <a:rPr lang="en-US" sz="1400" dirty="0"/>
                        <a:t>(40-59 years)</a:t>
                      </a:r>
                    </a:p>
                  </a:txBody>
                  <a:tcPr marL="68580" marR="68580" marT="34290" marB="34290"/>
                </a:tc>
                <a:tc>
                  <a:txBody>
                    <a:bodyPr/>
                    <a:lstStyle/>
                    <a:p>
                      <a:pPr algn="ctr"/>
                      <a:r>
                        <a:rPr lang="en-US" sz="1400" dirty="0"/>
                        <a:t>Late management </a:t>
                      </a:r>
                    </a:p>
                    <a:p>
                      <a:pPr algn="ctr"/>
                      <a:r>
                        <a:rPr lang="en-US" sz="1400" dirty="0"/>
                        <a:t>(60-80+ years)</a:t>
                      </a:r>
                    </a:p>
                  </a:txBody>
                  <a:tcPr marL="68580" marR="68580" marT="34290" marB="34290"/>
                </a:tc>
                <a:extLst>
                  <a:ext uri="{0D108BD9-81ED-4DB2-BD59-A6C34878D82A}">
                    <a16:rowId xmlns:a16="http://schemas.microsoft.com/office/drawing/2014/main" val="2482370614"/>
                  </a:ext>
                </a:extLst>
              </a:tr>
              <a:tr h="278130">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extLst>
                  <a:ext uri="{0D108BD9-81ED-4DB2-BD59-A6C34878D82A}">
                    <a16:rowId xmlns:a16="http://schemas.microsoft.com/office/drawing/2014/main" val="614367664"/>
                  </a:ext>
                </a:extLst>
              </a:tr>
              <a:tr h="278130">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extLst>
                  <a:ext uri="{0D108BD9-81ED-4DB2-BD59-A6C34878D82A}">
                    <a16:rowId xmlns:a16="http://schemas.microsoft.com/office/drawing/2014/main" val="2296021404"/>
                  </a:ext>
                </a:extLst>
              </a:tr>
              <a:tr h="278130">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extLst>
                  <a:ext uri="{0D108BD9-81ED-4DB2-BD59-A6C34878D82A}">
                    <a16:rowId xmlns:a16="http://schemas.microsoft.com/office/drawing/2014/main" val="3522308277"/>
                  </a:ext>
                </a:extLst>
              </a:tr>
              <a:tr h="278130">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extLst>
                  <a:ext uri="{0D108BD9-81ED-4DB2-BD59-A6C34878D82A}">
                    <a16:rowId xmlns:a16="http://schemas.microsoft.com/office/drawing/2014/main" val="1451219073"/>
                  </a:ext>
                </a:extLst>
              </a:tr>
              <a:tr h="278130">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4169798568"/>
                  </a:ext>
                </a:extLst>
              </a:tr>
            </a:tbl>
          </a:graphicData>
        </a:graphic>
      </p:graphicFrame>
      <p:pic>
        <p:nvPicPr>
          <p:cNvPr id="6" name="Graphic 5" descr="Apple with solid fill">
            <a:extLst>
              <a:ext uri="{FF2B5EF4-FFF2-40B4-BE49-F238E27FC236}">
                <a16:creationId xmlns:a16="http://schemas.microsoft.com/office/drawing/2014/main" id="{C4789724-E44A-C041-9CF9-44A06C6687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30150" y="1573331"/>
            <a:ext cx="587732" cy="587732"/>
          </a:xfrm>
          <a:prstGeom prst="rect">
            <a:avLst/>
          </a:prstGeom>
        </p:spPr>
      </p:pic>
      <p:pic>
        <p:nvPicPr>
          <p:cNvPr id="8" name="Graphic 7" descr="Ambulance with solid fill">
            <a:extLst>
              <a:ext uri="{FF2B5EF4-FFF2-40B4-BE49-F238E27FC236}">
                <a16:creationId xmlns:a16="http://schemas.microsoft.com/office/drawing/2014/main" id="{30D8E455-4ADE-7644-ACFD-3D56DB6EC91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32712" y="1613749"/>
            <a:ext cx="685800" cy="685800"/>
          </a:xfrm>
          <a:prstGeom prst="rect">
            <a:avLst/>
          </a:prstGeom>
        </p:spPr>
      </p:pic>
      <p:cxnSp>
        <p:nvCxnSpPr>
          <p:cNvPr id="10" name="Straight Arrow Connector 9">
            <a:extLst>
              <a:ext uri="{FF2B5EF4-FFF2-40B4-BE49-F238E27FC236}">
                <a16:creationId xmlns:a16="http://schemas.microsoft.com/office/drawing/2014/main" id="{866EE999-DF29-594B-BD2F-C1B636A878CD}"/>
              </a:ext>
            </a:extLst>
          </p:cNvPr>
          <p:cNvCxnSpPr>
            <a:cxnSpLocks/>
          </p:cNvCxnSpPr>
          <p:nvPr/>
        </p:nvCxnSpPr>
        <p:spPr>
          <a:xfrm>
            <a:off x="1929903" y="1956649"/>
            <a:ext cx="4963819" cy="0"/>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7410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29EF8-CD6D-1741-A63C-334956B7D839}"/>
              </a:ext>
            </a:extLst>
          </p:cNvPr>
          <p:cNvSpPr>
            <a:spLocks noGrp="1"/>
          </p:cNvSpPr>
          <p:nvPr>
            <p:ph type="title"/>
          </p:nvPr>
        </p:nvSpPr>
        <p:spPr>
          <a:xfrm>
            <a:off x="468463" y="1285279"/>
            <a:ext cx="6121647" cy="839987"/>
          </a:xfrm>
        </p:spPr>
        <p:txBody>
          <a:bodyPr>
            <a:normAutofit fontScale="90000"/>
          </a:bodyPr>
          <a:lstStyle/>
          <a:p>
            <a:r>
              <a:rPr lang="en-NZ" dirty="0"/>
              <a:t>Active (early) management</a:t>
            </a:r>
            <a:br>
              <a:rPr lang="en-NZ" dirty="0"/>
            </a:br>
            <a:endParaRPr lang="en-US" dirty="0"/>
          </a:p>
        </p:txBody>
      </p:sp>
      <p:pic>
        <p:nvPicPr>
          <p:cNvPr id="6" name="Content Placeholder 5" descr="Run with solid fill">
            <a:extLst>
              <a:ext uri="{FF2B5EF4-FFF2-40B4-BE49-F238E27FC236}">
                <a16:creationId xmlns:a16="http://schemas.microsoft.com/office/drawing/2014/main" id="{896179E7-B7DD-804C-8D8D-9B056312CA37}"/>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79619" y="1123951"/>
            <a:ext cx="619214" cy="619214"/>
          </a:xfrm>
        </p:spPr>
      </p:pic>
      <p:pic>
        <p:nvPicPr>
          <p:cNvPr id="4" name="Content Placeholder 4">
            <a:extLst>
              <a:ext uri="{FF2B5EF4-FFF2-40B4-BE49-F238E27FC236}">
                <a16:creationId xmlns:a16="http://schemas.microsoft.com/office/drawing/2014/main" id="{51422D4F-79B4-9E47-92E5-90AAD16C7C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90110" y="1893676"/>
            <a:ext cx="2408723" cy="3840374"/>
          </a:xfrm>
          <a:prstGeom prst="rect">
            <a:avLst/>
          </a:prstGeom>
        </p:spPr>
      </p:pic>
      <p:pic>
        <p:nvPicPr>
          <p:cNvPr id="5" name="Picture 1">
            <a:extLst>
              <a:ext uri="{FF2B5EF4-FFF2-40B4-BE49-F238E27FC236}">
                <a16:creationId xmlns:a16="http://schemas.microsoft.com/office/drawing/2014/main" id="{95D118D6-3DCD-AD44-AF6B-1683205106E0}"/>
              </a:ext>
            </a:extLst>
          </p:cNvPr>
          <p:cNvPicPr>
            <a:picLocks noChangeArrowheads="1"/>
          </p:cNvPicPr>
          <p:nvPr/>
        </p:nvPicPr>
        <p:blipFill>
          <a:blip r:embed="rId5">
            <a:extLst>
              <a:ext uri="{28A0092B-C50C-407E-A947-70E740481C1C}">
                <a14:useLocalDpi xmlns:a14="http://schemas.microsoft.com/office/drawing/2010/main" val="0"/>
              </a:ext>
            </a:extLst>
          </a:blip>
          <a:srcRect t="53459" r="-137" b="17107"/>
          <a:stretch>
            <a:fillRect/>
          </a:stretch>
        </p:blipFill>
        <p:spPr bwMode="auto">
          <a:xfrm>
            <a:off x="377127" y="3993256"/>
            <a:ext cx="4194873" cy="1740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BCA16A32-FF06-A943-AFEA-1012D2DACD6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29287" y="5189935"/>
            <a:ext cx="1556147" cy="544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70011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E0A73-0C3A-40B9-A87E-B556700CD632}"/>
              </a:ext>
            </a:extLst>
          </p:cNvPr>
          <p:cNvSpPr>
            <a:spLocks noGrp="1"/>
          </p:cNvSpPr>
          <p:nvPr>
            <p:ph type="title"/>
          </p:nvPr>
        </p:nvSpPr>
        <p:spPr>
          <a:xfrm>
            <a:off x="468463" y="1368028"/>
            <a:ext cx="7886700" cy="456683"/>
          </a:xfrm>
        </p:spPr>
        <p:txBody>
          <a:bodyPr>
            <a:normAutofit fontScale="90000"/>
          </a:bodyPr>
          <a:lstStyle/>
          <a:p>
            <a:r>
              <a:rPr lang="en-NZ" b="1" dirty="0"/>
              <a:t>Pathways to conservative care not utilised consistently</a:t>
            </a:r>
          </a:p>
        </p:txBody>
      </p:sp>
      <p:sp>
        <p:nvSpPr>
          <p:cNvPr id="3" name="Content Placeholder 2">
            <a:extLst>
              <a:ext uri="{FF2B5EF4-FFF2-40B4-BE49-F238E27FC236}">
                <a16:creationId xmlns:a16="http://schemas.microsoft.com/office/drawing/2014/main" id="{23A42903-BF28-47B1-A39F-2E51831AF5B1}"/>
              </a:ext>
            </a:extLst>
          </p:cNvPr>
          <p:cNvSpPr>
            <a:spLocks noGrp="1"/>
          </p:cNvSpPr>
          <p:nvPr>
            <p:ph idx="1"/>
          </p:nvPr>
        </p:nvSpPr>
        <p:spPr>
          <a:xfrm>
            <a:off x="468463" y="2096398"/>
            <a:ext cx="7886700" cy="2104127"/>
          </a:xfrm>
        </p:spPr>
        <p:txBody>
          <a:bodyPr>
            <a:normAutofit fontScale="85000" lnSpcReduction="10000"/>
          </a:bodyPr>
          <a:lstStyle/>
          <a:p>
            <a:pPr>
              <a:lnSpc>
                <a:spcPct val="120000"/>
              </a:lnSpc>
              <a:spcAft>
                <a:spcPts val="900"/>
              </a:spcAft>
            </a:pPr>
            <a:r>
              <a:rPr lang="en-NZ" sz="1800" dirty="0"/>
              <a:t>51% of patients referred for physiotherapy management until joint replacement was required.</a:t>
            </a:r>
          </a:p>
          <a:p>
            <a:pPr>
              <a:lnSpc>
                <a:spcPct val="120000"/>
              </a:lnSpc>
              <a:spcAft>
                <a:spcPts val="900"/>
              </a:spcAft>
            </a:pPr>
            <a:r>
              <a:rPr lang="en-NZ" sz="1800" dirty="0"/>
              <a:t> 49 % of the cohort did not receive a physiotherapy referral. </a:t>
            </a:r>
          </a:p>
          <a:p>
            <a:pPr>
              <a:lnSpc>
                <a:spcPct val="120000"/>
              </a:lnSpc>
              <a:spcAft>
                <a:spcPts val="900"/>
              </a:spcAft>
            </a:pPr>
            <a:r>
              <a:rPr lang="en-NZ" sz="1800" dirty="0"/>
              <a:t>86% of this patient group  not made aware of the different interventions available. </a:t>
            </a:r>
          </a:p>
          <a:p>
            <a:pPr>
              <a:lnSpc>
                <a:spcPct val="120000"/>
              </a:lnSpc>
              <a:spcAft>
                <a:spcPts val="900"/>
              </a:spcAft>
            </a:pPr>
            <a:r>
              <a:rPr lang="en-NZ" sz="1800" dirty="0"/>
              <a:t>94% of cases physiotherapy was not discussed as a treatment option. </a:t>
            </a:r>
          </a:p>
        </p:txBody>
      </p:sp>
      <p:sp>
        <p:nvSpPr>
          <p:cNvPr id="4" name="TextBox 3">
            <a:extLst>
              <a:ext uri="{FF2B5EF4-FFF2-40B4-BE49-F238E27FC236}">
                <a16:creationId xmlns:a16="http://schemas.microsoft.com/office/drawing/2014/main" id="{95136C22-CC09-2348-8AF3-2D2765EEBDBC}"/>
              </a:ext>
            </a:extLst>
          </p:cNvPr>
          <p:cNvSpPr txBox="1"/>
          <p:nvPr/>
        </p:nvSpPr>
        <p:spPr>
          <a:xfrm>
            <a:off x="5352222" y="5489972"/>
            <a:ext cx="3660085" cy="300082"/>
          </a:xfrm>
          <a:prstGeom prst="rect">
            <a:avLst/>
          </a:prstGeom>
          <a:noFill/>
        </p:spPr>
        <p:txBody>
          <a:bodyPr wrap="square" rtlCol="0">
            <a:spAutoFit/>
          </a:bodyPr>
          <a:lstStyle/>
          <a:p>
            <a:r>
              <a:rPr lang="en-NZ" sz="1350" dirty="0"/>
              <a:t>(Reid et al., 2014. NZ Journal Physiotherapy)</a:t>
            </a:r>
          </a:p>
        </p:txBody>
      </p:sp>
      <p:pic>
        <p:nvPicPr>
          <p:cNvPr id="5" name="Picture 4">
            <a:extLst>
              <a:ext uri="{FF2B5EF4-FFF2-40B4-BE49-F238E27FC236}">
                <a16:creationId xmlns:a16="http://schemas.microsoft.com/office/drawing/2014/main" id="{1D8D6233-725C-FC4B-8BE2-7CE8AC0C3E94}"/>
              </a:ext>
            </a:extLst>
          </p:cNvPr>
          <p:cNvPicPr>
            <a:picLocks noChangeAspect="1"/>
          </p:cNvPicPr>
          <p:nvPr/>
        </p:nvPicPr>
        <p:blipFill>
          <a:blip r:embed="rId2"/>
          <a:stretch>
            <a:fillRect/>
          </a:stretch>
        </p:blipFill>
        <p:spPr>
          <a:xfrm>
            <a:off x="468463" y="4412410"/>
            <a:ext cx="1871973" cy="1588340"/>
          </a:xfrm>
          <a:prstGeom prst="rect">
            <a:avLst/>
          </a:prstGeom>
        </p:spPr>
      </p:pic>
      <p:pic>
        <p:nvPicPr>
          <p:cNvPr id="7" name="Graphic 6" descr="Route (Two Pins With A Path) with solid fill">
            <a:extLst>
              <a:ext uri="{FF2B5EF4-FFF2-40B4-BE49-F238E27FC236}">
                <a16:creationId xmlns:a16="http://schemas.microsoft.com/office/drawing/2014/main" id="{3BD921D7-BF67-7744-98A5-5ED2ADEDD3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08181" y="1025128"/>
            <a:ext cx="625079" cy="625079"/>
          </a:xfrm>
          <a:prstGeom prst="rect">
            <a:avLst/>
          </a:prstGeom>
        </p:spPr>
      </p:pic>
    </p:spTree>
    <p:extLst>
      <p:ext uri="{BB962C8B-B14F-4D97-AF65-F5344CB8AC3E}">
        <p14:creationId xmlns:p14="http://schemas.microsoft.com/office/powerpoint/2010/main" val="738900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C388D-172E-9D49-87A2-33F2A0CB20FC}"/>
              </a:ext>
            </a:extLst>
          </p:cNvPr>
          <p:cNvSpPr>
            <a:spLocks noGrp="1"/>
          </p:cNvSpPr>
          <p:nvPr>
            <p:ph type="title"/>
          </p:nvPr>
        </p:nvSpPr>
        <p:spPr>
          <a:xfrm>
            <a:off x="468462" y="1203839"/>
            <a:ext cx="5053288" cy="397816"/>
          </a:xfrm>
        </p:spPr>
        <p:txBody>
          <a:bodyPr>
            <a:normAutofit fontScale="90000"/>
          </a:bodyPr>
          <a:lstStyle/>
          <a:p>
            <a:r>
              <a:rPr lang="en-US" b="1" dirty="0">
                <a:latin typeface="+mn-lt"/>
              </a:rPr>
              <a:t>Management versus treatment</a:t>
            </a:r>
          </a:p>
        </p:txBody>
      </p:sp>
      <p:pic>
        <p:nvPicPr>
          <p:cNvPr id="6" name="Content Placeholder 3">
            <a:extLst>
              <a:ext uri="{FF2B5EF4-FFF2-40B4-BE49-F238E27FC236}">
                <a16:creationId xmlns:a16="http://schemas.microsoft.com/office/drawing/2014/main" id="{D90ABE76-7BF9-974C-A611-927F405F8EA6}"/>
              </a:ext>
            </a:extLst>
          </p:cNvPr>
          <p:cNvPicPr>
            <a:picLocks noChangeAspect="1"/>
          </p:cNvPicPr>
          <p:nvPr/>
        </p:nvPicPr>
        <p:blipFill>
          <a:blip r:embed="rId2"/>
          <a:stretch>
            <a:fillRect/>
          </a:stretch>
        </p:blipFill>
        <p:spPr>
          <a:xfrm>
            <a:off x="1619945" y="2098234"/>
            <a:ext cx="5904110" cy="2770643"/>
          </a:xfrm>
          <a:prstGeom prst="rect">
            <a:avLst/>
          </a:prstGeom>
        </p:spPr>
      </p:pic>
      <p:sp>
        <p:nvSpPr>
          <p:cNvPr id="8" name="TextBox 7">
            <a:extLst>
              <a:ext uri="{FF2B5EF4-FFF2-40B4-BE49-F238E27FC236}">
                <a16:creationId xmlns:a16="http://schemas.microsoft.com/office/drawing/2014/main" id="{CE2A553A-17F5-8248-AF8A-5D96BAFBABC4}"/>
              </a:ext>
            </a:extLst>
          </p:cNvPr>
          <p:cNvSpPr txBox="1"/>
          <p:nvPr/>
        </p:nvSpPr>
        <p:spPr>
          <a:xfrm>
            <a:off x="2285160" y="5365457"/>
            <a:ext cx="4573680" cy="253916"/>
          </a:xfrm>
          <a:prstGeom prst="rect">
            <a:avLst/>
          </a:prstGeom>
          <a:noFill/>
        </p:spPr>
        <p:txBody>
          <a:bodyPr wrap="square">
            <a:spAutoFit/>
          </a:bodyPr>
          <a:lstStyle/>
          <a:p>
            <a:pPr algn="ctr"/>
            <a:r>
              <a:rPr lang="en-US" sz="1050" dirty="0"/>
              <a:t>National Osteoarthritis Strategy (Australia, 2018)</a:t>
            </a:r>
          </a:p>
        </p:txBody>
      </p:sp>
      <p:pic>
        <p:nvPicPr>
          <p:cNvPr id="4" name="Graphic 3" descr="Branching diagram outline">
            <a:extLst>
              <a:ext uri="{FF2B5EF4-FFF2-40B4-BE49-F238E27FC236}">
                <a16:creationId xmlns:a16="http://schemas.microsoft.com/office/drawing/2014/main" id="{C1F556BE-ECE4-A94D-9663-61A7E6E5ADD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15313" y="1059846"/>
            <a:ext cx="685800" cy="685800"/>
          </a:xfrm>
          <a:prstGeom prst="rect">
            <a:avLst/>
          </a:prstGeom>
        </p:spPr>
      </p:pic>
    </p:spTree>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7BE5A-5F5F-4280-A136-BB09657B1735}"/>
              </a:ext>
            </a:extLst>
          </p:cNvPr>
          <p:cNvSpPr>
            <a:spLocks noGrp="1"/>
          </p:cNvSpPr>
          <p:nvPr>
            <p:ph type="title"/>
          </p:nvPr>
        </p:nvSpPr>
        <p:spPr/>
        <p:txBody>
          <a:bodyPr/>
          <a:lstStyle/>
          <a:p>
            <a:r>
              <a:rPr lang="en-NZ" dirty="0"/>
              <a:t>“Living a better life post ACL injury”</a:t>
            </a:r>
          </a:p>
        </p:txBody>
      </p:sp>
      <p:sp>
        <p:nvSpPr>
          <p:cNvPr id="3" name="Content Placeholder 2">
            <a:extLst>
              <a:ext uri="{FF2B5EF4-FFF2-40B4-BE49-F238E27FC236}">
                <a16:creationId xmlns:a16="http://schemas.microsoft.com/office/drawing/2014/main" id="{13DC3C8B-8175-4633-A1AA-B5549C05FD67}"/>
              </a:ext>
            </a:extLst>
          </p:cNvPr>
          <p:cNvSpPr>
            <a:spLocks noGrp="1"/>
          </p:cNvSpPr>
          <p:nvPr>
            <p:ph idx="1"/>
          </p:nvPr>
        </p:nvSpPr>
        <p:spPr/>
        <p:txBody>
          <a:bodyPr/>
          <a:lstStyle/>
          <a:p>
            <a:endParaRPr lang="en-NZ" dirty="0"/>
          </a:p>
        </p:txBody>
      </p:sp>
      <p:sp>
        <p:nvSpPr>
          <p:cNvPr id="4" name="Rectangle 3">
            <a:extLst>
              <a:ext uri="{FF2B5EF4-FFF2-40B4-BE49-F238E27FC236}">
                <a16:creationId xmlns:a16="http://schemas.microsoft.com/office/drawing/2014/main" id="{758FDC39-11C2-4406-B8FE-2B9C5FF8FBFF}"/>
              </a:ext>
            </a:extLst>
          </p:cNvPr>
          <p:cNvSpPr/>
          <p:nvPr/>
        </p:nvSpPr>
        <p:spPr>
          <a:xfrm>
            <a:off x="906012" y="2233951"/>
            <a:ext cx="2837575" cy="887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050" dirty="0">
                <a:solidFill>
                  <a:srgbClr val="FF0000"/>
                </a:solidFill>
              </a:rPr>
              <a:t>Phase 1</a:t>
            </a:r>
          </a:p>
          <a:p>
            <a:pPr algn="ctr"/>
            <a:r>
              <a:rPr lang="en-NZ" sz="1050" dirty="0"/>
              <a:t>What are the current experiences and challenges of those living with early OA post ACL injury?</a:t>
            </a:r>
          </a:p>
        </p:txBody>
      </p:sp>
      <p:sp>
        <p:nvSpPr>
          <p:cNvPr id="5" name="Rectangle 4">
            <a:extLst>
              <a:ext uri="{FF2B5EF4-FFF2-40B4-BE49-F238E27FC236}">
                <a16:creationId xmlns:a16="http://schemas.microsoft.com/office/drawing/2014/main" id="{5E574B4F-5BAE-44D9-8DFA-3945A8EDB7DD}"/>
              </a:ext>
            </a:extLst>
          </p:cNvPr>
          <p:cNvSpPr/>
          <p:nvPr/>
        </p:nvSpPr>
        <p:spPr>
          <a:xfrm>
            <a:off x="4572000" y="2248490"/>
            <a:ext cx="2783048" cy="887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050" dirty="0"/>
              <a:t>Phase 1 potential methodologies</a:t>
            </a:r>
          </a:p>
          <a:p>
            <a:pPr algn="ctr"/>
            <a:r>
              <a:rPr lang="en-NZ" sz="1050" dirty="0"/>
              <a:t>Survey questionnaire</a:t>
            </a:r>
          </a:p>
          <a:p>
            <a:pPr algn="ctr"/>
            <a:r>
              <a:rPr lang="en-NZ" sz="1050" dirty="0"/>
              <a:t>Or focus groups/hui</a:t>
            </a:r>
          </a:p>
        </p:txBody>
      </p:sp>
      <p:sp>
        <p:nvSpPr>
          <p:cNvPr id="6" name="Rectangle 5">
            <a:extLst>
              <a:ext uri="{FF2B5EF4-FFF2-40B4-BE49-F238E27FC236}">
                <a16:creationId xmlns:a16="http://schemas.microsoft.com/office/drawing/2014/main" id="{D0919024-7DE6-47D8-9F2A-B514E69CFB92}"/>
              </a:ext>
            </a:extLst>
          </p:cNvPr>
          <p:cNvSpPr/>
          <p:nvPr/>
        </p:nvSpPr>
        <p:spPr>
          <a:xfrm>
            <a:off x="906013" y="3500186"/>
            <a:ext cx="2837574" cy="8053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050" dirty="0">
                <a:solidFill>
                  <a:srgbClr val="FF0000"/>
                </a:solidFill>
              </a:rPr>
              <a:t>Phase 2</a:t>
            </a:r>
          </a:p>
          <a:p>
            <a:pPr algn="ctr"/>
            <a:r>
              <a:rPr lang="en-NZ" sz="1050" dirty="0"/>
              <a:t>What is the most appropriate programme to improve life post ACL injury?</a:t>
            </a:r>
          </a:p>
          <a:p>
            <a:pPr algn="ctr"/>
            <a:r>
              <a:rPr lang="en-NZ" sz="1050" dirty="0"/>
              <a:t>Co design of potential ways to improve outcomes and reduce disability post ACL injury</a:t>
            </a:r>
          </a:p>
        </p:txBody>
      </p:sp>
      <p:sp>
        <p:nvSpPr>
          <p:cNvPr id="7" name="Rectangle 6">
            <a:extLst>
              <a:ext uri="{FF2B5EF4-FFF2-40B4-BE49-F238E27FC236}">
                <a16:creationId xmlns:a16="http://schemas.microsoft.com/office/drawing/2014/main" id="{C41EDFB4-BCCE-418D-BEEB-B0227CD056E5}"/>
              </a:ext>
            </a:extLst>
          </p:cNvPr>
          <p:cNvSpPr/>
          <p:nvPr/>
        </p:nvSpPr>
        <p:spPr>
          <a:xfrm>
            <a:off x="4571999" y="3499995"/>
            <a:ext cx="2783048" cy="8053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050" dirty="0"/>
              <a:t>Phase 2 potential methodologies</a:t>
            </a:r>
          </a:p>
          <a:p>
            <a:pPr algn="ctr"/>
            <a:r>
              <a:rPr lang="en-NZ" sz="1050" dirty="0"/>
              <a:t>Focus groups/hui: Sporting organisations, people with ACL injury, Māori and Pasifika, health care providers, ANZ and ACC</a:t>
            </a:r>
          </a:p>
        </p:txBody>
      </p:sp>
      <p:sp>
        <p:nvSpPr>
          <p:cNvPr id="8" name="Rectangle 7">
            <a:extLst>
              <a:ext uri="{FF2B5EF4-FFF2-40B4-BE49-F238E27FC236}">
                <a16:creationId xmlns:a16="http://schemas.microsoft.com/office/drawing/2014/main" id="{2610B564-0EC4-47A0-89CC-0141701BF3B3}"/>
              </a:ext>
            </a:extLst>
          </p:cNvPr>
          <p:cNvSpPr/>
          <p:nvPr/>
        </p:nvSpPr>
        <p:spPr>
          <a:xfrm>
            <a:off x="931177" y="4732963"/>
            <a:ext cx="2881619" cy="8582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050" dirty="0">
                <a:solidFill>
                  <a:srgbClr val="FF0000"/>
                </a:solidFill>
              </a:rPr>
              <a:t>Phase 3</a:t>
            </a:r>
          </a:p>
          <a:p>
            <a:pPr algn="ctr"/>
            <a:r>
              <a:rPr lang="en-NZ" sz="1050" dirty="0"/>
              <a:t>What is the impact/best outcome of the above programme?</a:t>
            </a:r>
          </a:p>
          <a:p>
            <a:pPr algn="ctr"/>
            <a:r>
              <a:rPr lang="en-NZ" sz="1050" dirty="0"/>
              <a:t>Implementation of above programme into target group based on co </a:t>
            </a:r>
            <a:r>
              <a:rPr lang="en-NZ" sz="1050"/>
              <a:t>design findings</a:t>
            </a:r>
            <a:endParaRPr lang="en-NZ" sz="1050" dirty="0"/>
          </a:p>
        </p:txBody>
      </p:sp>
      <p:sp>
        <p:nvSpPr>
          <p:cNvPr id="9" name="Rectangle 8">
            <a:extLst>
              <a:ext uri="{FF2B5EF4-FFF2-40B4-BE49-F238E27FC236}">
                <a16:creationId xmlns:a16="http://schemas.microsoft.com/office/drawing/2014/main" id="{4A7F0B2D-20FA-40AC-B6A5-4F3A272C42EE}"/>
              </a:ext>
            </a:extLst>
          </p:cNvPr>
          <p:cNvSpPr/>
          <p:nvPr/>
        </p:nvSpPr>
        <p:spPr>
          <a:xfrm>
            <a:off x="4571998" y="4732962"/>
            <a:ext cx="2927760" cy="887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900" dirty="0"/>
              <a:t>Phase 3 potential methodologies</a:t>
            </a:r>
          </a:p>
          <a:p>
            <a:pPr algn="ctr"/>
            <a:r>
              <a:rPr lang="en-NZ" sz="900" dirty="0"/>
              <a:t>Prospective cohort study- mixed methods</a:t>
            </a:r>
          </a:p>
          <a:p>
            <a:pPr algn="ctr"/>
            <a:r>
              <a:rPr lang="en-NZ" sz="900" dirty="0"/>
              <a:t>Quantitative measures of QOL, KOOS etc based “my knee pain”</a:t>
            </a:r>
          </a:p>
          <a:p>
            <a:pPr algn="ctr"/>
            <a:r>
              <a:rPr lang="en-NZ" sz="900" dirty="0"/>
              <a:t>Qualitative measure Focus groups/hui with target group end of year</a:t>
            </a:r>
          </a:p>
          <a:p>
            <a:pPr algn="ctr"/>
            <a:endParaRPr lang="en-NZ" sz="900" dirty="0"/>
          </a:p>
        </p:txBody>
      </p:sp>
      <p:sp>
        <p:nvSpPr>
          <p:cNvPr id="10" name="Arrow: Down 9">
            <a:extLst>
              <a:ext uri="{FF2B5EF4-FFF2-40B4-BE49-F238E27FC236}">
                <a16:creationId xmlns:a16="http://schemas.microsoft.com/office/drawing/2014/main" id="{BD52E243-4912-4F7F-8DE7-06342A50F6B3}"/>
              </a:ext>
            </a:extLst>
          </p:cNvPr>
          <p:cNvSpPr/>
          <p:nvPr/>
        </p:nvSpPr>
        <p:spPr>
          <a:xfrm>
            <a:off x="2227277" y="3135626"/>
            <a:ext cx="363474" cy="3643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350"/>
          </a:p>
        </p:txBody>
      </p:sp>
      <p:sp>
        <p:nvSpPr>
          <p:cNvPr id="11" name="Arrow: Down 10">
            <a:extLst>
              <a:ext uri="{FF2B5EF4-FFF2-40B4-BE49-F238E27FC236}">
                <a16:creationId xmlns:a16="http://schemas.microsoft.com/office/drawing/2014/main" id="{4271373B-469A-485A-902D-6099A76BB930}"/>
              </a:ext>
            </a:extLst>
          </p:cNvPr>
          <p:cNvSpPr/>
          <p:nvPr/>
        </p:nvSpPr>
        <p:spPr>
          <a:xfrm>
            <a:off x="2227277" y="4337061"/>
            <a:ext cx="363474" cy="3643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350"/>
          </a:p>
        </p:txBody>
      </p:sp>
    </p:spTree>
    <p:extLst>
      <p:ext uri="{BB962C8B-B14F-4D97-AF65-F5344CB8AC3E}">
        <p14:creationId xmlns:p14="http://schemas.microsoft.com/office/powerpoint/2010/main" val="6858947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E7343-D085-E6D2-F9D6-0ADB5956B890}"/>
              </a:ext>
            </a:extLst>
          </p:cNvPr>
          <p:cNvSpPr>
            <a:spLocks noGrp="1"/>
          </p:cNvSpPr>
          <p:nvPr>
            <p:ph type="title"/>
          </p:nvPr>
        </p:nvSpPr>
        <p:spPr/>
        <p:txBody>
          <a:bodyPr/>
          <a:lstStyle/>
          <a:p>
            <a:r>
              <a:rPr lang="en-NZ" dirty="0"/>
              <a:t>Conclusion</a:t>
            </a:r>
          </a:p>
        </p:txBody>
      </p:sp>
      <p:sp>
        <p:nvSpPr>
          <p:cNvPr id="3" name="Content Placeholder 2">
            <a:extLst>
              <a:ext uri="{FF2B5EF4-FFF2-40B4-BE49-F238E27FC236}">
                <a16:creationId xmlns:a16="http://schemas.microsoft.com/office/drawing/2014/main" id="{BAC111A1-079B-8A9F-550F-61789428EE85}"/>
              </a:ext>
            </a:extLst>
          </p:cNvPr>
          <p:cNvSpPr>
            <a:spLocks noGrp="1"/>
          </p:cNvSpPr>
          <p:nvPr>
            <p:ph idx="1"/>
          </p:nvPr>
        </p:nvSpPr>
        <p:spPr/>
        <p:txBody>
          <a:bodyPr/>
          <a:lstStyle/>
          <a:p>
            <a:r>
              <a:rPr lang="en-NZ" dirty="0"/>
              <a:t>Injury prevention has challenges but has the greatest impact</a:t>
            </a:r>
          </a:p>
          <a:p>
            <a:r>
              <a:rPr lang="en-NZ" dirty="0"/>
              <a:t>Need to invest more at the junior level</a:t>
            </a:r>
          </a:p>
          <a:p>
            <a:r>
              <a:rPr lang="en-NZ" dirty="0"/>
              <a:t>Encourage healthy activity</a:t>
            </a:r>
          </a:p>
          <a:p>
            <a:r>
              <a:rPr lang="en-NZ" dirty="0"/>
              <a:t>Work at all three levels is required</a:t>
            </a:r>
          </a:p>
        </p:txBody>
      </p:sp>
    </p:spTree>
    <p:extLst>
      <p:ext uri="{BB962C8B-B14F-4D97-AF65-F5344CB8AC3E}">
        <p14:creationId xmlns:p14="http://schemas.microsoft.com/office/powerpoint/2010/main" val="2284297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05A6A-A7DA-49B9-BC55-BC3B6D1F6E5D}"/>
              </a:ext>
            </a:extLst>
          </p:cNvPr>
          <p:cNvSpPr>
            <a:spLocks noGrp="1"/>
          </p:cNvSpPr>
          <p:nvPr>
            <p:ph type="title"/>
          </p:nvPr>
        </p:nvSpPr>
        <p:spPr/>
        <p:txBody>
          <a:bodyPr/>
          <a:lstStyle/>
          <a:p>
            <a:r>
              <a:rPr lang="en-NZ" dirty="0"/>
              <a:t>NZ ACL surgery Male vs Female</a:t>
            </a:r>
          </a:p>
        </p:txBody>
      </p:sp>
      <p:pic>
        <p:nvPicPr>
          <p:cNvPr id="4" name="Content Placeholder 3">
            <a:extLst>
              <a:ext uri="{FF2B5EF4-FFF2-40B4-BE49-F238E27FC236}">
                <a16:creationId xmlns:a16="http://schemas.microsoft.com/office/drawing/2014/main" id="{40491F58-EA6A-4172-AE16-614FEB03E148}"/>
              </a:ext>
            </a:extLst>
          </p:cNvPr>
          <p:cNvPicPr>
            <a:picLocks noGrp="1" noChangeAspect="1"/>
          </p:cNvPicPr>
          <p:nvPr>
            <p:ph sz="quarter" idx="1"/>
          </p:nvPr>
        </p:nvPicPr>
        <p:blipFill rotWithShape="1">
          <a:blip r:embed="rId2"/>
          <a:srcRect l="8148" t="18322" r="57574" b="32266"/>
          <a:stretch/>
        </p:blipFill>
        <p:spPr>
          <a:xfrm>
            <a:off x="611560" y="1417638"/>
            <a:ext cx="3240360" cy="2160241"/>
          </a:xfrm>
          <a:prstGeom prst="rect">
            <a:avLst/>
          </a:prstGeom>
        </p:spPr>
      </p:pic>
      <p:pic>
        <p:nvPicPr>
          <p:cNvPr id="5" name="Picture 4">
            <a:extLst>
              <a:ext uri="{FF2B5EF4-FFF2-40B4-BE49-F238E27FC236}">
                <a16:creationId xmlns:a16="http://schemas.microsoft.com/office/drawing/2014/main" id="{63CE9E63-4E3A-4603-ADF0-9861BF152401}"/>
              </a:ext>
            </a:extLst>
          </p:cNvPr>
          <p:cNvPicPr>
            <a:picLocks noChangeAspect="1"/>
          </p:cNvPicPr>
          <p:nvPr/>
        </p:nvPicPr>
        <p:blipFill rotWithShape="1">
          <a:blip r:embed="rId3"/>
          <a:srcRect l="6688" t="22001" r="48425" b="23400"/>
          <a:stretch/>
        </p:blipFill>
        <p:spPr>
          <a:xfrm>
            <a:off x="251520" y="3940636"/>
            <a:ext cx="3672408" cy="2512700"/>
          </a:xfrm>
          <a:prstGeom prst="rect">
            <a:avLst/>
          </a:prstGeom>
        </p:spPr>
      </p:pic>
      <p:sp>
        <p:nvSpPr>
          <p:cNvPr id="6" name="TextBox 5">
            <a:extLst>
              <a:ext uri="{FF2B5EF4-FFF2-40B4-BE49-F238E27FC236}">
                <a16:creationId xmlns:a16="http://schemas.microsoft.com/office/drawing/2014/main" id="{121E5D0B-F244-42C9-9EE5-3842D6D4FAAC}"/>
              </a:ext>
            </a:extLst>
          </p:cNvPr>
          <p:cNvSpPr txBox="1"/>
          <p:nvPr/>
        </p:nvSpPr>
        <p:spPr>
          <a:xfrm>
            <a:off x="4572000" y="1628800"/>
            <a:ext cx="4114800" cy="3693319"/>
          </a:xfrm>
          <a:prstGeom prst="rect">
            <a:avLst/>
          </a:prstGeom>
          <a:noFill/>
        </p:spPr>
        <p:txBody>
          <a:bodyPr wrap="square" rtlCol="0">
            <a:spAutoFit/>
          </a:bodyPr>
          <a:lstStyle/>
          <a:p>
            <a:r>
              <a:rPr lang="en-NZ" dirty="0"/>
              <a:t>The annual incidence of ACLR for 2009–2016 was 58.2 per 100 000 person-years and was greater in males than in females (72.2 and 44.9, respectively). This represents a</a:t>
            </a:r>
          </a:p>
          <a:p>
            <a:r>
              <a:rPr lang="en-NZ" dirty="0"/>
              <a:t>58% increase when compared with the period 2000–2005 (36.9 per 100 000).</a:t>
            </a:r>
          </a:p>
          <a:p>
            <a:endParaRPr lang="en-NZ" dirty="0"/>
          </a:p>
          <a:p>
            <a:r>
              <a:rPr lang="en-NZ" dirty="0"/>
              <a:t> The greatest increase was seen in females aged 15–19 years, with the incidence increasing by 120% in</a:t>
            </a:r>
          </a:p>
          <a:p>
            <a:r>
              <a:rPr lang="en-NZ" dirty="0"/>
              <a:t>the last decade, compared with 53% in females aged 20–24 years. </a:t>
            </a:r>
          </a:p>
        </p:txBody>
      </p:sp>
      <p:sp>
        <p:nvSpPr>
          <p:cNvPr id="7" name="TextBox 6">
            <a:extLst>
              <a:ext uri="{FF2B5EF4-FFF2-40B4-BE49-F238E27FC236}">
                <a16:creationId xmlns:a16="http://schemas.microsoft.com/office/drawing/2014/main" id="{B0B2C777-1478-4AC3-8E43-AF8DDA0EA3B1}"/>
              </a:ext>
            </a:extLst>
          </p:cNvPr>
          <p:cNvSpPr txBox="1"/>
          <p:nvPr/>
        </p:nvSpPr>
        <p:spPr>
          <a:xfrm>
            <a:off x="4427984" y="5660032"/>
            <a:ext cx="4392488" cy="1107996"/>
          </a:xfrm>
          <a:prstGeom prst="rect">
            <a:avLst/>
          </a:prstGeom>
          <a:noFill/>
        </p:spPr>
        <p:txBody>
          <a:bodyPr wrap="square" rtlCol="0">
            <a:spAutoFit/>
          </a:bodyPr>
          <a:lstStyle/>
          <a:p>
            <a:r>
              <a:rPr lang="en-NZ" sz="1200" dirty="0"/>
              <a:t>Sutherland K, Clatworthy, M Fulcher, M and Young, S. (2019). </a:t>
            </a:r>
          </a:p>
          <a:p>
            <a:r>
              <a:rPr lang="en-NZ" sz="1200" dirty="0"/>
              <a:t>Marked increase in the incidence of anterior cruciate ligament reconstructions in young females in New Zealand, </a:t>
            </a:r>
            <a:r>
              <a:rPr lang="en-NZ" sz="1200" i="1" dirty="0"/>
              <a:t>ANZ J </a:t>
            </a:r>
            <a:r>
              <a:rPr lang="en-NZ" sz="1200" i="1" dirty="0" err="1"/>
              <a:t>Surg</a:t>
            </a:r>
            <a:r>
              <a:rPr lang="en-NZ" sz="1200" dirty="0"/>
              <a:t>, 89, 1151–1155</a:t>
            </a:r>
          </a:p>
          <a:p>
            <a:endParaRPr lang="en-NZ" dirty="0"/>
          </a:p>
        </p:txBody>
      </p:sp>
    </p:spTree>
    <p:extLst>
      <p:ext uri="{BB962C8B-B14F-4D97-AF65-F5344CB8AC3E}">
        <p14:creationId xmlns:p14="http://schemas.microsoft.com/office/powerpoint/2010/main" val="73813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B0933-E612-4A8C-9E93-A6DA64A1B8A9}"/>
              </a:ext>
            </a:extLst>
          </p:cNvPr>
          <p:cNvSpPr>
            <a:spLocks noGrp="1"/>
          </p:cNvSpPr>
          <p:nvPr>
            <p:ph type="title"/>
          </p:nvPr>
        </p:nvSpPr>
        <p:spPr>
          <a:xfrm>
            <a:off x="1095375" y="977693"/>
            <a:ext cx="7886700" cy="994172"/>
          </a:xfrm>
        </p:spPr>
        <p:txBody>
          <a:bodyPr/>
          <a:lstStyle/>
          <a:p>
            <a:r>
              <a:rPr lang="en-NZ" dirty="0"/>
              <a:t>Key issues in clinical practice</a:t>
            </a:r>
          </a:p>
        </p:txBody>
      </p:sp>
      <p:sp>
        <p:nvSpPr>
          <p:cNvPr id="3" name="Text Placeholder 2">
            <a:extLst>
              <a:ext uri="{FF2B5EF4-FFF2-40B4-BE49-F238E27FC236}">
                <a16:creationId xmlns:a16="http://schemas.microsoft.com/office/drawing/2014/main" id="{C1DE64E8-728D-4A4D-9CD0-6E050B0077D3}"/>
              </a:ext>
            </a:extLst>
          </p:cNvPr>
          <p:cNvSpPr>
            <a:spLocks noGrp="1"/>
          </p:cNvSpPr>
          <p:nvPr>
            <p:ph type="body" sz="quarter" idx="13"/>
          </p:nvPr>
        </p:nvSpPr>
        <p:spPr>
          <a:xfrm>
            <a:off x="1023186" y="1797248"/>
            <a:ext cx="7886700" cy="3263504"/>
          </a:xfrm>
        </p:spPr>
        <p:txBody>
          <a:bodyPr>
            <a:normAutofit/>
          </a:bodyPr>
          <a:lstStyle/>
          <a:p>
            <a:r>
              <a:rPr lang="en-NZ" dirty="0"/>
              <a:t>Soft tissue injuries are increasing and costly to ACC</a:t>
            </a:r>
          </a:p>
          <a:p>
            <a:r>
              <a:rPr lang="en-NZ" dirty="0">
                <a:solidFill>
                  <a:srgbClr val="000000"/>
                </a:solidFill>
              </a:rPr>
              <a:t>A</a:t>
            </a:r>
            <a:r>
              <a:rPr lang="en-NZ" b="0" i="0" u="none" strike="noStrike" baseline="0" dirty="0">
                <a:solidFill>
                  <a:srgbClr val="000000"/>
                </a:solidFill>
              </a:rPr>
              <a:t>nkle and knee injuries constituted 47% of all netball injury claims for the year 2017 and 66% of the cost of netball injuries to ACC at NZD$18,049,370</a:t>
            </a:r>
          </a:p>
          <a:p>
            <a:endParaRPr lang="en-NZ" dirty="0"/>
          </a:p>
        </p:txBody>
      </p:sp>
      <p:sp>
        <p:nvSpPr>
          <p:cNvPr id="4" name="TextBox 3">
            <a:extLst>
              <a:ext uri="{FF2B5EF4-FFF2-40B4-BE49-F238E27FC236}">
                <a16:creationId xmlns:a16="http://schemas.microsoft.com/office/drawing/2014/main" id="{A63E4ACE-7891-427D-BBD8-6F1FDF56BA95}"/>
              </a:ext>
            </a:extLst>
          </p:cNvPr>
          <p:cNvSpPr txBox="1"/>
          <p:nvPr/>
        </p:nvSpPr>
        <p:spPr>
          <a:xfrm>
            <a:off x="1357626" y="4886136"/>
            <a:ext cx="6428747" cy="923330"/>
          </a:xfrm>
          <a:prstGeom prst="rect">
            <a:avLst/>
          </a:prstGeom>
          <a:noFill/>
        </p:spPr>
        <p:txBody>
          <a:bodyPr wrap="square" rtlCol="0">
            <a:spAutoFit/>
          </a:bodyPr>
          <a:lstStyle/>
          <a:p>
            <a:r>
              <a:rPr lang="en-NZ" sz="1350" dirty="0">
                <a:solidFill>
                  <a:srgbClr val="000000"/>
                </a:solidFill>
                <a:latin typeface="Times New Roman" panose="02020603050405020304" pitchFamily="18" charset="0"/>
              </a:rPr>
              <a:t>Belcher, S., et al  (2020) </a:t>
            </a:r>
          </a:p>
          <a:p>
            <a:r>
              <a:rPr lang="en-NZ" sz="1350" dirty="0">
                <a:solidFill>
                  <a:srgbClr val="000000"/>
                </a:solidFill>
                <a:latin typeface="Times New Roman" panose="02020603050405020304" pitchFamily="18" charset="0"/>
              </a:rPr>
              <a:t>Ten-year nationwide review of netball ankle and knee injuries in New Zealand.  </a:t>
            </a:r>
            <a:r>
              <a:rPr lang="en-NZ" sz="1350" i="1" dirty="0">
                <a:solidFill>
                  <a:srgbClr val="000000"/>
                </a:solidFill>
                <a:latin typeface="Times New Roman" panose="02020603050405020304" pitchFamily="18" charset="0"/>
              </a:rPr>
              <a:t>Journal of Science and Medicine in Sport, 23</a:t>
            </a:r>
            <a:r>
              <a:rPr lang="en-NZ" sz="1350" dirty="0">
                <a:solidFill>
                  <a:srgbClr val="000000"/>
                </a:solidFill>
                <a:latin typeface="Times New Roman" panose="02020603050405020304" pitchFamily="18" charset="0"/>
              </a:rPr>
              <a:t>(10):937-942. </a:t>
            </a:r>
            <a:endParaRPr lang="en-NZ" sz="1350" dirty="0"/>
          </a:p>
          <a:p>
            <a:endParaRPr lang="en-NZ" sz="1350" dirty="0"/>
          </a:p>
        </p:txBody>
      </p:sp>
    </p:spTree>
    <p:extLst>
      <p:ext uri="{BB962C8B-B14F-4D97-AF65-F5344CB8AC3E}">
        <p14:creationId xmlns:p14="http://schemas.microsoft.com/office/powerpoint/2010/main" val="9116082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Young ACL injury</a:t>
            </a:r>
          </a:p>
        </p:txBody>
      </p:sp>
      <p:graphicFrame>
        <p:nvGraphicFramePr>
          <p:cNvPr id="4" name="Content Placeholder 3"/>
          <p:cNvGraphicFramePr>
            <a:graphicFrameLocks noGrp="1"/>
          </p:cNvGraphicFramePr>
          <p:nvPr>
            <p:ph sz="quarter" idx="1"/>
          </p:nvPr>
        </p:nvGraphicFramePr>
        <p:xfrm>
          <a:off x="827584" y="2097076"/>
          <a:ext cx="6521450" cy="3038832"/>
        </p:xfrm>
        <a:graphic>
          <a:graphicData uri="http://schemas.openxmlformats.org/drawingml/2006/table">
            <a:tbl>
              <a:tblPr firstRow="1" firstCol="1" bandRow="1">
                <a:tableStyleId>{5C22544A-7EE6-4342-B048-85BDC9FD1C3A}</a:tableStyleId>
              </a:tblPr>
              <a:tblGrid>
                <a:gridCol w="2475008">
                  <a:extLst>
                    <a:ext uri="{9D8B030D-6E8A-4147-A177-3AD203B41FA5}">
                      <a16:colId xmlns:a16="http://schemas.microsoft.com/office/drawing/2014/main" val="20000"/>
                    </a:ext>
                  </a:extLst>
                </a:gridCol>
                <a:gridCol w="775503">
                  <a:extLst>
                    <a:ext uri="{9D8B030D-6E8A-4147-A177-3AD203B41FA5}">
                      <a16:colId xmlns:a16="http://schemas.microsoft.com/office/drawing/2014/main" val="20001"/>
                    </a:ext>
                  </a:extLst>
                </a:gridCol>
                <a:gridCol w="2585008">
                  <a:extLst>
                    <a:ext uri="{9D8B030D-6E8A-4147-A177-3AD203B41FA5}">
                      <a16:colId xmlns:a16="http://schemas.microsoft.com/office/drawing/2014/main" val="20002"/>
                    </a:ext>
                  </a:extLst>
                </a:gridCol>
                <a:gridCol w="685931">
                  <a:extLst>
                    <a:ext uri="{9D8B030D-6E8A-4147-A177-3AD203B41FA5}">
                      <a16:colId xmlns:a16="http://schemas.microsoft.com/office/drawing/2014/main" val="20003"/>
                    </a:ext>
                  </a:extLst>
                </a:gridCol>
              </a:tblGrid>
              <a:tr h="379854">
                <a:tc>
                  <a:txBody>
                    <a:bodyPr/>
                    <a:lstStyle/>
                    <a:p>
                      <a:pPr>
                        <a:lnSpc>
                          <a:spcPct val="200000"/>
                        </a:lnSpc>
                        <a:spcAft>
                          <a:spcPts val="0"/>
                        </a:spcAft>
                      </a:pPr>
                      <a:r>
                        <a:rPr lang="en-NZ" sz="1100" dirty="0">
                          <a:effectLst/>
                        </a:rPr>
                        <a:t>Sport/activity </a:t>
                      </a:r>
                      <a:endParaRPr lang="en-N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n-NZ" sz="1100">
                          <a:effectLst/>
                        </a:rPr>
                        <a:t>N</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n-NZ" sz="1100">
                          <a:effectLst/>
                        </a:rPr>
                        <a:t>Sport/activity </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n-NZ" sz="1100">
                          <a:effectLst/>
                        </a:rPr>
                        <a:t>N</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379854">
                <a:tc>
                  <a:txBody>
                    <a:bodyPr/>
                    <a:lstStyle/>
                    <a:p>
                      <a:pPr>
                        <a:lnSpc>
                          <a:spcPct val="200000"/>
                        </a:lnSpc>
                        <a:spcAft>
                          <a:spcPts val="0"/>
                        </a:spcAft>
                      </a:pPr>
                      <a:r>
                        <a:rPr lang="en-NZ" sz="1100" dirty="0">
                          <a:effectLst/>
                        </a:rPr>
                        <a:t>Rugby Union (and league) </a:t>
                      </a:r>
                      <a:endParaRPr lang="en-N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n-NZ" sz="1100">
                          <a:effectLst/>
                        </a:rPr>
                        <a:t>23</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n-NZ" sz="1100">
                          <a:effectLst/>
                        </a:rPr>
                        <a:t>Motor-cross </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n-NZ" sz="1100">
                          <a:effectLst/>
                        </a:rPr>
                        <a:t>12</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79854">
                <a:tc>
                  <a:txBody>
                    <a:bodyPr/>
                    <a:lstStyle/>
                    <a:p>
                      <a:pPr>
                        <a:lnSpc>
                          <a:spcPct val="200000"/>
                        </a:lnSpc>
                        <a:spcAft>
                          <a:spcPts val="0"/>
                        </a:spcAft>
                      </a:pPr>
                      <a:r>
                        <a:rPr lang="en-NZ" sz="1100">
                          <a:effectLst/>
                        </a:rPr>
                        <a:t>Netball </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n-NZ" sz="1100">
                          <a:effectLst/>
                        </a:rPr>
                        <a:t>15</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n-NZ" sz="1100">
                          <a:effectLst/>
                        </a:rPr>
                        <a:t>Snow/Waterskiing </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n-NZ" sz="1100">
                          <a:effectLst/>
                        </a:rPr>
                        <a:t>3</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379854">
                <a:tc>
                  <a:txBody>
                    <a:bodyPr/>
                    <a:lstStyle/>
                    <a:p>
                      <a:pPr>
                        <a:lnSpc>
                          <a:spcPct val="200000"/>
                        </a:lnSpc>
                        <a:spcAft>
                          <a:spcPts val="0"/>
                        </a:spcAft>
                      </a:pPr>
                      <a:r>
                        <a:rPr lang="en-NZ" sz="1100">
                          <a:effectLst/>
                        </a:rPr>
                        <a:t>Football (soccer)</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n-NZ" sz="1100">
                          <a:effectLst/>
                        </a:rPr>
                        <a:t>11</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n-NZ" sz="1100">
                          <a:effectLst/>
                        </a:rPr>
                        <a:t>Mountain biking </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n-NZ" sz="1100">
                          <a:effectLst/>
                        </a:rPr>
                        <a:t>2</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379854">
                <a:tc>
                  <a:txBody>
                    <a:bodyPr/>
                    <a:lstStyle/>
                    <a:p>
                      <a:pPr>
                        <a:lnSpc>
                          <a:spcPct val="200000"/>
                        </a:lnSpc>
                        <a:spcAft>
                          <a:spcPts val="0"/>
                        </a:spcAft>
                      </a:pPr>
                      <a:r>
                        <a:rPr lang="en-NZ" sz="1100">
                          <a:effectLst/>
                        </a:rPr>
                        <a:t>Hockey </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n-NZ" sz="1100">
                          <a:effectLst/>
                        </a:rPr>
                        <a:t>5</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n-NZ" sz="1100">
                          <a:effectLst/>
                        </a:rPr>
                        <a:t>Trampoline</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n-NZ" sz="1100">
                          <a:effectLst/>
                        </a:rPr>
                        <a:t>2</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379854">
                <a:tc>
                  <a:txBody>
                    <a:bodyPr/>
                    <a:lstStyle/>
                    <a:p>
                      <a:pPr>
                        <a:lnSpc>
                          <a:spcPct val="200000"/>
                        </a:lnSpc>
                        <a:spcAft>
                          <a:spcPts val="0"/>
                        </a:spcAft>
                      </a:pPr>
                      <a:r>
                        <a:rPr lang="en-NZ" sz="1100">
                          <a:effectLst/>
                        </a:rPr>
                        <a:t>Basketball </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n-NZ" sz="1100">
                          <a:effectLst/>
                        </a:rPr>
                        <a:t>5</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n-NZ" sz="1100">
                          <a:effectLst/>
                        </a:rPr>
                        <a:t>Badminton </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n-NZ" sz="1100">
                          <a:effectLst/>
                        </a:rPr>
                        <a:t>2</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379854">
                <a:tc>
                  <a:txBody>
                    <a:bodyPr/>
                    <a:lstStyle/>
                    <a:p>
                      <a:pPr>
                        <a:lnSpc>
                          <a:spcPct val="200000"/>
                        </a:lnSpc>
                        <a:spcAft>
                          <a:spcPts val="0"/>
                        </a:spcAft>
                      </a:pPr>
                      <a:r>
                        <a:rPr lang="en-NZ" sz="1100">
                          <a:effectLst/>
                        </a:rPr>
                        <a:t>Touch rugby </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n-NZ" sz="1100">
                          <a:effectLst/>
                        </a:rPr>
                        <a:t>4</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n-NZ" sz="1100">
                          <a:effectLst/>
                        </a:rPr>
                        <a:t>Other</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n-NZ" sz="1100">
                          <a:effectLst/>
                        </a:rPr>
                        <a:t>13</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379854">
                <a:tc>
                  <a:txBody>
                    <a:bodyPr/>
                    <a:lstStyle/>
                    <a:p>
                      <a:pPr>
                        <a:lnSpc>
                          <a:spcPct val="200000"/>
                        </a:lnSpc>
                        <a:spcAft>
                          <a:spcPts val="0"/>
                        </a:spcAft>
                      </a:pPr>
                      <a:r>
                        <a:rPr lang="en-NZ" sz="1100">
                          <a:effectLst/>
                        </a:rPr>
                        <a:t>Slides/ falls </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n-NZ" sz="1100">
                          <a:effectLst/>
                        </a:rPr>
                        <a:t>3</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n-NZ" sz="1100">
                          <a:effectLst/>
                        </a:rPr>
                        <a:t>Total </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n-NZ" sz="1100" dirty="0">
                          <a:effectLst/>
                        </a:rPr>
                        <a:t>100</a:t>
                      </a:r>
                      <a:endParaRPr lang="en-N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bl>
          </a:graphicData>
        </a:graphic>
      </p:graphicFrame>
      <p:sp>
        <p:nvSpPr>
          <p:cNvPr id="5" name="Rectangle 2"/>
          <p:cNvSpPr>
            <a:spLocks noChangeArrowheads="1"/>
          </p:cNvSpPr>
          <p:nvPr/>
        </p:nvSpPr>
        <p:spPr bwMode="auto">
          <a:xfrm>
            <a:off x="-4973" y="2257583"/>
            <a:ext cx="11314323" cy="591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NZ"/>
          </a:p>
        </p:txBody>
      </p:sp>
      <p:sp>
        <p:nvSpPr>
          <p:cNvPr id="7" name="Rectangle 3"/>
          <p:cNvSpPr>
            <a:spLocks noChangeArrowheads="1"/>
          </p:cNvSpPr>
          <p:nvPr/>
        </p:nvSpPr>
        <p:spPr bwMode="auto">
          <a:xfrm>
            <a:off x="1259632" y="1414182"/>
            <a:ext cx="1131432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NZ" altLang="en-US" sz="18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Table 1 Cause of injury by activity</a:t>
            </a:r>
            <a:endParaRPr kumimoji="0" lang="en-NZ"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NZ" altLang="en-US" sz="1800" b="0" i="0" u="none" strike="noStrike" cap="none" normalizeH="0" baseline="0" dirty="0">
              <a:ln>
                <a:noFill/>
              </a:ln>
              <a:solidFill>
                <a:schemeClr val="tx1"/>
              </a:solidFill>
              <a:effectLst/>
              <a:latin typeface="Arial" panose="020B0604020202020204" pitchFamily="34" charset="0"/>
            </a:endParaRPr>
          </a:p>
        </p:txBody>
      </p:sp>
      <p:sp>
        <p:nvSpPr>
          <p:cNvPr id="9" name="TextBox 8"/>
          <p:cNvSpPr txBox="1"/>
          <p:nvPr/>
        </p:nvSpPr>
        <p:spPr>
          <a:xfrm>
            <a:off x="361252" y="5733256"/>
            <a:ext cx="8295348" cy="954107"/>
          </a:xfrm>
          <a:prstGeom prst="rect">
            <a:avLst/>
          </a:prstGeom>
          <a:noFill/>
        </p:spPr>
        <p:txBody>
          <a:bodyPr wrap="none" rtlCol="0">
            <a:spAutoFit/>
          </a:bodyPr>
          <a:lstStyle/>
          <a:p>
            <a:r>
              <a:rPr lang="en-AU" sz="1400" b="1" dirty="0">
                <a:effectLst/>
                <a:latin typeface="Times New Roman" panose="02020603050405020304" pitchFamily="18" charset="0"/>
                <a:ea typeface="Times New Roman" panose="02020603050405020304" pitchFamily="18" charset="0"/>
              </a:rPr>
              <a:t>Reid, D</a:t>
            </a:r>
            <a:r>
              <a:rPr lang="en-AU" sz="1400" dirty="0">
                <a:effectLst/>
                <a:latin typeface="Times New Roman" panose="02020603050405020304" pitchFamily="18" charset="0"/>
                <a:ea typeface="Times New Roman" panose="02020603050405020304" pitchFamily="18" charset="0"/>
              </a:rPr>
              <a:t>., Leigh, W., Wilkins, S., Willis, R., Twaddle, B., &amp; Walsh, S. (2015). </a:t>
            </a:r>
          </a:p>
          <a:p>
            <a:r>
              <a:rPr lang="en-AU" sz="1400" dirty="0">
                <a:effectLst/>
                <a:latin typeface="Times New Roman" panose="02020603050405020304" pitchFamily="18" charset="0"/>
                <a:ea typeface="Times New Roman" panose="02020603050405020304" pitchFamily="18" charset="0"/>
              </a:rPr>
              <a:t>A 10-year retrospective review of functional outcomes of adolescent Anterior Cruciate Ligament reconstruction. </a:t>
            </a:r>
          </a:p>
          <a:p>
            <a:r>
              <a:rPr lang="en-AU" sz="1400" i="1" dirty="0">
                <a:effectLst/>
                <a:latin typeface="Times New Roman" panose="02020603050405020304" pitchFamily="18" charset="0"/>
                <a:ea typeface="Times New Roman" panose="02020603050405020304" pitchFamily="18" charset="0"/>
              </a:rPr>
              <a:t>Journal of </a:t>
            </a:r>
            <a:r>
              <a:rPr lang="en-AU" sz="1400" i="1" dirty="0" err="1">
                <a:effectLst/>
                <a:latin typeface="Times New Roman" panose="02020603050405020304" pitchFamily="18" charset="0"/>
                <a:ea typeface="Times New Roman" panose="02020603050405020304" pitchFamily="18" charset="0"/>
              </a:rPr>
              <a:t>Pediatric</a:t>
            </a:r>
            <a:r>
              <a:rPr lang="en-AU" sz="1400" i="1" dirty="0">
                <a:effectLst/>
                <a:latin typeface="Times New Roman" panose="02020603050405020304" pitchFamily="18" charset="0"/>
                <a:ea typeface="Times New Roman" panose="02020603050405020304" pitchFamily="18" charset="0"/>
              </a:rPr>
              <a:t> Orthopaedics</a:t>
            </a:r>
            <a:r>
              <a:rPr lang="en-AU" sz="1400" dirty="0">
                <a:effectLst/>
                <a:latin typeface="Times New Roman" panose="02020603050405020304" pitchFamily="18" charset="0"/>
                <a:ea typeface="Times New Roman" panose="02020603050405020304" pitchFamily="18" charset="0"/>
              </a:rPr>
              <a:t>. doi:</a:t>
            </a:r>
            <a:r>
              <a:rPr lang="en-AU" sz="1400" u="sng" dirty="0">
                <a:solidFill>
                  <a:srgbClr val="0000FF"/>
                </a:solidFill>
                <a:effectLst/>
                <a:latin typeface="Times New Roman" panose="02020603050405020304" pitchFamily="18" charset="0"/>
                <a:ea typeface="Times New Roman" panose="02020603050405020304" pitchFamily="18" charset="0"/>
                <a:hlinkClick r:id="rId2"/>
              </a:rPr>
              <a:t>10.1097/BPO.0000000000000594</a:t>
            </a:r>
            <a:endParaRPr lang="en-NZ" sz="1400" dirty="0"/>
          </a:p>
          <a:p>
            <a:endParaRPr lang="en-NZ" sz="1400" dirty="0"/>
          </a:p>
        </p:txBody>
      </p:sp>
    </p:spTree>
    <p:extLst>
      <p:ext uri="{BB962C8B-B14F-4D97-AF65-F5344CB8AC3E}">
        <p14:creationId xmlns:p14="http://schemas.microsoft.com/office/powerpoint/2010/main" val="2226433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8F5F3-66A3-2CD6-DF4E-A95884AB1B66}"/>
              </a:ext>
            </a:extLst>
          </p:cNvPr>
          <p:cNvSpPr>
            <a:spLocks noGrp="1"/>
          </p:cNvSpPr>
          <p:nvPr>
            <p:ph type="title"/>
          </p:nvPr>
        </p:nvSpPr>
        <p:spPr/>
        <p:txBody>
          <a:bodyPr/>
          <a:lstStyle/>
          <a:p>
            <a:r>
              <a:rPr lang="en-NZ" dirty="0"/>
              <a:t>Adolescent LBP in rowing</a:t>
            </a:r>
          </a:p>
        </p:txBody>
      </p:sp>
      <p:sp>
        <p:nvSpPr>
          <p:cNvPr id="3" name="Content Placeholder 2">
            <a:extLst>
              <a:ext uri="{FF2B5EF4-FFF2-40B4-BE49-F238E27FC236}">
                <a16:creationId xmlns:a16="http://schemas.microsoft.com/office/drawing/2014/main" id="{78604325-793F-37CC-1D1A-B5691AD07FD2}"/>
              </a:ext>
            </a:extLst>
          </p:cNvPr>
          <p:cNvSpPr>
            <a:spLocks noGrp="1"/>
          </p:cNvSpPr>
          <p:nvPr>
            <p:ph idx="1"/>
          </p:nvPr>
        </p:nvSpPr>
        <p:spPr>
          <a:xfrm>
            <a:off x="628650" y="1552159"/>
            <a:ext cx="7886700" cy="4351338"/>
          </a:xfrm>
        </p:spPr>
        <p:txBody>
          <a:bodyPr>
            <a:normAutofit lnSpcReduction="10000"/>
          </a:bodyPr>
          <a:lstStyle/>
          <a:p>
            <a:r>
              <a:rPr lang="en-NZ" dirty="0"/>
              <a:t> The rowers point prevalence of LBP that specifically occurred during rowing, that was greater than the LBP point prevalence in 17-year-olds (22.3% males and 41.1% females), and adolescents with a mean age of 13.6 years worldwide (12.0% combined males and females)</a:t>
            </a:r>
          </a:p>
          <a:p>
            <a:r>
              <a:rPr lang="en-NZ" dirty="0"/>
              <a:t>Higher prevalence of LBP in adolescent male rowers compared to adolescent female rowers, </a:t>
            </a:r>
          </a:p>
          <a:p>
            <a:r>
              <a:rPr lang="en-NZ" dirty="0"/>
              <a:t>The adolescent rowers experience moderate levels of  LBP intensity </a:t>
            </a:r>
          </a:p>
          <a:p>
            <a:r>
              <a:rPr lang="en-NZ" dirty="0"/>
              <a:t>Adolescent male and female rowers reported similar aggravating factors, with ergometer rowing, long row in training session and sweep rowing most likely to aggravate their LBP.</a:t>
            </a:r>
          </a:p>
        </p:txBody>
      </p:sp>
      <p:sp>
        <p:nvSpPr>
          <p:cNvPr id="4" name="TextBox 3">
            <a:extLst>
              <a:ext uri="{FF2B5EF4-FFF2-40B4-BE49-F238E27FC236}">
                <a16:creationId xmlns:a16="http://schemas.microsoft.com/office/drawing/2014/main" id="{58958140-F9D9-9D4C-E24C-D2ABDE4B9A59}"/>
              </a:ext>
            </a:extLst>
          </p:cNvPr>
          <p:cNvSpPr txBox="1"/>
          <p:nvPr/>
        </p:nvSpPr>
        <p:spPr>
          <a:xfrm>
            <a:off x="794759" y="5974668"/>
            <a:ext cx="6651180" cy="646331"/>
          </a:xfrm>
          <a:prstGeom prst="rect">
            <a:avLst/>
          </a:prstGeom>
          <a:noFill/>
        </p:spPr>
        <p:txBody>
          <a:bodyPr wrap="none" rtlCol="0">
            <a:spAutoFit/>
          </a:bodyPr>
          <a:lstStyle/>
          <a:p>
            <a:r>
              <a:rPr lang="en-NZ" sz="1200" b="0" i="0" dirty="0">
                <a:solidFill>
                  <a:srgbClr val="222222"/>
                </a:solidFill>
                <a:effectLst/>
                <a:latin typeface="Arial" panose="020B0604020202020204" pitchFamily="34" charset="0"/>
              </a:rPr>
              <a:t>Ng, L., </a:t>
            </a:r>
            <a:r>
              <a:rPr lang="en-NZ" sz="1200" b="0" i="0" dirty="0" err="1">
                <a:solidFill>
                  <a:srgbClr val="222222"/>
                </a:solidFill>
                <a:effectLst/>
                <a:latin typeface="Arial" panose="020B0604020202020204" pitchFamily="34" charset="0"/>
              </a:rPr>
              <a:t>Perich</a:t>
            </a:r>
            <a:r>
              <a:rPr lang="en-NZ" sz="1200" b="0" i="0" dirty="0">
                <a:solidFill>
                  <a:srgbClr val="222222"/>
                </a:solidFill>
                <a:effectLst/>
                <a:latin typeface="Arial" panose="020B0604020202020204" pitchFamily="34" charset="0"/>
              </a:rPr>
              <a:t>, D., Burnett, A., Campbell, A., &amp; O'Sullivan, P. (2014).</a:t>
            </a:r>
          </a:p>
          <a:p>
            <a:r>
              <a:rPr lang="en-NZ" sz="1200" b="0" i="0" dirty="0">
                <a:solidFill>
                  <a:srgbClr val="222222"/>
                </a:solidFill>
                <a:effectLst/>
                <a:latin typeface="Arial" panose="020B0604020202020204" pitchFamily="34" charset="0"/>
              </a:rPr>
              <a:t> Self-reported prevalence, pain intensity and risk factors of low back pain in adolescent rowers. </a:t>
            </a:r>
          </a:p>
          <a:p>
            <a:r>
              <a:rPr lang="en-NZ" sz="1200" b="0" i="1" dirty="0">
                <a:solidFill>
                  <a:srgbClr val="222222"/>
                </a:solidFill>
                <a:effectLst/>
                <a:latin typeface="Arial" panose="020B0604020202020204" pitchFamily="34" charset="0"/>
              </a:rPr>
              <a:t>Journal of Science and Medicine in Sport</a:t>
            </a:r>
            <a:r>
              <a:rPr lang="en-NZ" sz="1200" b="0" i="0" dirty="0">
                <a:solidFill>
                  <a:srgbClr val="222222"/>
                </a:solidFill>
                <a:effectLst/>
                <a:latin typeface="Arial" panose="020B0604020202020204" pitchFamily="34" charset="0"/>
              </a:rPr>
              <a:t>, </a:t>
            </a:r>
            <a:r>
              <a:rPr lang="en-NZ" sz="1200" b="0" i="1" dirty="0">
                <a:solidFill>
                  <a:srgbClr val="222222"/>
                </a:solidFill>
                <a:effectLst/>
                <a:latin typeface="Arial" panose="020B0604020202020204" pitchFamily="34" charset="0"/>
              </a:rPr>
              <a:t>17</a:t>
            </a:r>
            <a:r>
              <a:rPr lang="en-NZ" sz="1200" b="0" i="0" dirty="0">
                <a:solidFill>
                  <a:srgbClr val="222222"/>
                </a:solidFill>
                <a:effectLst/>
                <a:latin typeface="Arial" panose="020B0604020202020204" pitchFamily="34" charset="0"/>
              </a:rPr>
              <a:t>(3), 266-270.</a:t>
            </a:r>
            <a:endParaRPr lang="en-NZ" sz="1200" dirty="0"/>
          </a:p>
        </p:txBody>
      </p:sp>
    </p:spTree>
    <p:extLst>
      <p:ext uri="{BB962C8B-B14F-4D97-AF65-F5344CB8AC3E}">
        <p14:creationId xmlns:p14="http://schemas.microsoft.com/office/powerpoint/2010/main" val="241402217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13210</TotalTime>
  <Words>3996</Words>
  <Application>Microsoft Office PowerPoint</Application>
  <PresentationFormat>On-screen Show (4:3)</PresentationFormat>
  <Paragraphs>732</Paragraphs>
  <Slides>58</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58</vt:i4>
      </vt:variant>
    </vt:vector>
  </HeadingPairs>
  <TitlesOfParts>
    <vt:vector size="66" baseType="lpstr">
      <vt:lpstr>Arial</vt:lpstr>
      <vt:lpstr>Arial Black</vt:lpstr>
      <vt:lpstr>Asap-Regular</vt:lpstr>
      <vt:lpstr>Calibri</vt:lpstr>
      <vt:lpstr>Helvetica</vt:lpstr>
      <vt:lpstr>Times New Roman</vt:lpstr>
      <vt:lpstr>Wingdings</vt:lpstr>
      <vt:lpstr>Office Theme</vt:lpstr>
      <vt:lpstr>Whakatika Oranga ACC and the Future of Injury Prevention Sports Injury Prevention</vt:lpstr>
      <vt:lpstr>The plan</vt:lpstr>
      <vt:lpstr>Clinical Practice- need for injury prevention</vt:lpstr>
      <vt:lpstr>Four step sequence of injury prevention</vt:lpstr>
      <vt:lpstr>Part 1- the size of the problem</vt:lpstr>
      <vt:lpstr>NZ ACL surgery Male vs Female</vt:lpstr>
      <vt:lpstr>Key issues in clinical practice</vt:lpstr>
      <vt:lpstr>Young ACL injury</vt:lpstr>
      <vt:lpstr>Adolescent LBP in rowing</vt:lpstr>
      <vt:lpstr>Injury incidence in elite rowing</vt:lpstr>
      <vt:lpstr> Dance Injuries</vt:lpstr>
      <vt:lpstr>Part 2- Aetiology –contributing factors</vt:lpstr>
      <vt:lpstr>Association between new low back injuries and possible risk factors</vt:lpstr>
      <vt:lpstr>Relationship between total monthly training hours and number of low back pain cases per month over the twelve-month period. </vt:lpstr>
      <vt:lpstr>Injury relationship with dance exposure</vt:lpstr>
      <vt:lpstr>Knee angle- what do you do about this?</vt:lpstr>
      <vt:lpstr>Movement competency screen (MCS)</vt:lpstr>
      <vt:lpstr>Netball Screening</vt:lpstr>
      <vt:lpstr>Other research</vt:lpstr>
      <vt:lpstr>KOOS scores</vt:lpstr>
      <vt:lpstr>Association between the total number of reported injuries and risk factors </vt:lpstr>
      <vt:lpstr>Part 3- Interventions</vt:lpstr>
      <vt:lpstr>Primary Injury Prevention</vt:lpstr>
      <vt:lpstr>Futsal</vt:lpstr>
      <vt:lpstr>Part 1 The size of the problem: NZ Situation</vt:lpstr>
      <vt:lpstr>Part 2 Aetiology</vt:lpstr>
      <vt:lpstr>Part 3 Plan an intervention</vt:lpstr>
      <vt:lpstr>Trial Design- quasi RCT</vt:lpstr>
      <vt:lpstr>The intervention</vt:lpstr>
      <vt:lpstr>Injury recording chart</vt:lpstr>
      <vt:lpstr>Part 4 Evaluation</vt:lpstr>
      <vt:lpstr>Results- Futsal</vt:lpstr>
      <vt:lpstr>Futsal Results</vt:lpstr>
      <vt:lpstr>Secondary Injury Prevention</vt:lpstr>
      <vt:lpstr>Careway -ECP</vt:lpstr>
      <vt:lpstr>PowerPoint Presentation</vt:lpstr>
      <vt:lpstr>PowerPoint Presentation</vt:lpstr>
      <vt:lpstr>Overview of the Pilot</vt:lpstr>
      <vt:lpstr>Careway Knee PATHWAY</vt:lpstr>
      <vt:lpstr>Careway Knee PATHWAY</vt:lpstr>
      <vt:lpstr>Pre-surgery strength testing - ACL</vt:lpstr>
      <vt:lpstr>Does targeted pre operative Knee strengthening improve post Op strength post ACL reconstructions?</vt:lpstr>
      <vt:lpstr>Intervention</vt:lpstr>
      <vt:lpstr>Results</vt:lpstr>
      <vt:lpstr>Dashboard Indici PMS</vt:lpstr>
      <vt:lpstr>ACL surgical Knee</vt:lpstr>
      <vt:lpstr>Impact</vt:lpstr>
      <vt:lpstr>Impact</vt:lpstr>
      <vt:lpstr>Tertiary prevention</vt:lpstr>
      <vt:lpstr>Knee progression</vt:lpstr>
      <vt:lpstr>OA post ACL injury –surgery vs non</vt:lpstr>
      <vt:lpstr>Late stage (surgical) management</vt:lpstr>
      <vt:lpstr>Osteoarthritis across the life span: Opportunities</vt:lpstr>
      <vt:lpstr>Active (early) management </vt:lpstr>
      <vt:lpstr>Pathways to conservative care not utilised consistently</vt:lpstr>
      <vt:lpstr>Management versus treatment</vt:lpstr>
      <vt:lpstr>“Living a better life post ACL injury”</vt:lpstr>
      <vt:lpstr>Conclusion</vt:lpstr>
    </vt:vector>
  </TitlesOfParts>
  <Company>AUT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Text</dc:title>
  <dc:creator>Remko de Jong</dc:creator>
  <cp:lastModifiedBy>Quinn Vugler</cp:lastModifiedBy>
  <cp:revision>153</cp:revision>
  <dcterms:created xsi:type="dcterms:W3CDTF">2015-01-26T22:08:43Z</dcterms:created>
  <dcterms:modified xsi:type="dcterms:W3CDTF">2022-11-28T20:11:32Z</dcterms:modified>
</cp:coreProperties>
</file>