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62" r:id="rId6"/>
    <p:sldId id="263" r:id="rId7"/>
    <p:sldId id="265"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2" autoAdjust="0"/>
    <p:restoredTop sz="94660"/>
  </p:normalViewPr>
  <p:slideViewPr>
    <p:cSldViewPr snapToGrid="0">
      <p:cViewPr varScale="1">
        <p:scale>
          <a:sx n="111" d="100"/>
          <a:sy n="111"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A7CC-B81F-71B5-9450-5A546E2294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BEC34902-DFB8-2F4E-0B71-80FD72FBE6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3AD5A1E6-ABA3-838B-B942-63C257DF9DE0}"/>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5" name="Footer Placeholder 4">
            <a:extLst>
              <a:ext uri="{FF2B5EF4-FFF2-40B4-BE49-F238E27FC236}">
                <a16:creationId xmlns:a16="http://schemas.microsoft.com/office/drawing/2014/main" id="{1873952A-E39E-F670-81F1-9A6A68F18A3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E7BDD6B-7536-6B34-B9D9-8749A906BEA5}"/>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2437074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60BC3-829A-D36B-DA66-3E4D0FAD24C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3E9F43B-BB7C-8DE2-D1D5-46EEF82839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9DB3E4A-756B-4887-CAB9-9EFA97C4398A}"/>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5" name="Footer Placeholder 4">
            <a:extLst>
              <a:ext uri="{FF2B5EF4-FFF2-40B4-BE49-F238E27FC236}">
                <a16:creationId xmlns:a16="http://schemas.microsoft.com/office/drawing/2014/main" id="{BAF9580B-8632-A594-EB6D-ABECB922708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E247170-ADFA-6A57-7593-E5D2ABD960B3}"/>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379418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DB9097-1D27-0631-3DF8-2324033627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3B36F39-801E-D177-8CD4-97BF0AE9A4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8F6DB5A-4A0B-8D0F-7B66-87466B813ED4}"/>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5" name="Footer Placeholder 4">
            <a:extLst>
              <a:ext uri="{FF2B5EF4-FFF2-40B4-BE49-F238E27FC236}">
                <a16:creationId xmlns:a16="http://schemas.microsoft.com/office/drawing/2014/main" id="{DA671CF1-036B-0C00-A702-CA6F151A397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EB22A9A-E28C-7E51-2392-685BFA1BC080}"/>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91628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21B6-910A-1492-AAA2-85739E14563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27FD9E7-C1D2-2C67-A5D7-A0B776B272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1ECA482-E350-7A10-39F7-7CD3FD7D847F}"/>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5" name="Footer Placeholder 4">
            <a:extLst>
              <a:ext uri="{FF2B5EF4-FFF2-40B4-BE49-F238E27FC236}">
                <a16:creationId xmlns:a16="http://schemas.microsoft.com/office/drawing/2014/main" id="{968A8184-0A23-F6C8-C827-D4588B29035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7E61F0B-9064-1287-D420-42E51EB3028E}"/>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383230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9163E-6A23-AFC9-294C-CC056709BE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305E978-5A78-A9FD-AF0D-C189DA4AA7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0F0C3D-6007-578F-026B-F7D27F431881}"/>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5" name="Footer Placeholder 4">
            <a:extLst>
              <a:ext uri="{FF2B5EF4-FFF2-40B4-BE49-F238E27FC236}">
                <a16:creationId xmlns:a16="http://schemas.microsoft.com/office/drawing/2014/main" id="{E463399B-2524-38E0-152B-744A9ED09BA6}"/>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4F5A2FB-384E-4F0B-7430-9D92F726B1C9}"/>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376736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4EBF0-0DA6-D372-8F9C-36A8AD5F8881}"/>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DA0CE90-7E1A-0E85-848A-35AFB719E6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D67E9322-0A19-3182-2404-1B52D8ACEF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797C811F-EDE0-BA67-F548-1D4997841C20}"/>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6" name="Footer Placeholder 5">
            <a:extLst>
              <a:ext uri="{FF2B5EF4-FFF2-40B4-BE49-F238E27FC236}">
                <a16:creationId xmlns:a16="http://schemas.microsoft.com/office/drawing/2014/main" id="{9DF3BE2E-4B97-0A92-C6BB-38128B9F39F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3A8EDD5-89AF-B875-0F98-E360322D6C62}"/>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51013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AAF66-81FE-18D8-C300-BF706B786411}"/>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E4DCA29-898A-4EED-B716-C33CD7BF41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37AE92-DB4B-BD8E-A097-280D4D62C7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73F9BA89-378F-34C7-23BC-CDAEB05A1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378500-0C60-F131-EE53-DA6B1B6C26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1AE5F99-F6FC-7761-5B0D-EC7AE47ED807}"/>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8" name="Footer Placeholder 7">
            <a:extLst>
              <a:ext uri="{FF2B5EF4-FFF2-40B4-BE49-F238E27FC236}">
                <a16:creationId xmlns:a16="http://schemas.microsoft.com/office/drawing/2014/main" id="{32A61A08-9C57-006B-9854-996783C195C1}"/>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C08AB9C2-7C9D-73F7-D65E-11F4EEE3C3C6}"/>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1593868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D77B9-95E4-6451-36CC-58C1EF50FB6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0DE71E3-F241-3088-FF7D-3592630D2350}"/>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4" name="Footer Placeholder 3">
            <a:extLst>
              <a:ext uri="{FF2B5EF4-FFF2-40B4-BE49-F238E27FC236}">
                <a16:creationId xmlns:a16="http://schemas.microsoft.com/office/drawing/2014/main" id="{D2B5CF98-8D3A-40CB-6B28-0D4041431D1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B1956B89-DE13-7FA0-E1AF-06A7981CEB36}"/>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176854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8AB250-ABC6-16FD-6E12-BB6658899869}"/>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3" name="Footer Placeholder 2">
            <a:extLst>
              <a:ext uri="{FF2B5EF4-FFF2-40B4-BE49-F238E27FC236}">
                <a16:creationId xmlns:a16="http://schemas.microsoft.com/office/drawing/2014/main" id="{576C0C69-43C8-A02F-4CAB-CEB7847B4170}"/>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9C8DBD3-EEE6-405E-DC4B-6EA59C98227E}"/>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2679000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9CD40-D98C-261E-67DC-D46912F55E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2AD949AA-4256-137E-8BDA-8E7B5CC386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B7DC62D-ACDB-D698-DB0E-F73DC2987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85519D-3C69-D845-F782-DCE7E511A492}"/>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6" name="Footer Placeholder 5">
            <a:extLst>
              <a:ext uri="{FF2B5EF4-FFF2-40B4-BE49-F238E27FC236}">
                <a16:creationId xmlns:a16="http://schemas.microsoft.com/office/drawing/2014/main" id="{8A7B5A88-2AB9-420C-6D7D-FD87DEDA46A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4632497-F63C-D8A4-3165-F8B5D2B5D660}"/>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367146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1A0D4-FBF1-E525-0674-F1BF38A6F7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11D05AE7-6ACA-1F18-39B8-DC708EBF9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38760A37-0092-B48B-858C-CFB2788AFC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7D2E9-8D54-FB47-DB2D-47BED2988E91}"/>
              </a:ext>
            </a:extLst>
          </p:cNvPr>
          <p:cNvSpPr>
            <a:spLocks noGrp="1"/>
          </p:cNvSpPr>
          <p:nvPr>
            <p:ph type="dt" sz="half" idx="10"/>
          </p:nvPr>
        </p:nvSpPr>
        <p:spPr/>
        <p:txBody>
          <a:bodyPr/>
          <a:lstStyle/>
          <a:p>
            <a:fld id="{423D73DE-9996-4D0F-A37D-9C93F30D9B33}" type="datetimeFigureOut">
              <a:rPr lang="en-NZ" smtClean="0"/>
              <a:t>30/11/2022</a:t>
            </a:fld>
            <a:endParaRPr lang="en-NZ"/>
          </a:p>
        </p:txBody>
      </p:sp>
      <p:sp>
        <p:nvSpPr>
          <p:cNvPr id="6" name="Footer Placeholder 5">
            <a:extLst>
              <a:ext uri="{FF2B5EF4-FFF2-40B4-BE49-F238E27FC236}">
                <a16:creationId xmlns:a16="http://schemas.microsoft.com/office/drawing/2014/main" id="{0CEB1B33-8607-7F90-784A-9A8FE97525E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CA659CC-15C1-BB2D-73F2-281010D77902}"/>
              </a:ext>
            </a:extLst>
          </p:cNvPr>
          <p:cNvSpPr>
            <a:spLocks noGrp="1"/>
          </p:cNvSpPr>
          <p:nvPr>
            <p:ph type="sldNum" sz="quarter" idx="12"/>
          </p:nvPr>
        </p:nvSpPr>
        <p:spPr/>
        <p:txBody>
          <a:bodyPr/>
          <a:lstStyle/>
          <a:p>
            <a:fld id="{86B58EFC-98AD-40E1-B8F2-1EDB3C060E19}" type="slidenum">
              <a:rPr lang="en-NZ" smtClean="0"/>
              <a:t>‹#›</a:t>
            </a:fld>
            <a:endParaRPr lang="en-NZ"/>
          </a:p>
        </p:txBody>
      </p:sp>
    </p:spTree>
    <p:extLst>
      <p:ext uri="{BB962C8B-B14F-4D97-AF65-F5344CB8AC3E}">
        <p14:creationId xmlns:p14="http://schemas.microsoft.com/office/powerpoint/2010/main" val="356164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9EA9F2-6E2B-1074-0B0F-C4CC1C56D7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69480ACC-5EF1-1D97-282D-E63579258D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AE75DF0-718B-249F-89CA-E16FE359D0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D73DE-9996-4D0F-A37D-9C93F30D9B33}" type="datetimeFigureOut">
              <a:rPr lang="en-NZ" smtClean="0"/>
              <a:t>30/11/2022</a:t>
            </a:fld>
            <a:endParaRPr lang="en-NZ"/>
          </a:p>
        </p:txBody>
      </p:sp>
      <p:sp>
        <p:nvSpPr>
          <p:cNvPr id="5" name="Footer Placeholder 4">
            <a:extLst>
              <a:ext uri="{FF2B5EF4-FFF2-40B4-BE49-F238E27FC236}">
                <a16:creationId xmlns:a16="http://schemas.microsoft.com/office/drawing/2014/main" id="{3A1D53EF-6F15-B950-2B49-2E45A66120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9B21DAE1-0CC4-06A8-7EC3-D596CA6E1D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58EFC-98AD-40E1-B8F2-1EDB3C060E19}" type="slidenum">
              <a:rPr lang="en-NZ" smtClean="0"/>
              <a:t>‹#›</a:t>
            </a:fld>
            <a:endParaRPr lang="en-NZ"/>
          </a:p>
        </p:txBody>
      </p:sp>
    </p:spTree>
    <p:extLst>
      <p:ext uri="{BB962C8B-B14F-4D97-AF65-F5344CB8AC3E}">
        <p14:creationId xmlns:p14="http://schemas.microsoft.com/office/powerpoint/2010/main" val="3358240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p&#10;&#10;Description automatically generated">
            <a:extLst>
              <a:ext uri="{FF2B5EF4-FFF2-40B4-BE49-F238E27FC236}">
                <a16:creationId xmlns:a16="http://schemas.microsoft.com/office/drawing/2014/main" id="{D2EE14D8-4DF4-509D-D89A-B364BC06B71B}"/>
              </a:ext>
            </a:extLst>
          </p:cNvPr>
          <p:cNvPicPr>
            <a:picLocks noChangeAspect="1"/>
          </p:cNvPicPr>
          <p:nvPr/>
        </p:nvPicPr>
        <p:blipFill rotWithShape="1">
          <a:blip r:embed="rId2"/>
          <a:srcRect l="30949" r="2383" b="3222"/>
          <a:stretch/>
        </p:blipFill>
        <p:spPr>
          <a:xfrm>
            <a:off x="3523488" y="10"/>
            <a:ext cx="8668512" cy="6857990"/>
          </a:xfrm>
          <a:prstGeom prst="rect">
            <a:avLst/>
          </a:prstGeom>
        </p:spPr>
      </p:pic>
      <p:sp>
        <p:nvSpPr>
          <p:cNvPr id="27"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C70C56-B08B-78C0-43A1-B942C282F267}"/>
              </a:ext>
            </a:extLst>
          </p:cNvPr>
          <p:cNvSpPr>
            <a:spLocks noGrp="1"/>
          </p:cNvSpPr>
          <p:nvPr>
            <p:ph type="ctrTitle"/>
          </p:nvPr>
        </p:nvSpPr>
        <p:spPr>
          <a:xfrm>
            <a:off x="477981" y="1122363"/>
            <a:ext cx="4023360" cy="3204134"/>
          </a:xfrm>
        </p:spPr>
        <p:txBody>
          <a:bodyPr anchor="b">
            <a:normAutofit/>
          </a:bodyPr>
          <a:lstStyle/>
          <a:p>
            <a:pPr algn="l"/>
            <a:r>
              <a:rPr lang="en-NZ" sz="4400" dirty="0"/>
              <a:t>A multi-agency approach to harm reduction</a:t>
            </a:r>
          </a:p>
        </p:txBody>
      </p:sp>
      <p:sp>
        <p:nvSpPr>
          <p:cNvPr id="3" name="Subtitle 2">
            <a:extLst>
              <a:ext uri="{FF2B5EF4-FFF2-40B4-BE49-F238E27FC236}">
                <a16:creationId xmlns:a16="http://schemas.microsoft.com/office/drawing/2014/main" id="{121E25D7-E756-AC7E-B38C-CC8B77F14535}"/>
              </a:ext>
            </a:extLst>
          </p:cNvPr>
          <p:cNvSpPr>
            <a:spLocks noGrp="1"/>
          </p:cNvSpPr>
          <p:nvPr>
            <p:ph type="subTitle" idx="1"/>
          </p:nvPr>
        </p:nvSpPr>
        <p:spPr>
          <a:xfrm>
            <a:off x="477980" y="4872922"/>
            <a:ext cx="4023359" cy="1208141"/>
          </a:xfrm>
        </p:spPr>
        <p:txBody>
          <a:bodyPr>
            <a:normAutofit/>
          </a:bodyPr>
          <a:lstStyle/>
          <a:p>
            <a:pPr algn="l"/>
            <a:r>
              <a:rPr lang="en-NZ" sz="2000"/>
              <a:t>Workshop Presentation at ACC Futures Coalition Injury Prevention Forum 2</a:t>
            </a:r>
            <a:r>
              <a:rPr lang="en-NZ" sz="2000" baseline="30000"/>
              <a:t>nd</a:t>
            </a:r>
            <a:r>
              <a:rPr lang="en-NZ" sz="2000"/>
              <a:t> December 2022 by Ross Wilson</a:t>
            </a:r>
          </a:p>
        </p:txBody>
      </p:sp>
      <p:sp>
        <p:nvSpPr>
          <p:cNvPr id="2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9"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848459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765D7D-1A71-AFD4-03AC-4A90BFE047A4}"/>
              </a:ext>
            </a:extLst>
          </p:cNvPr>
          <p:cNvSpPr>
            <a:spLocks noGrp="1"/>
          </p:cNvSpPr>
          <p:nvPr>
            <p:ph type="title"/>
          </p:nvPr>
        </p:nvSpPr>
        <p:spPr>
          <a:xfrm>
            <a:off x="1452656" y="1444741"/>
            <a:ext cx="9357865" cy="1041901"/>
          </a:xfrm>
        </p:spPr>
        <p:txBody>
          <a:bodyPr>
            <a:normAutofit/>
          </a:bodyPr>
          <a:lstStyle/>
          <a:p>
            <a:r>
              <a:rPr lang="en-NZ" sz="4000" b="1" dirty="0"/>
              <a:t>Overview</a:t>
            </a:r>
          </a:p>
        </p:txBody>
      </p:sp>
      <p:sp>
        <p:nvSpPr>
          <p:cNvPr id="3" name="Content Placeholder 2">
            <a:extLst>
              <a:ext uri="{FF2B5EF4-FFF2-40B4-BE49-F238E27FC236}">
                <a16:creationId xmlns:a16="http://schemas.microsoft.com/office/drawing/2014/main" id="{8D0FE703-E356-02DF-B493-CF11749CA5A2}"/>
              </a:ext>
            </a:extLst>
          </p:cNvPr>
          <p:cNvSpPr>
            <a:spLocks noGrp="1"/>
          </p:cNvSpPr>
          <p:nvPr>
            <p:ph sz="half" idx="1"/>
          </p:nvPr>
        </p:nvSpPr>
        <p:spPr>
          <a:xfrm>
            <a:off x="1452656" y="2701427"/>
            <a:ext cx="4483324" cy="2699968"/>
          </a:xfrm>
        </p:spPr>
        <p:txBody>
          <a:bodyPr>
            <a:normAutofit/>
          </a:bodyPr>
          <a:lstStyle/>
          <a:p>
            <a:r>
              <a:rPr lang="en-NZ" sz="2000" dirty="0"/>
              <a:t>The focus of the workshop and definitions</a:t>
            </a:r>
          </a:p>
          <a:p>
            <a:r>
              <a:rPr lang="en-NZ" sz="2000" dirty="0"/>
              <a:t>The Woodhouse Approach</a:t>
            </a:r>
          </a:p>
          <a:p>
            <a:r>
              <a:rPr lang="en-NZ" sz="2000" dirty="0"/>
              <a:t>Legislative mandates</a:t>
            </a:r>
          </a:p>
          <a:p>
            <a:r>
              <a:rPr lang="en-NZ" sz="2000" dirty="0"/>
              <a:t>Historical practice</a:t>
            </a:r>
          </a:p>
          <a:p>
            <a:pPr lvl="1"/>
            <a:r>
              <a:rPr lang="en-NZ" sz="1600" dirty="0"/>
              <a:t>Pre Pike River</a:t>
            </a:r>
          </a:p>
          <a:p>
            <a:pPr lvl="1"/>
            <a:r>
              <a:rPr lang="en-NZ" sz="1600" dirty="0"/>
              <a:t>Post Pike River </a:t>
            </a:r>
          </a:p>
          <a:p>
            <a:endParaRPr lang="en-NZ" sz="2000" dirty="0"/>
          </a:p>
          <a:p>
            <a:endParaRPr lang="en-NZ" sz="2000" dirty="0"/>
          </a:p>
          <a:p>
            <a:endParaRPr lang="en-NZ" sz="2000" dirty="0"/>
          </a:p>
          <a:p>
            <a:endParaRPr lang="en-NZ" sz="2000" dirty="0"/>
          </a:p>
        </p:txBody>
      </p:sp>
      <p:sp>
        <p:nvSpPr>
          <p:cNvPr id="4" name="Content Placeholder 3">
            <a:extLst>
              <a:ext uri="{FF2B5EF4-FFF2-40B4-BE49-F238E27FC236}">
                <a16:creationId xmlns:a16="http://schemas.microsoft.com/office/drawing/2014/main" id="{AAC5E4C2-FBE2-A33B-8CE7-7F33475E0971}"/>
              </a:ext>
            </a:extLst>
          </p:cNvPr>
          <p:cNvSpPr>
            <a:spLocks noGrp="1"/>
          </p:cNvSpPr>
          <p:nvPr>
            <p:ph sz="half" idx="2"/>
          </p:nvPr>
        </p:nvSpPr>
        <p:spPr>
          <a:xfrm>
            <a:off x="6256020" y="2701427"/>
            <a:ext cx="4554501" cy="2699968"/>
          </a:xfrm>
        </p:spPr>
        <p:txBody>
          <a:bodyPr>
            <a:normAutofit/>
          </a:bodyPr>
          <a:lstStyle/>
          <a:p>
            <a:r>
              <a:rPr lang="en-NZ" sz="2000" dirty="0"/>
              <a:t>System wide leadership, coordination and investment – discussion of issues.</a:t>
            </a:r>
          </a:p>
          <a:p>
            <a:r>
              <a:rPr lang="en-NZ" sz="2000" dirty="0"/>
              <a:t>Discussion and development of </a:t>
            </a:r>
            <a:r>
              <a:rPr lang="en-NZ" sz="2000"/>
              <a:t>possible solutions.</a:t>
            </a:r>
            <a:endParaRPr lang="en-NZ" sz="2000" dirty="0"/>
          </a:p>
          <a:p>
            <a:endParaRPr lang="en-NZ" sz="2000" dirty="0"/>
          </a:p>
        </p:txBody>
      </p:sp>
    </p:spTree>
    <p:extLst>
      <p:ext uri="{BB962C8B-B14F-4D97-AF65-F5344CB8AC3E}">
        <p14:creationId xmlns:p14="http://schemas.microsoft.com/office/powerpoint/2010/main" val="55548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9"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724F043-D4FC-4079-F9F8-608BD9510546}"/>
              </a:ext>
            </a:extLst>
          </p:cNvPr>
          <p:cNvSpPr>
            <a:spLocks noGrp="1"/>
          </p:cNvSpPr>
          <p:nvPr>
            <p:ph type="title"/>
          </p:nvPr>
        </p:nvSpPr>
        <p:spPr>
          <a:xfrm>
            <a:off x="640080" y="1243013"/>
            <a:ext cx="3855720" cy="4371974"/>
          </a:xfrm>
        </p:spPr>
        <p:txBody>
          <a:bodyPr>
            <a:normAutofit/>
          </a:bodyPr>
          <a:lstStyle/>
          <a:p>
            <a:r>
              <a:rPr lang="en-NZ" sz="3600" b="1">
                <a:solidFill>
                  <a:schemeClr val="tx2"/>
                </a:solidFill>
              </a:rPr>
              <a:t>Injury Prevention or Harm Reduction?</a:t>
            </a:r>
          </a:p>
        </p:txBody>
      </p:sp>
      <p:sp>
        <p:nvSpPr>
          <p:cNvPr id="3" name="Content Placeholder 2">
            <a:extLst>
              <a:ext uri="{FF2B5EF4-FFF2-40B4-BE49-F238E27FC236}">
                <a16:creationId xmlns:a16="http://schemas.microsoft.com/office/drawing/2014/main" id="{336A106D-108F-16AC-D698-E9C0B7C5D010}"/>
              </a:ext>
            </a:extLst>
          </p:cNvPr>
          <p:cNvSpPr>
            <a:spLocks noGrp="1"/>
          </p:cNvSpPr>
          <p:nvPr>
            <p:ph idx="1"/>
          </p:nvPr>
        </p:nvSpPr>
        <p:spPr>
          <a:xfrm>
            <a:off x="6172200" y="804672"/>
            <a:ext cx="5221224" cy="5230368"/>
          </a:xfrm>
        </p:spPr>
        <p:txBody>
          <a:bodyPr anchor="ctr">
            <a:normAutofit/>
          </a:bodyPr>
          <a:lstStyle/>
          <a:p>
            <a:r>
              <a:rPr lang="en-NZ" sz="1800">
                <a:solidFill>
                  <a:schemeClr val="tx2"/>
                </a:solidFill>
              </a:rPr>
              <a:t>Injury relates to physical injury</a:t>
            </a:r>
          </a:p>
          <a:p>
            <a:r>
              <a:rPr lang="en-NZ" sz="1800">
                <a:solidFill>
                  <a:schemeClr val="tx2"/>
                </a:solidFill>
              </a:rPr>
              <a:t>S.30  AC Act deeming “disease” as injury obscures extent of health impacts.</a:t>
            </a:r>
          </a:p>
          <a:p>
            <a:r>
              <a:rPr lang="en-NZ" sz="1800">
                <a:solidFill>
                  <a:schemeClr val="tx2"/>
                </a:solidFill>
              </a:rPr>
              <a:t>63 workplace fatalities in 2021 compared with an estimated 750-900 work-related health deaths. </a:t>
            </a:r>
          </a:p>
          <a:p>
            <a:r>
              <a:rPr lang="en-NZ" sz="1800">
                <a:solidFill>
                  <a:schemeClr val="tx2"/>
                </a:solidFill>
              </a:rPr>
              <a:t>“Harm reduction” embraces all work-related harm </a:t>
            </a:r>
          </a:p>
        </p:txBody>
      </p:sp>
    </p:spTree>
    <p:extLst>
      <p:ext uri="{BB962C8B-B14F-4D97-AF65-F5344CB8AC3E}">
        <p14:creationId xmlns:p14="http://schemas.microsoft.com/office/powerpoint/2010/main" val="330263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8CE8A2-627D-9A19-2CEC-8E5485BECE11}"/>
              </a:ext>
            </a:extLst>
          </p:cNvPr>
          <p:cNvSpPr>
            <a:spLocks noGrp="1"/>
          </p:cNvSpPr>
          <p:nvPr>
            <p:ph type="title"/>
          </p:nvPr>
        </p:nvSpPr>
        <p:spPr>
          <a:xfrm>
            <a:off x="838200" y="365125"/>
            <a:ext cx="10515600" cy="1325563"/>
          </a:xfrm>
        </p:spPr>
        <p:txBody>
          <a:bodyPr>
            <a:normAutofit/>
          </a:bodyPr>
          <a:lstStyle/>
          <a:p>
            <a:r>
              <a:rPr lang="en-NZ" sz="5400" b="1"/>
              <a:t>The Woodhouse Approach</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67191C-5B8B-E445-3C50-A17A28677090}"/>
              </a:ext>
            </a:extLst>
          </p:cNvPr>
          <p:cNvSpPr>
            <a:spLocks noGrp="1"/>
          </p:cNvSpPr>
          <p:nvPr>
            <p:ph idx="1"/>
          </p:nvPr>
        </p:nvSpPr>
        <p:spPr>
          <a:xfrm>
            <a:off x="838200" y="1929384"/>
            <a:ext cx="10515600" cy="4251960"/>
          </a:xfrm>
        </p:spPr>
        <p:txBody>
          <a:bodyPr>
            <a:normAutofit/>
          </a:bodyPr>
          <a:lstStyle/>
          <a:p>
            <a:r>
              <a:rPr lang="en-NZ" sz="2200" b="1" dirty="0"/>
              <a:t>The 1967 Royal Commission:</a:t>
            </a:r>
          </a:p>
          <a:p>
            <a:pPr marL="0" indent="0">
              <a:buNone/>
            </a:pPr>
            <a:r>
              <a:rPr lang="en-NZ" sz="2200" dirty="0"/>
              <a:t>The Woodhouse Commission recommended </a:t>
            </a:r>
          </a:p>
          <a:p>
            <a:pPr marL="0" indent="0">
              <a:buNone/>
            </a:pPr>
            <a:r>
              <a:rPr lang="en-NZ" sz="2200" dirty="0"/>
              <a:t>“…as a matter of prime importance that the proposed compensation system should be organised to take an active and coordinating role in the promotion of safety in all the different areas where accidents can occur.” </a:t>
            </a:r>
            <a:r>
              <a:rPr lang="en-NZ" sz="2200" i="1" dirty="0"/>
              <a:t>	</a:t>
            </a:r>
          </a:p>
          <a:p>
            <a:pPr marL="0" indent="0">
              <a:buNone/>
            </a:pPr>
            <a:r>
              <a:rPr lang="en-NZ" sz="1400" i="1" dirty="0"/>
              <a:t>Compensation for Personal Injury in New Zealand: Report of the  Royal Commission of Inquiry 1967 para 318</a:t>
            </a:r>
          </a:p>
        </p:txBody>
      </p:sp>
    </p:spTree>
    <p:extLst>
      <p:ext uri="{BB962C8B-B14F-4D97-AF65-F5344CB8AC3E}">
        <p14:creationId xmlns:p14="http://schemas.microsoft.com/office/powerpoint/2010/main" val="219562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8CE8A2-627D-9A19-2CEC-8E5485BECE11}"/>
              </a:ext>
            </a:extLst>
          </p:cNvPr>
          <p:cNvSpPr>
            <a:spLocks noGrp="1"/>
          </p:cNvSpPr>
          <p:nvPr>
            <p:ph type="title"/>
          </p:nvPr>
        </p:nvSpPr>
        <p:spPr>
          <a:xfrm>
            <a:off x="838200" y="365125"/>
            <a:ext cx="10515600" cy="1325563"/>
          </a:xfrm>
        </p:spPr>
        <p:txBody>
          <a:bodyPr>
            <a:normAutofit/>
          </a:bodyPr>
          <a:lstStyle/>
          <a:p>
            <a:r>
              <a:rPr lang="en-NZ" sz="5400" b="1" dirty="0"/>
              <a:t>Legislative mandates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67191C-5B8B-E445-3C50-A17A28677090}"/>
              </a:ext>
            </a:extLst>
          </p:cNvPr>
          <p:cNvSpPr>
            <a:spLocks noGrp="1"/>
          </p:cNvSpPr>
          <p:nvPr>
            <p:ph idx="1"/>
          </p:nvPr>
        </p:nvSpPr>
        <p:spPr>
          <a:xfrm>
            <a:off x="838200" y="1929384"/>
            <a:ext cx="10515600" cy="4251960"/>
          </a:xfrm>
        </p:spPr>
        <p:txBody>
          <a:bodyPr>
            <a:normAutofit fontScale="92500"/>
          </a:bodyPr>
          <a:lstStyle/>
          <a:p>
            <a:r>
              <a:rPr lang="en-NZ" sz="2200" b="1" dirty="0"/>
              <a:t>Accident Compensation Act 1972 and 1982:</a:t>
            </a:r>
          </a:p>
          <a:p>
            <a:pPr marL="0" indent="0">
              <a:buNone/>
            </a:pPr>
            <a:r>
              <a:rPr lang="en-NZ" sz="2200" dirty="0"/>
              <a:t>“a matter of prime importance for the Corporation to take an active and coordinating role in the promotion of safety in all the different areas where accidents can occur” (1982 Act s35(1)</a:t>
            </a:r>
          </a:p>
          <a:p>
            <a:r>
              <a:rPr lang="en-NZ" sz="2200" b="1" dirty="0"/>
              <a:t>Accident Compensation Act 2001</a:t>
            </a:r>
          </a:p>
          <a:p>
            <a:pPr marL="0" indent="0">
              <a:buNone/>
            </a:pPr>
            <a:r>
              <a:rPr lang="en-NZ" sz="2200" dirty="0"/>
              <a:t>“A primary function of the Corporation is to promote measures to reduce the incidence and severity of personal injury …………………</a:t>
            </a:r>
          </a:p>
          <a:p>
            <a:pPr marL="0" indent="0">
              <a:buNone/>
            </a:pPr>
            <a:r>
              <a:rPr lang="en-NZ" sz="2200" dirty="0"/>
              <a:t>The Corporation must ensure that any measures undertaken or funded in accordance with this section—</a:t>
            </a:r>
          </a:p>
          <a:p>
            <a:pPr marL="0" indent="0">
              <a:buNone/>
            </a:pPr>
            <a:r>
              <a:rPr lang="en-NZ" sz="2200" dirty="0"/>
              <a:t>(a) are co-ordinated with similar activities of other government agencies to contribute to the overall injury prevention objectives in an efficient and effective way; and</a:t>
            </a:r>
          </a:p>
          <a:p>
            <a:pPr marL="0" indent="0">
              <a:buNone/>
            </a:pPr>
            <a:r>
              <a:rPr lang="en-NZ" sz="2200" dirty="0"/>
              <a:t>(b) ………..take account of the Health and Safety at Work Strategy published under section 195 of the Health and Safety at Work Act 2015.” (s.263)</a:t>
            </a:r>
            <a:endParaRPr lang="en-NZ" sz="2200" b="1" dirty="0"/>
          </a:p>
        </p:txBody>
      </p:sp>
    </p:spTree>
    <p:extLst>
      <p:ext uri="{BB962C8B-B14F-4D97-AF65-F5344CB8AC3E}">
        <p14:creationId xmlns:p14="http://schemas.microsoft.com/office/powerpoint/2010/main" val="3053450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8CE8A2-627D-9A19-2CEC-8E5485BECE11}"/>
              </a:ext>
            </a:extLst>
          </p:cNvPr>
          <p:cNvSpPr>
            <a:spLocks noGrp="1"/>
          </p:cNvSpPr>
          <p:nvPr>
            <p:ph type="title"/>
          </p:nvPr>
        </p:nvSpPr>
        <p:spPr>
          <a:xfrm>
            <a:off x="838200" y="365125"/>
            <a:ext cx="10515600" cy="1325563"/>
          </a:xfrm>
        </p:spPr>
        <p:txBody>
          <a:bodyPr>
            <a:normAutofit/>
          </a:bodyPr>
          <a:lstStyle/>
          <a:p>
            <a:r>
              <a:rPr lang="en-NZ" sz="5400" b="1" dirty="0"/>
              <a:t>Historical Practice – pre Pike River</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67191C-5B8B-E445-3C50-A17A28677090}"/>
              </a:ext>
            </a:extLst>
          </p:cNvPr>
          <p:cNvSpPr>
            <a:spLocks noGrp="1"/>
          </p:cNvSpPr>
          <p:nvPr>
            <p:ph idx="1"/>
          </p:nvPr>
        </p:nvSpPr>
        <p:spPr>
          <a:xfrm>
            <a:off x="838200" y="1929384"/>
            <a:ext cx="10515600" cy="4251960"/>
          </a:xfrm>
        </p:spPr>
        <p:txBody>
          <a:bodyPr>
            <a:normAutofit/>
          </a:bodyPr>
          <a:lstStyle/>
          <a:p>
            <a:r>
              <a:rPr lang="en-NZ" sz="2200" b="1" dirty="0"/>
              <a:t>Advisory Council on Occupational Safety and Health (ACOSH) 1985-1991</a:t>
            </a:r>
          </a:p>
          <a:p>
            <a:r>
              <a:rPr lang="en-NZ" sz="2200" b="1" dirty="0"/>
              <a:t>ACC Safety Council 1987-89</a:t>
            </a:r>
          </a:p>
          <a:p>
            <a:r>
              <a:rPr lang="en-NZ" sz="2200" b="1" dirty="0"/>
              <a:t>NZ Injury Prevention Strategy Advisory Group 2005 - </a:t>
            </a:r>
            <a:r>
              <a:rPr lang="en-NZ" sz="2200" dirty="0"/>
              <a:t>identified six national injury prevention priority areas which collectively account for 80% of serious injuries and deaths in New Zealand. The priority areas are: motor vehicle traffic crashes, suicide and deliberate self-harm, falls, workplace injuries and diseases, assault and drowning</a:t>
            </a:r>
          </a:p>
          <a:p>
            <a:r>
              <a:rPr lang="en-NZ" sz="2200" b="1" dirty="0"/>
              <a:t>Workplace Health and Safety Council 2007</a:t>
            </a:r>
          </a:p>
          <a:p>
            <a:pPr marL="0" indent="0">
              <a:buNone/>
            </a:pPr>
            <a:r>
              <a:rPr lang="en-NZ" sz="2200" b="1" dirty="0"/>
              <a:t>Royal Commission on Pike River Tragedy noted (Vol2 part 2 p292):</a:t>
            </a:r>
          </a:p>
          <a:p>
            <a:pPr marL="0" indent="0">
              <a:buNone/>
            </a:pPr>
            <a:r>
              <a:rPr lang="en-NZ" sz="2200" dirty="0"/>
              <a:t>“As </a:t>
            </a:r>
            <a:r>
              <a:rPr lang="en-NZ" sz="2200" dirty="0" err="1"/>
              <a:t>Robens</a:t>
            </a:r>
            <a:r>
              <a:rPr lang="en-NZ" sz="2200" dirty="0"/>
              <a:t> concluded 40 years ago, advisory committees have little influence; an executive board is required if there is to be effective participation in decision-making.” </a:t>
            </a:r>
          </a:p>
          <a:p>
            <a:pPr marL="0" indent="0">
              <a:buNone/>
            </a:pPr>
            <a:r>
              <a:rPr lang="en-NZ" sz="2200" dirty="0"/>
              <a:t>– this contributed to DOL ineffectiveness as a regulator (p296).</a:t>
            </a:r>
          </a:p>
        </p:txBody>
      </p:sp>
    </p:spTree>
    <p:extLst>
      <p:ext uri="{BB962C8B-B14F-4D97-AF65-F5344CB8AC3E}">
        <p14:creationId xmlns:p14="http://schemas.microsoft.com/office/powerpoint/2010/main" val="2833057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8CE8A2-627D-9A19-2CEC-8E5485BECE11}"/>
              </a:ext>
            </a:extLst>
          </p:cNvPr>
          <p:cNvSpPr>
            <a:spLocks noGrp="1"/>
          </p:cNvSpPr>
          <p:nvPr>
            <p:ph type="title"/>
          </p:nvPr>
        </p:nvSpPr>
        <p:spPr>
          <a:xfrm>
            <a:off x="838200" y="365125"/>
            <a:ext cx="10515600" cy="1325563"/>
          </a:xfrm>
        </p:spPr>
        <p:txBody>
          <a:bodyPr>
            <a:normAutofit/>
          </a:bodyPr>
          <a:lstStyle/>
          <a:p>
            <a:r>
              <a:rPr lang="en-NZ" sz="5400" b="1" dirty="0"/>
              <a:t>Historical Practice – post Pike River</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67191C-5B8B-E445-3C50-A17A28677090}"/>
              </a:ext>
            </a:extLst>
          </p:cNvPr>
          <p:cNvSpPr>
            <a:spLocks noGrp="1"/>
          </p:cNvSpPr>
          <p:nvPr>
            <p:ph idx="1"/>
          </p:nvPr>
        </p:nvSpPr>
        <p:spPr>
          <a:xfrm>
            <a:off x="838200" y="1929384"/>
            <a:ext cx="10515600" cy="4251960"/>
          </a:xfrm>
        </p:spPr>
        <p:txBody>
          <a:bodyPr>
            <a:normAutofit/>
          </a:bodyPr>
          <a:lstStyle/>
          <a:p>
            <a:r>
              <a:rPr lang="en-NZ" sz="2200" b="1" dirty="0"/>
              <a:t>Worksafe Board </a:t>
            </a:r>
            <a:r>
              <a:rPr lang="en-NZ" sz="2200" dirty="0"/>
              <a:t>not tripartite (despite Task Force recommendation) but Minister “must have regard to the need” for “perspectives of workers …and PCBUs”. </a:t>
            </a:r>
          </a:p>
          <a:p>
            <a:pPr marL="0" indent="0">
              <a:buNone/>
            </a:pPr>
            <a:r>
              <a:rPr lang="en-NZ" sz="2200" dirty="0"/>
              <a:t>    Advisory groups provided for.</a:t>
            </a:r>
          </a:p>
          <a:p>
            <a:r>
              <a:rPr lang="en-NZ" sz="2200" b="1" dirty="0"/>
              <a:t>Stakeholder Reference Group for Health and Safety at Work Strategy 2018</a:t>
            </a:r>
          </a:p>
          <a:p>
            <a:r>
              <a:rPr lang="en-NZ" sz="2200" b="1" dirty="0"/>
              <a:t>Te </a:t>
            </a:r>
            <a:r>
              <a:rPr lang="mi-NZ" sz="2200" b="1" dirty="0"/>
              <a:t>Kāhu Mātai – </a:t>
            </a:r>
            <a:r>
              <a:rPr lang="mi-NZ" sz="2200" dirty="0"/>
              <a:t>iwi, union, business Worksafe advisory group.</a:t>
            </a:r>
          </a:p>
          <a:p>
            <a:r>
              <a:rPr lang="mi-NZ" sz="2200" dirty="0"/>
              <a:t>Decision pending on next structure........</a:t>
            </a:r>
            <a:endParaRPr lang="en-NZ" sz="2200" dirty="0"/>
          </a:p>
          <a:p>
            <a:endParaRPr lang="en-NZ" sz="2200" b="1" dirty="0"/>
          </a:p>
          <a:p>
            <a:endParaRPr lang="en-NZ" sz="2200" dirty="0"/>
          </a:p>
        </p:txBody>
      </p:sp>
    </p:spTree>
    <p:extLst>
      <p:ext uri="{BB962C8B-B14F-4D97-AF65-F5344CB8AC3E}">
        <p14:creationId xmlns:p14="http://schemas.microsoft.com/office/powerpoint/2010/main" val="3719194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8CE8A2-627D-9A19-2CEC-8E5485BECE11}"/>
              </a:ext>
            </a:extLst>
          </p:cNvPr>
          <p:cNvSpPr>
            <a:spLocks noGrp="1"/>
          </p:cNvSpPr>
          <p:nvPr>
            <p:ph type="title"/>
          </p:nvPr>
        </p:nvSpPr>
        <p:spPr>
          <a:xfrm>
            <a:off x="838200" y="365125"/>
            <a:ext cx="10515600" cy="1325563"/>
          </a:xfrm>
        </p:spPr>
        <p:txBody>
          <a:bodyPr>
            <a:normAutofit fontScale="90000"/>
          </a:bodyPr>
          <a:lstStyle/>
          <a:p>
            <a:r>
              <a:rPr lang="en-NZ" sz="5400" b="1" dirty="0"/>
              <a:t>System wide leadership, coordination, and investment  -what is needed?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67191C-5B8B-E445-3C50-A17A28677090}"/>
              </a:ext>
            </a:extLst>
          </p:cNvPr>
          <p:cNvSpPr>
            <a:spLocks noGrp="1"/>
          </p:cNvSpPr>
          <p:nvPr>
            <p:ph idx="1"/>
          </p:nvPr>
        </p:nvSpPr>
        <p:spPr>
          <a:xfrm>
            <a:off x="838200" y="1929384"/>
            <a:ext cx="10515600" cy="4251960"/>
          </a:xfrm>
        </p:spPr>
        <p:txBody>
          <a:bodyPr>
            <a:normAutofit fontScale="62500" lnSpcReduction="20000"/>
          </a:bodyPr>
          <a:lstStyle/>
          <a:p>
            <a:pPr marL="0" indent="0">
              <a:buNone/>
            </a:pPr>
            <a:r>
              <a:rPr lang="mi-NZ" sz="3100" b="1" dirty="0"/>
              <a:t>Some of the issues:</a:t>
            </a:r>
          </a:p>
          <a:p>
            <a:r>
              <a:rPr lang="mi-NZ" sz="3100" dirty="0"/>
              <a:t>Fragmentation of regulatory coverage –</a:t>
            </a:r>
          </a:p>
          <a:p>
            <a:pPr marL="0" indent="0">
              <a:buNone/>
            </a:pPr>
            <a:r>
              <a:rPr lang="mi-NZ" sz="3100" dirty="0"/>
              <a:t>	Worksafe, MBIE (labour inspectorate), Maritime, CAA, Waka Kotahi, Police</a:t>
            </a:r>
          </a:p>
          <a:p>
            <a:r>
              <a:rPr lang="mi-NZ" sz="3100" dirty="0"/>
              <a:t>Ineffective inter-agency coordination</a:t>
            </a:r>
          </a:p>
          <a:p>
            <a:r>
              <a:rPr lang="mi-NZ" sz="3100" dirty="0"/>
              <a:t>Diversity of Ministerial accountability</a:t>
            </a:r>
          </a:p>
          <a:p>
            <a:r>
              <a:rPr lang="mi-NZ" sz="3100" dirty="0"/>
              <a:t>Advisory committees (talk shops) not decision-making</a:t>
            </a:r>
          </a:p>
          <a:p>
            <a:r>
              <a:rPr lang="mi-NZ" sz="3100" dirty="0"/>
              <a:t>Piecemeal focus on causes of harm</a:t>
            </a:r>
          </a:p>
          <a:p>
            <a:r>
              <a:rPr lang="mi-NZ" sz="3100" dirty="0"/>
              <a:t>Inadequate regulatory stewardship and appropriate accountability</a:t>
            </a:r>
          </a:p>
          <a:p>
            <a:r>
              <a:rPr lang="mi-NZ" sz="3100" dirty="0"/>
              <a:t>Limitations on ACC funding investment</a:t>
            </a:r>
          </a:p>
          <a:p>
            <a:r>
              <a:rPr lang="mi-NZ" sz="3100" dirty="0"/>
              <a:t>Lack of a clear, evidence-based system-wide harm reduction investment plan.</a:t>
            </a:r>
          </a:p>
          <a:p>
            <a:endParaRPr lang="mi-NZ" sz="3100" dirty="0"/>
          </a:p>
          <a:p>
            <a:endParaRPr lang="mi-NZ" sz="3100" dirty="0"/>
          </a:p>
          <a:p>
            <a:pPr marL="0" indent="0">
              <a:buNone/>
            </a:pPr>
            <a:r>
              <a:rPr lang="mi-NZ" sz="2200" dirty="0"/>
              <a:t> </a:t>
            </a:r>
          </a:p>
        </p:txBody>
      </p:sp>
    </p:spTree>
    <p:extLst>
      <p:ext uri="{BB962C8B-B14F-4D97-AF65-F5344CB8AC3E}">
        <p14:creationId xmlns:p14="http://schemas.microsoft.com/office/powerpoint/2010/main" val="419841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8CE8A2-627D-9A19-2CEC-8E5485BECE11}"/>
              </a:ext>
            </a:extLst>
          </p:cNvPr>
          <p:cNvSpPr>
            <a:spLocks noGrp="1"/>
          </p:cNvSpPr>
          <p:nvPr>
            <p:ph type="title"/>
          </p:nvPr>
        </p:nvSpPr>
        <p:spPr>
          <a:xfrm>
            <a:off x="838200" y="365125"/>
            <a:ext cx="10515600" cy="1325563"/>
          </a:xfrm>
        </p:spPr>
        <p:txBody>
          <a:bodyPr>
            <a:normAutofit fontScale="90000"/>
          </a:bodyPr>
          <a:lstStyle/>
          <a:p>
            <a:r>
              <a:rPr lang="en-NZ" sz="5400" b="1" dirty="0"/>
              <a:t>Possible system wide solutions – </a:t>
            </a:r>
            <a:br>
              <a:rPr lang="en-NZ" sz="5400" b="1" dirty="0"/>
            </a:br>
            <a:r>
              <a:rPr lang="en-NZ" sz="5400" b="1" dirty="0"/>
              <a:t>for discussion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67191C-5B8B-E445-3C50-A17A28677090}"/>
              </a:ext>
            </a:extLst>
          </p:cNvPr>
          <p:cNvSpPr>
            <a:spLocks noGrp="1"/>
          </p:cNvSpPr>
          <p:nvPr>
            <p:ph idx="1"/>
          </p:nvPr>
        </p:nvSpPr>
        <p:spPr>
          <a:xfrm>
            <a:off x="838200" y="1929384"/>
            <a:ext cx="10515600" cy="4251960"/>
          </a:xfrm>
        </p:spPr>
        <p:txBody>
          <a:bodyPr>
            <a:normAutofit fontScale="92500" lnSpcReduction="10000"/>
          </a:bodyPr>
          <a:lstStyle/>
          <a:p>
            <a:pPr marL="0" indent="0">
              <a:buNone/>
            </a:pPr>
            <a:r>
              <a:rPr lang="mi-NZ" sz="3100" b="1" dirty="0"/>
              <a:t>Solutions:</a:t>
            </a:r>
          </a:p>
          <a:p>
            <a:pPr marL="0" indent="0">
              <a:buNone/>
            </a:pPr>
            <a:r>
              <a:rPr lang="mi-NZ" sz="3100" b="1" dirty="0"/>
              <a:t>1.</a:t>
            </a:r>
          </a:p>
          <a:p>
            <a:pPr marL="0" indent="0">
              <a:buNone/>
            </a:pPr>
            <a:r>
              <a:rPr lang="mi-NZ" sz="3100" b="1" dirty="0"/>
              <a:t>2.</a:t>
            </a:r>
          </a:p>
          <a:p>
            <a:pPr marL="0" indent="0">
              <a:buNone/>
            </a:pPr>
            <a:r>
              <a:rPr lang="mi-NZ" sz="3100" b="1" dirty="0"/>
              <a:t>3.</a:t>
            </a:r>
          </a:p>
          <a:p>
            <a:pPr marL="0" indent="0">
              <a:buNone/>
            </a:pPr>
            <a:r>
              <a:rPr lang="mi-NZ" sz="3100" dirty="0"/>
              <a:t>4</a:t>
            </a:r>
          </a:p>
          <a:p>
            <a:pPr marL="0" indent="0">
              <a:buNone/>
            </a:pPr>
            <a:r>
              <a:rPr lang="mi-NZ" sz="3100"/>
              <a:t>5.</a:t>
            </a:r>
            <a:endParaRPr lang="mi-NZ" sz="3100" dirty="0"/>
          </a:p>
          <a:p>
            <a:endParaRPr lang="mi-NZ" sz="3100" dirty="0"/>
          </a:p>
          <a:p>
            <a:endParaRPr lang="mi-NZ" sz="3100" dirty="0"/>
          </a:p>
          <a:p>
            <a:pPr marL="0" indent="0">
              <a:buNone/>
            </a:pPr>
            <a:r>
              <a:rPr lang="mi-NZ" sz="2200" dirty="0"/>
              <a:t> </a:t>
            </a:r>
          </a:p>
        </p:txBody>
      </p:sp>
    </p:spTree>
    <p:extLst>
      <p:ext uri="{BB962C8B-B14F-4D97-AF65-F5344CB8AC3E}">
        <p14:creationId xmlns:p14="http://schemas.microsoft.com/office/powerpoint/2010/main" val="85666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637</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 multi-agency approach to harm reduction</vt:lpstr>
      <vt:lpstr>Overview</vt:lpstr>
      <vt:lpstr>Injury Prevention or Harm Reduction?</vt:lpstr>
      <vt:lpstr>The Woodhouse Approach</vt:lpstr>
      <vt:lpstr>Legislative mandates</vt:lpstr>
      <vt:lpstr>Historical Practice – pre Pike River</vt:lpstr>
      <vt:lpstr>Historical Practice – post Pike River</vt:lpstr>
      <vt:lpstr>System wide leadership, coordination, and investment  -what is needed?</vt:lpstr>
      <vt:lpstr>Possible system wide solutions –  for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Wilson</dc:creator>
  <cp:lastModifiedBy>Quinn Vugler</cp:lastModifiedBy>
  <cp:revision>3</cp:revision>
  <dcterms:created xsi:type="dcterms:W3CDTF">2022-11-29T01:37:30Z</dcterms:created>
  <dcterms:modified xsi:type="dcterms:W3CDTF">2022-11-30T02:14:02Z</dcterms:modified>
</cp:coreProperties>
</file>