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Lst>
  <p:handoutMasterIdLst>
    <p:handoutMasterId r:id="rId17"/>
  </p:handoutMasterIdLst>
  <p:sldIdLst>
    <p:sldId id="293" r:id="rId2"/>
    <p:sldId id="307" r:id="rId3"/>
    <p:sldId id="267" r:id="rId4"/>
    <p:sldId id="298" r:id="rId5"/>
    <p:sldId id="300" r:id="rId6"/>
    <p:sldId id="312" r:id="rId7"/>
    <p:sldId id="282" r:id="rId8"/>
    <p:sldId id="285" r:id="rId9"/>
    <p:sldId id="284" r:id="rId10"/>
    <p:sldId id="283" r:id="rId11"/>
    <p:sldId id="308" r:id="rId12"/>
    <p:sldId id="309" r:id="rId13"/>
    <p:sldId id="313" r:id="rId14"/>
    <p:sldId id="310" r:id="rId15"/>
    <p:sldId id="311" r:id="rId16"/>
  </p:sldIdLst>
  <p:sldSz cx="9144000" cy="6858000" type="screen4x3"/>
  <p:notesSz cx="6735763" cy="9866313"/>
  <p:defaultTextStyle>
    <a:defPPr>
      <a:defRPr lang="en-AU"/>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45" autoAdjust="0"/>
  </p:normalViewPr>
  <p:slideViewPr>
    <p:cSldViewPr>
      <p:cViewPr>
        <p:scale>
          <a:sx n="92" d="100"/>
          <a:sy n="92" d="100"/>
        </p:scale>
        <p:origin x="-72" y="87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19413" cy="493713"/>
          </a:xfrm>
          <a:prstGeom prst="rect">
            <a:avLst/>
          </a:prstGeom>
          <a:noFill/>
          <a:ln>
            <a:noFill/>
          </a:ln>
          <a:extLst>
            <a:ext uri="{909E8E84-426E-40DD-AFC4-6F175D3DCCD1}"/>
            <a:ext uri="{91240B29-F687-4F45-9708-019B960494DF}"/>
          </a:extLst>
        </p:spPr>
        <p:txBody>
          <a:bodyPr vert="horz" wrap="square" lIns="90763" tIns="45382" rIns="90763" bIns="45382" numCol="1" anchor="t" anchorCtr="0" compatLnSpc="1">
            <a:prstTxWarp prst="textNoShape">
              <a:avLst/>
            </a:prstTxWarp>
          </a:bodyPr>
          <a:lstStyle>
            <a:lvl1pPr defTabSz="908050">
              <a:defRPr sz="1200">
                <a:latin typeface="Arial" charset="0"/>
              </a:defRPr>
            </a:lvl1pPr>
          </a:lstStyle>
          <a:p>
            <a:pPr>
              <a:defRPr/>
            </a:pPr>
            <a:endParaRPr lang="en-NZ"/>
          </a:p>
        </p:txBody>
      </p:sp>
      <p:sp>
        <p:nvSpPr>
          <p:cNvPr id="3" name="Date Placeholder 2"/>
          <p:cNvSpPr>
            <a:spLocks noGrp="1"/>
          </p:cNvSpPr>
          <p:nvPr>
            <p:ph type="dt" sz="quarter" idx="1"/>
          </p:nvPr>
        </p:nvSpPr>
        <p:spPr bwMode="auto">
          <a:xfrm>
            <a:off x="3814763" y="0"/>
            <a:ext cx="2919412" cy="493713"/>
          </a:xfrm>
          <a:prstGeom prst="rect">
            <a:avLst/>
          </a:prstGeom>
          <a:noFill/>
          <a:ln>
            <a:noFill/>
          </a:ln>
          <a:extLst>
            <a:ext uri="{909E8E84-426E-40DD-AFC4-6F175D3DCCD1}"/>
            <a:ext uri="{91240B29-F687-4F45-9708-019B960494DF}"/>
          </a:extLst>
        </p:spPr>
        <p:txBody>
          <a:bodyPr vert="horz" wrap="square" lIns="90763" tIns="45382" rIns="90763" bIns="45382" numCol="1" anchor="t" anchorCtr="0" compatLnSpc="1">
            <a:prstTxWarp prst="textNoShape">
              <a:avLst/>
            </a:prstTxWarp>
          </a:bodyPr>
          <a:lstStyle>
            <a:lvl1pPr algn="r" defTabSz="908050">
              <a:defRPr sz="1200">
                <a:latin typeface="Arial" charset="0"/>
              </a:defRPr>
            </a:lvl1pPr>
          </a:lstStyle>
          <a:p>
            <a:pPr>
              <a:defRPr/>
            </a:pPr>
            <a:fld id="{770A0C36-7D0B-4369-95FF-89B6DFEB9FD5}" type="datetimeFigureOut">
              <a:rPr lang="en-US"/>
              <a:pPr>
                <a:defRPr/>
              </a:pPr>
              <a:t>10/31/2012</a:t>
            </a:fld>
            <a:endParaRPr lang="en-NZ"/>
          </a:p>
        </p:txBody>
      </p:sp>
      <p:sp>
        <p:nvSpPr>
          <p:cNvPr id="4" name="Footer Placeholder 3"/>
          <p:cNvSpPr>
            <a:spLocks noGrp="1"/>
          </p:cNvSpPr>
          <p:nvPr>
            <p:ph type="ftr" sz="quarter" idx="2"/>
          </p:nvPr>
        </p:nvSpPr>
        <p:spPr bwMode="auto">
          <a:xfrm>
            <a:off x="0" y="9371013"/>
            <a:ext cx="2919413" cy="493712"/>
          </a:xfrm>
          <a:prstGeom prst="rect">
            <a:avLst/>
          </a:prstGeom>
          <a:noFill/>
          <a:ln>
            <a:noFill/>
          </a:ln>
          <a:extLst>
            <a:ext uri="{909E8E84-426E-40DD-AFC4-6F175D3DCCD1}"/>
            <a:ext uri="{91240B29-F687-4F45-9708-019B960494DF}"/>
          </a:extLst>
        </p:spPr>
        <p:txBody>
          <a:bodyPr vert="horz" wrap="square" lIns="90763" tIns="45382" rIns="90763" bIns="45382" numCol="1" anchor="b" anchorCtr="0" compatLnSpc="1">
            <a:prstTxWarp prst="textNoShape">
              <a:avLst/>
            </a:prstTxWarp>
          </a:bodyPr>
          <a:lstStyle>
            <a:lvl1pPr defTabSz="908050">
              <a:defRPr sz="1200">
                <a:latin typeface="Arial" charset="0"/>
              </a:defRPr>
            </a:lvl1pPr>
          </a:lstStyle>
          <a:p>
            <a:pPr>
              <a:defRPr/>
            </a:pPr>
            <a:endParaRPr lang="en-NZ"/>
          </a:p>
        </p:txBody>
      </p:sp>
      <p:sp>
        <p:nvSpPr>
          <p:cNvPr id="5" name="Slide Number Placeholder 4"/>
          <p:cNvSpPr>
            <a:spLocks noGrp="1"/>
          </p:cNvSpPr>
          <p:nvPr>
            <p:ph type="sldNum" sz="quarter" idx="3"/>
          </p:nvPr>
        </p:nvSpPr>
        <p:spPr bwMode="auto">
          <a:xfrm>
            <a:off x="3814763" y="9371013"/>
            <a:ext cx="2919412" cy="493712"/>
          </a:xfrm>
          <a:prstGeom prst="rect">
            <a:avLst/>
          </a:prstGeom>
          <a:noFill/>
          <a:ln>
            <a:noFill/>
          </a:ln>
          <a:extLst>
            <a:ext uri="{909E8E84-426E-40DD-AFC4-6F175D3DCCD1}"/>
            <a:ext uri="{91240B29-F687-4F45-9708-019B960494DF}"/>
          </a:extLst>
        </p:spPr>
        <p:txBody>
          <a:bodyPr vert="horz" wrap="square" lIns="90763" tIns="45382" rIns="90763" bIns="45382" numCol="1" anchor="b" anchorCtr="0" compatLnSpc="1">
            <a:prstTxWarp prst="textNoShape">
              <a:avLst/>
            </a:prstTxWarp>
          </a:bodyPr>
          <a:lstStyle>
            <a:lvl1pPr algn="r" defTabSz="908050">
              <a:defRPr sz="1200">
                <a:latin typeface="Arial" charset="0"/>
              </a:defRPr>
            </a:lvl1pPr>
          </a:lstStyle>
          <a:p>
            <a:pPr>
              <a:defRPr/>
            </a:pPr>
            <a:fld id="{9A069A3A-147E-4E39-B55C-D13C00CF697C}" type="slidenum">
              <a:rPr lang="en-NZ"/>
              <a:pPr>
                <a:defRPr/>
              </a:pPr>
              <a:t>‹#›</a:t>
            </a:fld>
            <a:endParaRPr lang="en-NZ"/>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3" y="1604"/>
              <a:ext cx="448"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en-NZ"/>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en-NZ"/>
              </a:p>
            </p:txBody>
          </p:sp>
        </p:grpSp>
        <p:grpSp>
          <p:nvGrpSpPr>
            <p:cNvPr id="6" name="Group 6"/>
            <p:cNvGrpSpPr>
              <a:grpSpLocks/>
            </p:cNvGrpSpPr>
            <p:nvPr/>
          </p:nvGrpSpPr>
          <p:grpSpPr bwMode="auto">
            <a:xfrm>
              <a:off x="261" y="1870"/>
              <a:ext cx="465"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en-NZ"/>
              </a:p>
            </p:txBody>
          </p:sp>
          <p:sp>
            <p:nvSpPr>
              <p:cNvPr id="11" name="Rectangle 8"/>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en-NZ"/>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en-NZ"/>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en-NZ"/>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NZ"/>
            </a:p>
          </p:txBody>
        </p:sp>
      </p:grpSp>
      <p:sp>
        <p:nvSpPr>
          <p:cNvPr id="70668" name="Rectangle 12"/>
          <p:cNvSpPr>
            <a:spLocks noGrp="1" noChangeArrowheads="1"/>
          </p:cNvSpPr>
          <p:nvPr>
            <p:ph type="ctrTitle"/>
          </p:nvPr>
        </p:nvSpPr>
        <p:spPr>
          <a:xfrm>
            <a:off x="990600" y="1676400"/>
            <a:ext cx="7772400" cy="1462088"/>
          </a:xfrm>
        </p:spPr>
        <p:txBody>
          <a:bodyPr/>
          <a:lstStyle>
            <a:lvl1pPr>
              <a:defRPr/>
            </a:lvl1pPr>
          </a:lstStyle>
          <a:p>
            <a:pPr lvl="0"/>
            <a:r>
              <a:rPr lang="en-AU" noProof="0" smtClean="0"/>
              <a:t>Click to edit Master title style</a:t>
            </a:r>
          </a:p>
        </p:txBody>
      </p:sp>
      <p:sp>
        <p:nvSpPr>
          <p:cNvPr id="70669"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AU" noProof="0" smtClean="0"/>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fld id="{DA13B9F7-7BB6-4A79-90C8-CA46A1149E9D}" type="datetimeFigureOut">
              <a:rPr lang="en-US"/>
              <a:pPr>
                <a:defRPr/>
              </a:pPr>
              <a:t>10/31/2012</a:t>
            </a:fld>
            <a:endParaRPr lang="en-AU"/>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AU"/>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A0D5A9F2-9A4C-433D-9C1F-E778DFB7EEA1}" type="slidenum">
              <a:rPr lang="en-AU"/>
              <a:pPr>
                <a:defRPr/>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11"/>
          <p:cNvSpPr>
            <a:spLocks noGrp="1" noChangeArrowheads="1"/>
          </p:cNvSpPr>
          <p:nvPr>
            <p:ph type="dt" sz="half" idx="10"/>
          </p:nvPr>
        </p:nvSpPr>
        <p:spPr>
          <a:ln/>
        </p:spPr>
        <p:txBody>
          <a:bodyPr/>
          <a:lstStyle>
            <a:lvl1pPr>
              <a:defRPr/>
            </a:lvl1pPr>
          </a:lstStyle>
          <a:p>
            <a:pPr>
              <a:defRPr/>
            </a:pPr>
            <a:fld id="{246C3E93-C5A5-470C-8FB1-EA58836640A6}" type="datetimeFigureOut">
              <a:rPr lang="en-US"/>
              <a:pPr>
                <a:defRPr/>
              </a:pPr>
              <a:t>10/31/2012</a:t>
            </a:fld>
            <a:endParaRPr lang="en-AU"/>
          </a:p>
        </p:txBody>
      </p:sp>
      <p:sp>
        <p:nvSpPr>
          <p:cNvPr id="5" name="Rectangle 12"/>
          <p:cNvSpPr>
            <a:spLocks noGrp="1" noChangeArrowheads="1"/>
          </p:cNvSpPr>
          <p:nvPr>
            <p:ph type="ftr" sz="quarter" idx="11"/>
          </p:nvPr>
        </p:nvSpPr>
        <p:spPr>
          <a:ln/>
        </p:spPr>
        <p:txBody>
          <a:bodyPr/>
          <a:lstStyle>
            <a:lvl1pPr>
              <a:defRPr/>
            </a:lvl1pPr>
          </a:lstStyle>
          <a:p>
            <a:pPr>
              <a:defRPr/>
            </a:pPr>
            <a:endParaRPr lang="en-AU"/>
          </a:p>
        </p:txBody>
      </p:sp>
      <p:sp>
        <p:nvSpPr>
          <p:cNvPr id="6" name="Rectangle 13"/>
          <p:cNvSpPr>
            <a:spLocks noGrp="1" noChangeArrowheads="1"/>
          </p:cNvSpPr>
          <p:nvPr>
            <p:ph type="sldNum" sz="quarter" idx="12"/>
          </p:nvPr>
        </p:nvSpPr>
        <p:spPr>
          <a:ln/>
        </p:spPr>
        <p:txBody>
          <a:bodyPr/>
          <a:lstStyle>
            <a:lvl1pPr>
              <a:defRPr/>
            </a:lvl1pPr>
          </a:lstStyle>
          <a:p>
            <a:pPr>
              <a:defRPr/>
            </a:pPr>
            <a:fld id="{D3863CB3-E032-4A8D-8BBA-05BB94C523D5}" type="slidenum">
              <a:rPr lang="en-AU"/>
              <a:pPr>
                <a:defRPr/>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11"/>
          <p:cNvSpPr>
            <a:spLocks noGrp="1" noChangeArrowheads="1"/>
          </p:cNvSpPr>
          <p:nvPr>
            <p:ph type="dt" sz="half" idx="10"/>
          </p:nvPr>
        </p:nvSpPr>
        <p:spPr>
          <a:ln/>
        </p:spPr>
        <p:txBody>
          <a:bodyPr/>
          <a:lstStyle>
            <a:lvl1pPr>
              <a:defRPr/>
            </a:lvl1pPr>
          </a:lstStyle>
          <a:p>
            <a:pPr>
              <a:defRPr/>
            </a:pPr>
            <a:fld id="{9D162826-559B-4886-95C1-8990C3D3C6EB}" type="datetimeFigureOut">
              <a:rPr lang="en-US"/>
              <a:pPr>
                <a:defRPr/>
              </a:pPr>
              <a:t>10/31/2012</a:t>
            </a:fld>
            <a:endParaRPr lang="en-AU"/>
          </a:p>
        </p:txBody>
      </p:sp>
      <p:sp>
        <p:nvSpPr>
          <p:cNvPr id="5" name="Rectangle 12"/>
          <p:cNvSpPr>
            <a:spLocks noGrp="1" noChangeArrowheads="1"/>
          </p:cNvSpPr>
          <p:nvPr>
            <p:ph type="ftr" sz="quarter" idx="11"/>
          </p:nvPr>
        </p:nvSpPr>
        <p:spPr>
          <a:ln/>
        </p:spPr>
        <p:txBody>
          <a:bodyPr/>
          <a:lstStyle>
            <a:lvl1pPr>
              <a:defRPr/>
            </a:lvl1pPr>
          </a:lstStyle>
          <a:p>
            <a:pPr>
              <a:defRPr/>
            </a:pPr>
            <a:endParaRPr lang="en-AU"/>
          </a:p>
        </p:txBody>
      </p:sp>
      <p:sp>
        <p:nvSpPr>
          <p:cNvPr id="6" name="Rectangle 13"/>
          <p:cNvSpPr>
            <a:spLocks noGrp="1" noChangeArrowheads="1"/>
          </p:cNvSpPr>
          <p:nvPr>
            <p:ph type="sldNum" sz="quarter" idx="12"/>
          </p:nvPr>
        </p:nvSpPr>
        <p:spPr>
          <a:ln/>
        </p:spPr>
        <p:txBody>
          <a:bodyPr/>
          <a:lstStyle>
            <a:lvl1pPr>
              <a:defRPr/>
            </a:lvl1pPr>
          </a:lstStyle>
          <a:p>
            <a:pPr>
              <a:defRPr/>
            </a:pPr>
            <a:fld id="{87EFC117-076E-4F33-B1BB-D99F7E2ADCE3}" type="slidenum">
              <a:rPr lang="en-AU"/>
              <a:pPr>
                <a:defRPr/>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11"/>
          <p:cNvSpPr>
            <a:spLocks noGrp="1" noChangeArrowheads="1"/>
          </p:cNvSpPr>
          <p:nvPr>
            <p:ph type="dt" sz="half" idx="10"/>
          </p:nvPr>
        </p:nvSpPr>
        <p:spPr>
          <a:ln/>
        </p:spPr>
        <p:txBody>
          <a:bodyPr/>
          <a:lstStyle>
            <a:lvl1pPr>
              <a:defRPr/>
            </a:lvl1pPr>
          </a:lstStyle>
          <a:p>
            <a:pPr>
              <a:defRPr/>
            </a:pPr>
            <a:fld id="{D66E22D6-09A4-4676-929C-4A2A8F670B74}" type="datetimeFigureOut">
              <a:rPr lang="en-US"/>
              <a:pPr>
                <a:defRPr/>
              </a:pPr>
              <a:t>10/31/2012</a:t>
            </a:fld>
            <a:endParaRPr lang="en-AU"/>
          </a:p>
        </p:txBody>
      </p:sp>
      <p:sp>
        <p:nvSpPr>
          <p:cNvPr id="5" name="Rectangle 12"/>
          <p:cNvSpPr>
            <a:spLocks noGrp="1" noChangeArrowheads="1"/>
          </p:cNvSpPr>
          <p:nvPr>
            <p:ph type="ftr" sz="quarter" idx="11"/>
          </p:nvPr>
        </p:nvSpPr>
        <p:spPr>
          <a:ln/>
        </p:spPr>
        <p:txBody>
          <a:bodyPr/>
          <a:lstStyle>
            <a:lvl1pPr>
              <a:defRPr/>
            </a:lvl1pPr>
          </a:lstStyle>
          <a:p>
            <a:pPr>
              <a:defRPr/>
            </a:pPr>
            <a:endParaRPr lang="en-AU"/>
          </a:p>
        </p:txBody>
      </p:sp>
      <p:sp>
        <p:nvSpPr>
          <p:cNvPr id="6" name="Rectangle 13"/>
          <p:cNvSpPr>
            <a:spLocks noGrp="1" noChangeArrowheads="1"/>
          </p:cNvSpPr>
          <p:nvPr>
            <p:ph type="sldNum" sz="quarter" idx="12"/>
          </p:nvPr>
        </p:nvSpPr>
        <p:spPr>
          <a:ln/>
        </p:spPr>
        <p:txBody>
          <a:bodyPr/>
          <a:lstStyle>
            <a:lvl1pPr>
              <a:defRPr/>
            </a:lvl1pPr>
          </a:lstStyle>
          <a:p>
            <a:pPr>
              <a:defRPr/>
            </a:pPr>
            <a:fld id="{F7C51C45-14AD-4B89-990A-5E9D5030FED6}" type="slidenum">
              <a:rPr lang="en-AU"/>
              <a:pPr>
                <a:defRPr/>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fld id="{29339DA6-39EC-4C5C-8E69-37A18D892E93}" type="datetimeFigureOut">
              <a:rPr lang="en-US"/>
              <a:pPr>
                <a:defRPr/>
              </a:pPr>
              <a:t>10/31/2012</a:t>
            </a:fld>
            <a:endParaRPr lang="en-AU"/>
          </a:p>
        </p:txBody>
      </p:sp>
      <p:sp>
        <p:nvSpPr>
          <p:cNvPr id="5" name="Rectangle 12"/>
          <p:cNvSpPr>
            <a:spLocks noGrp="1" noChangeArrowheads="1"/>
          </p:cNvSpPr>
          <p:nvPr>
            <p:ph type="ftr" sz="quarter" idx="11"/>
          </p:nvPr>
        </p:nvSpPr>
        <p:spPr>
          <a:ln/>
        </p:spPr>
        <p:txBody>
          <a:bodyPr/>
          <a:lstStyle>
            <a:lvl1pPr>
              <a:defRPr/>
            </a:lvl1pPr>
          </a:lstStyle>
          <a:p>
            <a:pPr>
              <a:defRPr/>
            </a:pPr>
            <a:endParaRPr lang="en-AU"/>
          </a:p>
        </p:txBody>
      </p:sp>
      <p:sp>
        <p:nvSpPr>
          <p:cNvPr id="6" name="Rectangle 13"/>
          <p:cNvSpPr>
            <a:spLocks noGrp="1" noChangeArrowheads="1"/>
          </p:cNvSpPr>
          <p:nvPr>
            <p:ph type="sldNum" sz="quarter" idx="12"/>
          </p:nvPr>
        </p:nvSpPr>
        <p:spPr>
          <a:ln/>
        </p:spPr>
        <p:txBody>
          <a:bodyPr/>
          <a:lstStyle>
            <a:lvl1pPr>
              <a:defRPr/>
            </a:lvl1pPr>
          </a:lstStyle>
          <a:p>
            <a:pPr>
              <a:defRPr/>
            </a:pPr>
            <a:fld id="{69FBCF69-7228-439B-8091-A76981DA2F9F}" type="slidenum">
              <a:rPr lang="en-AU"/>
              <a:pPr>
                <a:defRPr/>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Rectangle 11"/>
          <p:cNvSpPr>
            <a:spLocks noGrp="1" noChangeArrowheads="1"/>
          </p:cNvSpPr>
          <p:nvPr>
            <p:ph type="dt" sz="half" idx="10"/>
          </p:nvPr>
        </p:nvSpPr>
        <p:spPr>
          <a:ln/>
        </p:spPr>
        <p:txBody>
          <a:bodyPr/>
          <a:lstStyle>
            <a:lvl1pPr>
              <a:defRPr/>
            </a:lvl1pPr>
          </a:lstStyle>
          <a:p>
            <a:pPr>
              <a:defRPr/>
            </a:pPr>
            <a:fld id="{4FA97E99-C65E-42D4-AFA7-C5E7F3272457}" type="datetimeFigureOut">
              <a:rPr lang="en-US"/>
              <a:pPr>
                <a:defRPr/>
              </a:pPr>
              <a:t>10/31/2012</a:t>
            </a:fld>
            <a:endParaRPr lang="en-AU"/>
          </a:p>
        </p:txBody>
      </p:sp>
      <p:sp>
        <p:nvSpPr>
          <p:cNvPr id="6" name="Rectangle 12"/>
          <p:cNvSpPr>
            <a:spLocks noGrp="1" noChangeArrowheads="1"/>
          </p:cNvSpPr>
          <p:nvPr>
            <p:ph type="ftr" sz="quarter" idx="11"/>
          </p:nvPr>
        </p:nvSpPr>
        <p:spPr>
          <a:ln/>
        </p:spPr>
        <p:txBody>
          <a:bodyPr/>
          <a:lstStyle>
            <a:lvl1pPr>
              <a:defRPr/>
            </a:lvl1pPr>
          </a:lstStyle>
          <a:p>
            <a:pPr>
              <a:defRPr/>
            </a:pPr>
            <a:endParaRPr lang="en-AU"/>
          </a:p>
        </p:txBody>
      </p:sp>
      <p:sp>
        <p:nvSpPr>
          <p:cNvPr id="7" name="Rectangle 13"/>
          <p:cNvSpPr>
            <a:spLocks noGrp="1" noChangeArrowheads="1"/>
          </p:cNvSpPr>
          <p:nvPr>
            <p:ph type="sldNum" sz="quarter" idx="12"/>
          </p:nvPr>
        </p:nvSpPr>
        <p:spPr>
          <a:ln/>
        </p:spPr>
        <p:txBody>
          <a:bodyPr/>
          <a:lstStyle>
            <a:lvl1pPr>
              <a:defRPr/>
            </a:lvl1pPr>
          </a:lstStyle>
          <a:p>
            <a:pPr>
              <a:defRPr/>
            </a:pPr>
            <a:fld id="{62DB4982-DD65-4724-A2F6-847845F76BF3}" type="slidenum">
              <a:rPr lang="en-AU"/>
              <a:pPr>
                <a:defRPr/>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Rectangle 11"/>
          <p:cNvSpPr>
            <a:spLocks noGrp="1" noChangeArrowheads="1"/>
          </p:cNvSpPr>
          <p:nvPr>
            <p:ph type="dt" sz="half" idx="10"/>
          </p:nvPr>
        </p:nvSpPr>
        <p:spPr>
          <a:ln/>
        </p:spPr>
        <p:txBody>
          <a:bodyPr/>
          <a:lstStyle>
            <a:lvl1pPr>
              <a:defRPr/>
            </a:lvl1pPr>
          </a:lstStyle>
          <a:p>
            <a:pPr>
              <a:defRPr/>
            </a:pPr>
            <a:fld id="{98796B6C-DBBE-47C4-91B8-C51C3ECEF19E}" type="datetimeFigureOut">
              <a:rPr lang="en-US"/>
              <a:pPr>
                <a:defRPr/>
              </a:pPr>
              <a:t>10/31/2012</a:t>
            </a:fld>
            <a:endParaRPr lang="en-AU"/>
          </a:p>
        </p:txBody>
      </p:sp>
      <p:sp>
        <p:nvSpPr>
          <p:cNvPr id="8" name="Rectangle 12"/>
          <p:cNvSpPr>
            <a:spLocks noGrp="1" noChangeArrowheads="1"/>
          </p:cNvSpPr>
          <p:nvPr>
            <p:ph type="ftr" sz="quarter" idx="11"/>
          </p:nvPr>
        </p:nvSpPr>
        <p:spPr>
          <a:ln/>
        </p:spPr>
        <p:txBody>
          <a:bodyPr/>
          <a:lstStyle>
            <a:lvl1pPr>
              <a:defRPr/>
            </a:lvl1pPr>
          </a:lstStyle>
          <a:p>
            <a:pPr>
              <a:defRPr/>
            </a:pPr>
            <a:endParaRPr lang="en-AU"/>
          </a:p>
        </p:txBody>
      </p:sp>
      <p:sp>
        <p:nvSpPr>
          <p:cNvPr id="9" name="Rectangle 13"/>
          <p:cNvSpPr>
            <a:spLocks noGrp="1" noChangeArrowheads="1"/>
          </p:cNvSpPr>
          <p:nvPr>
            <p:ph type="sldNum" sz="quarter" idx="12"/>
          </p:nvPr>
        </p:nvSpPr>
        <p:spPr>
          <a:ln/>
        </p:spPr>
        <p:txBody>
          <a:bodyPr/>
          <a:lstStyle>
            <a:lvl1pPr>
              <a:defRPr/>
            </a:lvl1pPr>
          </a:lstStyle>
          <a:p>
            <a:pPr>
              <a:defRPr/>
            </a:pPr>
            <a:fld id="{DD86C884-A900-46CC-875B-A5C8FDA63374}" type="slidenum">
              <a:rPr lang="en-AU"/>
              <a:pPr>
                <a:defRPr/>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Rectangle 11"/>
          <p:cNvSpPr>
            <a:spLocks noGrp="1" noChangeArrowheads="1"/>
          </p:cNvSpPr>
          <p:nvPr>
            <p:ph type="dt" sz="half" idx="10"/>
          </p:nvPr>
        </p:nvSpPr>
        <p:spPr>
          <a:ln/>
        </p:spPr>
        <p:txBody>
          <a:bodyPr/>
          <a:lstStyle>
            <a:lvl1pPr>
              <a:defRPr/>
            </a:lvl1pPr>
          </a:lstStyle>
          <a:p>
            <a:pPr>
              <a:defRPr/>
            </a:pPr>
            <a:fld id="{318D6305-413A-4064-A204-F0E27FFB03CA}" type="datetimeFigureOut">
              <a:rPr lang="en-US"/>
              <a:pPr>
                <a:defRPr/>
              </a:pPr>
              <a:t>10/31/2012</a:t>
            </a:fld>
            <a:endParaRPr lang="en-AU"/>
          </a:p>
        </p:txBody>
      </p:sp>
      <p:sp>
        <p:nvSpPr>
          <p:cNvPr id="4" name="Rectangle 12"/>
          <p:cNvSpPr>
            <a:spLocks noGrp="1" noChangeArrowheads="1"/>
          </p:cNvSpPr>
          <p:nvPr>
            <p:ph type="ftr" sz="quarter" idx="11"/>
          </p:nvPr>
        </p:nvSpPr>
        <p:spPr>
          <a:ln/>
        </p:spPr>
        <p:txBody>
          <a:bodyPr/>
          <a:lstStyle>
            <a:lvl1pPr>
              <a:defRPr/>
            </a:lvl1pPr>
          </a:lstStyle>
          <a:p>
            <a:pPr>
              <a:defRPr/>
            </a:pPr>
            <a:endParaRPr lang="en-AU"/>
          </a:p>
        </p:txBody>
      </p:sp>
      <p:sp>
        <p:nvSpPr>
          <p:cNvPr id="5" name="Rectangle 13"/>
          <p:cNvSpPr>
            <a:spLocks noGrp="1" noChangeArrowheads="1"/>
          </p:cNvSpPr>
          <p:nvPr>
            <p:ph type="sldNum" sz="quarter" idx="12"/>
          </p:nvPr>
        </p:nvSpPr>
        <p:spPr>
          <a:ln/>
        </p:spPr>
        <p:txBody>
          <a:bodyPr/>
          <a:lstStyle>
            <a:lvl1pPr>
              <a:defRPr/>
            </a:lvl1pPr>
          </a:lstStyle>
          <a:p>
            <a:pPr>
              <a:defRPr/>
            </a:pPr>
            <a:fld id="{D2C51BF1-C32D-48C1-805D-2EBCD88426EF}" type="slidenum">
              <a:rPr lang="en-AU"/>
              <a:pPr>
                <a:defRPr/>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fld id="{B8E9B02A-542D-4A41-8300-C28F8289D1FD}" type="datetimeFigureOut">
              <a:rPr lang="en-US"/>
              <a:pPr>
                <a:defRPr/>
              </a:pPr>
              <a:t>10/31/2012</a:t>
            </a:fld>
            <a:endParaRPr lang="en-AU"/>
          </a:p>
        </p:txBody>
      </p:sp>
      <p:sp>
        <p:nvSpPr>
          <p:cNvPr id="3" name="Rectangle 12"/>
          <p:cNvSpPr>
            <a:spLocks noGrp="1" noChangeArrowheads="1"/>
          </p:cNvSpPr>
          <p:nvPr>
            <p:ph type="ftr" sz="quarter" idx="11"/>
          </p:nvPr>
        </p:nvSpPr>
        <p:spPr>
          <a:ln/>
        </p:spPr>
        <p:txBody>
          <a:bodyPr/>
          <a:lstStyle>
            <a:lvl1pPr>
              <a:defRPr/>
            </a:lvl1pPr>
          </a:lstStyle>
          <a:p>
            <a:pPr>
              <a:defRPr/>
            </a:pPr>
            <a:endParaRPr lang="en-AU"/>
          </a:p>
        </p:txBody>
      </p:sp>
      <p:sp>
        <p:nvSpPr>
          <p:cNvPr id="4" name="Rectangle 13"/>
          <p:cNvSpPr>
            <a:spLocks noGrp="1" noChangeArrowheads="1"/>
          </p:cNvSpPr>
          <p:nvPr>
            <p:ph type="sldNum" sz="quarter" idx="12"/>
          </p:nvPr>
        </p:nvSpPr>
        <p:spPr>
          <a:ln/>
        </p:spPr>
        <p:txBody>
          <a:bodyPr/>
          <a:lstStyle>
            <a:lvl1pPr>
              <a:defRPr/>
            </a:lvl1pPr>
          </a:lstStyle>
          <a:p>
            <a:pPr>
              <a:defRPr/>
            </a:pPr>
            <a:fld id="{663DF342-3159-4181-B003-E6C801FAE639}" type="slidenum">
              <a:rPr lang="en-AU"/>
              <a:pPr>
                <a:defRPr/>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fld id="{40FD7B1E-F714-4B07-A320-998ABE399C00}" type="datetimeFigureOut">
              <a:rPr lang="en-US"/>
              <a:pPr>
                <a:defRPr/>
              </a:pPr>
              <a:t>10/31/2012</a:t>
            </a:fld>
            <a:endParaRPr lang="en-AU"/>
          </a:p>
        </p:txBody>
      </p:sp>
      <p:sp>
        <p:nvSpPr>
          <p:cNvPr id="6" name="Rectangle 12"/>
          <p:cNvSpPr>
            <a:spLocks noGrp="1" noChangeArrowheads="1"/>
          </p:cNvSpPr>
          <p:nvPr>
            <p:ph type="ftr" sz="quarter" idx="11"/>
          </p:nvPr>
        </p:nvSpPr>
        <p:spPr>
          <a:ln/>
        </p:spPr>
        <p:txBody>
          <a:bodyPr/>
          <a:lstStyle>
            <a:lvl1pPr>
              <a:defRPr/>
            </a:lvl1pPr>
          </a:lstStyle>
          <a:p>
            <a:pPr>
              <a:defRPr/>
            </a:pPr>
            <a:endParaRPr lang="en-AU"/>
          </a:p>
        </p:txBody>
      </p:sp>
      <p:sp>
        <p:nvSpPr>
          <p:cNvPr id="7" name="Rectangle 13"/>
          <p:cNvSpPr>
            <a:spLocks noGrp="1" noChangeArrowheads="1"/>
          </p:cNvSpPr>
          <p:nvPr>
            <p:ph type="sldNum" sz="quarter" idx="12"/>
          </p:nvPr>
        </p:nvSpPr>
        <p:spPr>
          <a:ln/>
        </p:spPr>
        <p:txBody>
          <a:bodyPr/>
          <a:lstStyle>
            <a:lvl1pPr>
              <a:defRPr/>
            </a:lvl1pPr>
          </a:lstStyle>
          <a:p>
            <a:pPr>
              <a:defRPr/>
            </a:pPr>
            <a:fld id="{C1331F25-4C03-41C9-AD0A-BAAF3F91564E}" type="slidenum">
              <a:rPr lang="en-AU"/>
              <a:pPr>
                <a:defRPr/>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fld id="{81FA02DE-DCAC-405B-8F82-A9F816B2FB27}" type="datetimeFigureOut">
              <a:rPr lang="en-US"/>
              <a:pPr>
                <a:defRPr/>
              </a:pPr>
              <a:t>10/31/2012</a:t>
            </a:fld>
            <a:endParaRPr lang="en-AU"/>
          </a:p>
        </p:txBody>
      </p:sp>
      <p:sp>
        <p:nvSpPr>
          <p:cNvPr id="6" name="Rectangle 12"/>
          <p:cNvSpPr>
            <a:spLocks noGrp="1" noChangeArrowheads="1"/>
          </p:cNvSpPr>
          <p:nvPr>
            <p:ph type="ftr" sz="quarter" idx="11"/>
          </p:nvPr>
        </p:nvSpPr>
        <p:spPr>
          <a:ln/>
        </p:spPr>
        <p:txBody>
          <a:bodyPr/>
          <a:lstStyle>
            <a:lvl1pPr>
              <a:defRPr/>
            </a:lvl1pPr>
          </a:lstStyle>
          <a:p>
            <a:pPr>
              <a:defRPr/>
            </a:pPr>
            <a:endParaRPr lang="en-AU"/>
          </a:p>
        </p:txBody>
      </p:sp>
      <p:sp>
        <p:nvSpPr>
          <p:cNvPr id="7" name="Rectangle 13"/>
          <p:cNvSpPr>
            <a:spLocks noGrp="1" noChangeArrowheads="1"/>
          </p:cNvSpPr>
          <p:nvPr>
            <p:ph type="sldNum" sz="quarter" idx="12"/>
          </p:nvPr>
        </p:nvSpPr>
        <p:spPr>
          <a:ln/>
        </p:spPr>
        <p:txBody>
          <a:bodyPr/>
          <a:lstStyle>
            <a:lvl1pPr>
              <a:defRPr/>
            </a:lvl1pPr>
          </a:lstStyle>
          <a:p>
            <a:pPr>
              <a:defRPr/>
            </a:pPr>
            <a:fld id="{1FC00DE4-B4F6-4D61-9518-7DFEA6AC129C}" type="slidenum">
              <a:rPr lang="en-AU"/>
              <a:pPr>
                <a:defRPr/>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a:defRPr/>
            </a:pPr>
            <a:endParaRPr kumimoji="1" lang="en-US" sz="2400"/>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kumimoji="1" lang="en-US" sz="2400"/>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a:defRPr/>
            </a:pPr>
            <a:endParaRPr kumimoji="1" lang="en-US" sz="2400"/>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kumimoji="1" lang="en-US" sz="2400"/>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kumimoji="1" lang="en-US" sz="2400"/>
          </a:p>
        </p:txBody>
      </p:sp>
      <p:sp>
        <p:nvSpPr>
          <p:cNvPr id="1031"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a:defRPr/>
            </a:pPr>
            <a:endParaRPr kumimoji="1" lang="en-US" sz="2400"/>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kumimoji="1" lang="en-US" sz="2400"/>
          </a:p>
        </p:txBody>
      </p:sp>
      <p:sp>
        <p:nvSpPr>
          <p:cNvPr id="2057"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AU" smtClean="0"/>
              <a:t>Click to edit Master title style</a:t>
            </a:r>
          </a:p>
        </p:txBody>
      </p:sp>
      <p:sp>
        <p:nvSpPr>
          <p:cNvPr id="2058"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69643" name="Rectangle 11"/>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defRPr sz="1400"/>
            </a:lvl1pPr>
          </a:lstStyle>
          <a:p>
            <a:pPr>
              <a:defRPr/>
            </a:pPr>
            <a:fld id="{CA72C52A-25EF-4D02-979C-09790C149324}" type="datetimeFigureOut">
              <a:rPr lang="en-US"/>
              <a:pPr>
                <a:defRPr/>
              </a:pPr>
              <a:t>10/31/2012</a:t>
            </a:fld>
            <a:endParaRPr lang="en-AU"/>
          </a:p>
        </p:txBody>
      </p:sp>
      <p:sp>
        <p:nvSpPr>
          <p:cNvPr id="69644" name="Rectangle 12"/>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ctr">
              <a:defRPr sz="1400"/>
            </a:lvl1pPr>
          </a:lstStyle>
          <a:p>
            <a:pPr>
              <a:defRPr/>
            </a:pPr>
            <a:endParaRPr lang="en-AU"/>
          </a:p>
        </p:txBody>
      </p:sp>
      <p:sp>
        <p:nvSpPr>
          <p:cNvPr id="69645" name="Rectangle 13"/>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a:defRPr sz="1400"/>
            </a:lvl1pPr>
          </a:lstStyle>
          <a:p>
            <a:pPr>
              <a:defRPr/>
            </a:pPr>
            <a:fld id="{E1D86F52-302B-414D-84C7-87A6E4B769A0}"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3753"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ctrTitle"/>
          </p:nvPr>
        </p:nvSpPr>
        <p:spPr>
          <a:xfrm>
            <a:off x="971550" y="1700213"/>
            <a:ext cx="7772400" cy="1462087"/>
          </a:xfrm>
        </p:spPr>
        <p:txBody>
          <a:bodyPr/>
          <a:lstStyle/>
          <a:p>
            <a:pPr algn="ctr" eaLnBrk="1" hangingPunct="1"/>
            <a:r>
              <a:rPr lang="en-NZ" sz="2800" smtClean="0"/>
              <a:t>A Clash of Values</a:t>
            </a:r>
            <a:br>
              <a:rPr lang="en-NZ" sz="2800" smtClean="0"/>
            </a:br>
            <a:r>
              <a:rPr lang="en-NZ" sz="2800" smtClean="0"/>
              <a:t>limiting scheme costs or administering a fair scheme?</a:t>
            </a:r>
            <a:endParaRPr lang="en-AU" sz="2800" smtClean="0"/>
          </a:p>
        </p:txBody>
      </p:sp>
      <p:sp>
        <p:nvSpPr>
          <p:cNvPr id="1028" name="Rectangle 3"/>
          <p:cNvSpPr>
            <a:spLocks noGrp="1" noChangeArrowheads="1"/>
          </p:cNvSpPr>
          <p:nvPr>
            <p:ph type="subTitle" idx="1"/>
          </p:nvPr>
        </p:nvSpPr>
        <p:spPr>
          <a:xfrm>
            <a:off x="1403350" y="3500438"/>
            <a:ext cx="6400800" cy="1752600"/>
          </a:xfrm>
        </p:spPr>
        <p:txBody>
          <a:bodyPr/>
          <a:lstStyle/>
          <a:p>
            <a:pPr eaLnBrk="1" hangingPunct="1"/>
            <a:r>
              <a:rPr lang="en-NZ" sz="2400" i="1" smtClean="0"/>
              <a:t>Hazel Armstrong</a:t>
            </a:r>
          </a:p>
          <a:p>
            <a:pPr eaLnBrk="1" hangingPunct="1"/>
            <a:r>
              <a:rPr lang="en-NZ" sz="2400" i="1" smtClean="0"/>
              <a:t>ACC Futures Coalition Seminar</a:t>
            </a:r>
          </a:p>
          <a:p>
            <a:pPr eaLnBrk="1" hangingPunct="1"/>
            <a:r>
              <a:rPr lang="en-NZ" sz="2400" i="1" smtClean="0"/>
              <a:t>29</a:t>
            </a:r>
            <a:r>
              <a:rPr lang="en-NZ" sz="2400" i="1" baseline="30000" smtClean="0"/>
              <a:t>th</a:t>
            </a:r>
            <a:r>
              <a:rPr lang="en-NZ" sz="2400" i="1" smtClean="0"/>
              <a:t> October 2012</a:t>
            </a:r>
            <a:endParaRPr lang="en-AU" sz="2400" smtClean="0"/>
          </a:p>
        </p:txBody>
      </p:sp>
      <p:graphicFrame>
        <p:nvGraphicFramePr>
          <p:cNvPr id="1026" name="Object 4"/>
          <p:cNvGraphicFramePr>
            <a:graphicFrameLocks noChangeAspect="1"/>
          </p:cNvGraphicFramePr>
          <p:nvPr/>
        </p:nvGraphicFramePr>
        <p:xfrm>
          <a:off x="1619250" y="5229225"/>
          <a:ext cx="6335713" cy="1211263"/>
        </p:xfrm>
        <a:graphic>
          <a:graphicData uri="http://schemas.openxmlformats.org/presentationml/2006/ole">
            <p:oleObj spid="_x0000_s1026" name="Photo Editor Photo" r:id="rId3" imgW="6647619" imgH="2219635" progId="MSPhotoEd.3">
              <p:embed/>
            </p:oleObj>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hero_neil"/>
          <p:cNvPicPr>
            <a:picLocks noChangeAspect="1" noChangeArrowheads="1"/>
          </p:cNvPicPr>
          <p:nvPr/>
        </p:nvPicPr>
        <p:blipFill>
          <a:blip r:embed="rId2" cstate="print"/>
          <a:srcRect/>
          <a:stretch>
            <a:fillRect/>
          </a:stretch>
        </p:blipFill>
        <p:spPr bwMode="auto">
          <a:xfrm rot="10800000" flipH="1" flipV="1">
            <a:off x="179388" y="2276475"/>
            <a:ext cx="2478087" cy="4033838"/>
          </a:xfrm>
          <a:prstGeom prst="rect">
            <a:avLst/>
          </a:prstGeom>
          <a:noFill/>
          <a:ln w="9525">
            <a:noFill/>
            <a:miter lim="800000"/>
            <a:headEnd/>
            <a:tailEnd/>
          </a:ln>
        </p:spPr>
      </p:pic>
      <p:graphicFrame>
        <p:nvGraphicFramePr>
          <p:cNvPr id="22551" name="Group 23"/>
          <p:cNvGraphicFramePr>
            <a:graphicFrameLocks noGrp="1"/>
          </p:cNvGraphicFramePr>
          <p:nvPr/>
        </p:nvGraphicFramePr>
        <p:xfrm>
          <a:off x="5364163" y="1700213"/>
          <a:ext cx="2668587" cy="2197100"/>
        </p:xfrm>
        <a:graphic>
          <a:graphicData uri="http://schemas.openxmlformats.org/drawingml/2006/table">
            <a:tbl>
              <a:tblPr/>
              <a:tblGrid>
                <a:gridCol w="363450"/>
                <a:gridCol w="208236"/>
                <a:gridCol w="208236"/>
                <a:gridCol w="209499"/>
                <a:gridCol w="1679166"/>
              </a:tblGrid>
              <a:tr h="1008208">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Tahoma" pitchFamily="34" charset="0"/>
                      </a:endParaRPr>
                    </a:p>
                  </a:txBody>
                  <a:tcPr marL="91418" marR="91418" marT="45727" marB="45727"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Tahoma" pitchFamily="34" charset="0"/>
                      </a:endParaRPr>
                    </a:p>
                  </a:txBody>
                  <a:tcPr marL="91418" marR="91418" marT="45727" marB="45727"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Tahoma" pitchFamily="34" charset="0"/>
                      </a:endParaRPr>
                    </a:p>
                  </a:txBody>
                  <a:tcPr marL="91418" marR="91418" marT="45727" marB="45727"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Tahoma" pitchFamily="34" charset="0"/>
                      </a:endParaRPr>
                    </a:p>
                  </a:txBody>
                  <a:tcPr marL="91418" marR="91418" marT="45727" marB="45727"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AU" sz="1800" b="1" i="0" u="none" strike="noStrike" cap="none" normalizeH="0" baseline="0" smtClean="0">
                          <a:ln>
                            <a:noFill/>
                          </a:ln>
                          <a:solidFill>
                            <a:schemeClr val="tx1"/>
                          </a:solidFill>
                          <a:effectLst/>
                          <a:latin typeface="Tahoma" pitchFamily="34" charset="0"/>
                        </a:rPr>
                        <a:t>What happened:</a:t>
                      </a:r>
                      <a:endParaRPr kumimoji="0" lang="en-AU" sz="1800" b="0" i="0" u="none" strike="noStrike" cap="none" normalizeH="0" baseline="0" smtClean="0">
                        <a:ln>
                          <a:noFill/>
                        </a:ln>
                        <a:solidFill>
                          <a:schemeClr val="tx1"/>
                        </a:solidFill>
                        <a:effectLst/>
                        <a:latin typeface="Tahoma" pitchFamily="34" charset="0"/>
                      </a:endParaRPr>
                    </a:p>
                  </a:txBody>
                  <a:tcPr marL="91418" marR="91418" marT="45727" marB="45727" anchor="ctr" horzOverflow="overflow">
                    <a:lnL>
                      <a:noFill/>
                    </a:lnL>
                    <a:lnR>
                      <a:noFill/>
                    </a:lnR>
                    <a:lnT>
                      <a:noFill/>
                    </a:lnT>
                    <a:lnB>
                      <a:noFill/>
                    </a:lnB>
                    <a:lnTlToBr>
                      <a:noFill/>
                    </a:lnTlToBr>
                    <a:lnBlToTr>
                      <a:noFill/>
                    </a:lnBlToTr>
                    <a:noFill/>
                  </a:tcPr>
                </a:tc>
              </a:tr>
              <a:tr h="1188892">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Tahoma" pitchFamily="34" charset="0"/>
                      </a:endParaRPr>
                    </a:p>
                  </a:txBody>
                  <a:tcPr marL="91418" marR="91418" marT="45727" marB="45727" anchor="ctr" horzOverflow="overflow">
                    <a:lnL>
                      <a:noFill/>
                    </a:lnL>
                    <a:lnR>
                      <a:noFill/>
                    </a:lnR>
                    <a:lnT>
                      <a:noFill/>
                    </a:lnT>
                    <a:lnB>
                      <a:noFill/>
                    </a:lnB>
                    <a:lnTlToBr>
                      <a:noFill/>
                    </a:lnTlToBr>
                    <a:lnBlToTr>
                      <a:noFill/>
                    </a:lnBlToTr>
                    <a:noFill/>
                  </a:tcPr>
                </a:tc>
                <a:tc gridSpan="3">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1800" b="0" i="0" u="none" strike="noStrike" cap="none" normalizeH="0" baseline="0" smtClean="0">
                        <a:ln>
                          <a:noFill/>
                        </a:ln>
                        <a:solidFill>
                          <a:schemeClr val="tx1"/>
                        </a:solidFill>
                        <a:effectLst/>
                        <a:latin typeface="Tahoma" pitchFamily="34" charset="0"/>
                      </a:endParaRPr>
                    </a:p>
                  </a:txBody>
                  <a:tcPr marL="91418" marR="91418" marT="45727" marB="45727" anchor="ctr" horzOverflow="overflow">
                    <a:lnL>
                      <a:noFill/>
                    </a:lnL>
                    <a:lnR>
                      <a:noFill/>
                    </a:lnR>
                    <a:lnT>
                      <a:noFill/>
                    </a:lnT>
                    <a:lnB>
                      <a:noFill/>
                    </a:lnB>
                    <a:lnTlToBr>
                      <a:noFill/>
                    </a:lnTlToBr>
                    <a:lnBlToTr>
                      <a:noFill/>
                    </a:lnBlToTr>
                    <a:noFill/>
                  </a:tcPr>
                </a:tc>
                <a:tc hMerge="1">
                  <a:txBody>
                    <a:bodyPr/>
                    <a:lstStyle/>
                    <a:p>
                      <a:endParaRPr lang="en-NZ"/>
                    </a:p>
                  </a:txBody>
                  <a:tcPr/>
                </a:tc>
                <a:tc hMerge="1">
                  <a:txBody>
                    <a:bodyPr/>
                    <a:lstStyle/>
                    <a:p>
                      <a:endParaRPr lang="en-NZ"/>
                    </a:p>
                  </a:txBody>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AU" sz="1800" b="0" i="0" u="none" strike="noStrike" cap="none" normalizeH="0" baseline="0" smtClean="0">
                          <a:ln>
                            <a:noFill/>
                          </a:ln>
                          <a:solidFill>
                            <a:schemeClr val="tx1"/>
                          </a:solidFill>
                          <a:effectLst/>
                          <a:latin typeface="Tahoma" pitchFamily="34" charset="0"/>
                        </a:rPr>
                        <a:t>Neil lost the use of his legs after being hit by a forklift</a:t>
                      </a:r>
                    </a:p>
                  </a:txBody>
                  <a:tcPr marL="91418" marR="91418" marT="45727" marB="45727" anchor="ctr" horzOverflow="overflow">
                    <a:lnL>
                      <a:noFill/>
                    </a:lnL>
                    <a:lnR>
                      <a:noFill/>
                    </a:lnR>
                    <a:lnT>
                      <a:noFill/>
                    </a:lnT>
                    <a:lnB>
                      <a:noFill/>
                    </a:lnB>
                    <a:lnTlToBr>
                      <a:noFill/>
                    </a:lnTlToBr>
                    <a:lnBlToTr>
                      <a:noFill/>
                    </a:lnBlToTr>
                    <a:noFill/>
                  </a:tcPr>
                </a:tc>
              </a:tr>
            </a:tbl>
          </a:graphicData>
        </a:graphic>
      </p:graphicFrame>
      <p:graphicFrame>
        <p:nvGraphicFramePr>
          <p:cNvPr id="22547" name="Group 19"/>
          <p:cNvGraphicFramePr>
            <a:graphicFrameLocks noGrp="1"/>
          </p:cNvGraphicFramePr>
          <p:nvPr/>
        </p:nvGraphicFramePr>
        <p:xfrm>
          <a:off x="2700338" y="3644900"/>
          <a:ext cx="6443662" cy="1828800"/>
        </p:xfrm>
        <a:graphic>
          <a:graphicData uri="http://schemas.openxmlformats.org/drawingml/2006/table">
            <a:tbl>
              <a:tblPr/>
              <a:tblGrid>
                <a:gridCol w="6443662"/>
              </a:tblGrid>
              <a:tr h="315913">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AU" sz="1800" b="1" i="0" u="none" strike="noStrike" cap="none" normalizeH="0" baseline="0" smtClean="0">
                          <a:ln>
                            <a:noFill/>
                          </a:ln>
                          <a:solidFill>
                            <a:schemeClr val="tx1"/>
                          </a:solidFill>
                          <a:effectLst/>
                          <a:latin typeface="Tahoma" pitchFamily="34" charset="0"/>
                        </a:rPr>
                        <a:t>ACC covered:</a:t>
                      </a:r>
                      <a:endParaRPr kumimoji="0" lang="en-AU" sz="18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a:noFill/>
                    </a:lnT>
                    <a:lnB>
                      <a:noFill/>
                    </a:lnB>
                    <a:lnTlToBr>
                      <a:noFill/>
                    </a:lnTlToBr>
                    <a:lnBlToTr>
                      <a:noFill/>
                    </a:lnBlToTr>
                    <a:noFill/>
                  </a:tcPr>
                </a:tc>
              </a:tr>
              <a:tr h="1025525">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AU" sz="1800" b="0" i="0" u="none" strike="noStrike" cap="none" normalizeH="0" baseline="0" smtClean="0">
                          <a:ln>
                            <a:noFill/>
                          </a:ln>
                          <a:solidFill>
                            <a:srgbClr val="000000"/>
                          </a:solidFill>
                          <a:effectLst/>
                          <a:latin typeface="Tahoma" pitchFamily="34" charset="0"/>
                        </a:rPr>
                        <a:t>Emergency helicopter, hospital stays, income support, house alterations, travel and accommodation for family member, wheelchair and other equipment, physio, attendant care, car and modifications, career assessments and guiding, job re-training, lump sum payment for continuing impairment</a:t>
                      </a:r>
                      <a:endParaRPr kumimoji="0" lang="en-AU" sz="1800" b="0" i="0" u="none" strike="noStrike" cap="none" normalizeH="0" baseline="0" smtClean="0">
                        <a:ln>
                          <a:noFill/>
                        </a:ln>
                        <a:solidFill>
                          <a:schemeClr val="tx1"/>
                        </a:solidFill>
                        <a:effectLst/>
                        <a:latin typeface="Tahoma" pitchFamily="34" charset="0"/>
                      </a:endParaRPr>
                    </a:p>
                  </a:txBody>
                  <a:tcPr anchor="ctr" horzOverflow="overflow">
                    <a:lnL>
                      <a:noFill/>
                    </a:lnL>
                    <a:lnR>
                      <a:noFill/>
                    </a:lnR>
                    <a:lnT>
                      <a:noFill/>
                    </a:lnT>
                    <a:lnB>
                      <a:noFill/>
                    </a:lnB>
                    <a:lnTlToBr>
                      <a:noFill/>
                    </a:lnTlToBr>
                    <a:lnBlToTr>
                      <a:noFill/>
                    </a:lnBlToTr>
                    <a:noFill/>
                  </a:tcPr>
                </a:tc>
              </a:tr>
            </a:tbl>
          </a:graphicData>
        </a:graphic>
      </p:graphicFrame>
      <p:sp>
        <p:nvSpPr>
          <p:cNvPr id="12303" name="Rectangle 21"/>
          <p:cNvSpPr>
            <a:spLocks noGrp="1" noChangeArrowheads="1"/>
          </p:cNvSpPr>
          <p:nvPr>
            <p:ph type="title"/>
          </p:nvPr>
        </p:nvSpPr>
        <p:spPr/>
        <p:txBody>
          <a:bodyPr/>
          <a:lstStyle/>
          <a:p>
            <a:pPr algn="ctr" eaLnBrk="1" hangingPunct="1"/>
            <a:r>
              <a:rPr lang="en-NZ" smtClean="0"/>
              <a:t>ACC promoted -What can ACC provide to an injured worker?</a:t>
            </a:r>
            <a:endParaRPr lang="en-AU"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68313" y="260350"/>
            <a:ext cx="8229600" cy="1143000"/>
          </a:xfrm>
        </p:spPr>
        <p:txBody>
          <a:bodyPr/>
          <a:lstStyle/>
          <a:p>
            <a:r>
              <a:rPr lang="en-NZ" sz="3600" smtClean="0"/>
              <a:t>       National Elected 2008</a:t>
            </a:r>
          </a:p>
        </p:txBody>
      </p:sp>
      <p:sp>
        <p:nvSpPr>
          <p:cNvPr id="13315" name="Text Placeholder 2"/>
          <p:cNvSpPr>
            <a:spLocks noGrp="1"/>
          </p:cNvSpPr>
          <p:nvPr>
            <p:ph type="body" idx="1"/>
          </p:nvPr>
        </p:nvSpPr>
        <p:spPr/>
        <p:txBody>
          <a:bodyPr/>
          <a:lstStyle/>
          <a:p>
            <a:r>
              <a:rPr lang="en-NZ" smtClean="0"/>
              <a:t>         AC Act passed</a:t>
            </a:r>
          </a:p>
        </p:txBody>
      </p:sp>
      <p:sp>
        <p:nvSpPr>
          <p:cNvPr id="13316" name="Content Placeholder 3"/>
          <p:cNvSpPr>
            <a:spLocks noGrp="1"/>
          </p:cNvSpPr>
          <p:nvPr>
            <p:ph sz="half" idx="2"/>
          </p:nvPr>
        </p:nvSpPr>
        <p:spPr/>
        <p:txBody>
          <a:bodyPr/>
          <a:lstStyle/>
          <a:p>
            <a:r>
              <a:rPr lang="en-NZ" sz="2000" smtClean="0"/>
              <a:t>From 1/7/10 – Vocational Independence – deemed at 30 hours per week (reduced from 35)</a:t>
            </a:r>
          </a:p>
          <a:p>
            <a:r>
              <a:rPr lang="en-NZ" sz="2000" smtClean="0"/>
              <a:t>From 1/7/10 assessor  </a:t>
            </a:r>
            <a:r>
              <a:rPr lang="en-NZ" sz="2000" u="sng" smtClean="0"/>
              <a:t>may </a:t>
            </a:r>
            <a:r>
              <a:rPr lang="en-NZ" sz="2000" smtClean="0"/>
              <a:t>take previous income into account (previously </a:t>
            </a:r>
            <a:r>
              <a:rPr lang="en-NZ" sz="2000" u="sng" smtClean="0"/>
              <a:t>must</a:t>
            </a:r>
            <a:r>
              <a:rPr lang="en-NZ" sz="2000" smtClean="0"/>
              <a:t> take)</a:t>
            </a:r>
            <a:endParaRPr lang="en-NZ" sz="2000" u="sng" smtClean="0"/>
          </a:p>
          <a:p>
            <a:r>
              <a:rPr lang="en-NZ" sz="2000" smtClean="0"/>
              <a:t>No choice of assessor </a:t>
            </a:r>
          </a:p>
          <a:p>
            <a:r>
              <a:rPr lang="en-NZ" sz="2000" smtClean="0"/>
              <a:t>Only need one job- any job</a:t>
            </a:r>
          </a:p>
          <a:p>
            <a:endParaRPr lang="en-NZ" sz="2000" smtClean="0"/>
          </a:p>
        </p:txBody>
      </p:sp>
      <p:sp>
        <p:nvSpPr>
          <p:cNvPr id="13317" name="Text Placeholder 4"/>
          <p:cNvSpPr>
            <a:spLocks noGrp="1"/>
          </p:cNvSpPr>
          <p:nvPr>
            <p:ph type="body" sz="quarter" idx="3"/>
          </p:nvPr>
        </p:nvSpPr>
        <p:spPr/>
        <p:txBody>
          <a:bodyPr/>
          <a:lstStyle/>
          <a:p>
            <a:endParaRPr lang="en-NZ" smtClean="0"/>
          </a:p>
        </p:txBody>
      </p:sp>
      <p:sp>
        <p:nvSpPr>
          <p:cNvPr id="13318" name="Content Placeholder 5"/>
          <p:cNvSpPr>
            <a:spLocks noGrp="1"/>
          </p:cNvSpPr>
          <p:nvPr>
            <p:ph sz="quarter" idx="4"/>
          </p:nvPr>
        </p:nvSpPr>
        <p:spPr/>
        <p:txBody>
          <a:bodyPr/>
          <a:lstStyle/>
          <a:p>
            <a:endParaRPr lang="en-NZ" smtClean="0"/>
          </a:p>
        </p:txBody>
      </p:sp>
      <p:pic>
        <p:nvPicPr>
          <p:cNvPr id="13319" name="Picture 2"/>
          <p:cNvPicPr>
            <a:picLocks noChangeAspect="1" noChangeArrowheads="1"/>
          </p:cNvPicPr>
          <p:nvPr/>
        </p:nvPicPr>
        <p:blipFill>
          <a:blip r:embed="rId2" cstate="print"/>
          <a:srcRect/>
          <a:stretch>
            <a:fillRect/>
          </a:stretch>
        </p:blipFill>
        <p:spPr bwMode="auto">
          <a:xfrm>
            <a:off x="5148263" y="2581275"/>
            <a:ext cx="2619375" cy="2000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NZ" smtClean="0"/>
              <a:t>        Case studies</a:t>
            </a:r>
          </a:p>
        </p:txBody>
      </p:sp>
      <p:sp>
        <p:nvSpPr>
          <p:cNvPr id="14339" name="Text Placeholder 2"/>
          <p:cNvSpPr>
            <a:spLocks noGrp="1"/>
          </p:cNvSpPr>
          <p:nvPr>
            <p:ph type="body" idx="1"/>
          </p:nvPr>
        </p:nvSpPr>
        <p:spPr/>
        <p:txBody>
          <a:bodyPr/>
          <a:lstStyle/>
          <a:p>
            <a:endParaRPr lang="en-NZ" smtClean="0"/>
          </a:p>
        </p:txBody>
      </p:sp>
      <p:sp>
        <p:nvSpPr>
          <p:cNvPr id="14340" name="Content Placeholder 3"/>
          <p:cNvSpPr>
            <a:spLocks noGrp="1"/>
          </p:cNvSpPr>
          <p:nvPr>
            <p:ph sz="half" idx="2"/>
          </p:nvPr>
        </p:nvSpPr>
        <p:spPr/>
        <p:txBody>
          <a:bodyPr/>
          <a:lstStyle/>
          <a:p>
            <a:r>
              <a:rPr lang="en-NZ" smtClean="0"/>
              <a:t>Unrealistic jobs</a:t>
            </a:r>
          </a:p>
          <a:p>
            <a:pPr lvl="1"/>
            <a:r>
              <a:rPr lang="en-NZ" smtClean="0"/>
              <a:t>Customs Officer in Taumaranui</a:t>
            </a:r>
          </a:p>
          <a:p>
            <a:r>
              <a:rPr lang="en-NZ" smtClean="0"/>
              <a:t>Significantly reduced income</a:t>
            </a:r>
          </a:p>
          <a:p>
            <a:pPr lvl="1"/>
            <a:r>
              <a:rPr lang="en-NZ" smtClean="0"/>
              <a:t>Firefighter to basic office worker</a:t>
            </a:r>
          </a:p>
          <a:p>
            <a:pPr lvl="1"/>
            <a:r>
              <a:rPr lang="en-NZ" smtClean="0"/>
              <a:t>Senior Solicitor – Legal Secretary</a:t>
            </a:r>
          </a:p>
          <a:p>
            <a:r>
              <a:rPr lang="en-NZ" smtClean="0"/>
              <a:t>Poor matching of skills</a:t>
            </a:r>
          </a:p>
          <a:p>
            <a:pPr lvl="1"/>
            <a:r>
              <a:rPr lang="en-NZ" smtClean="0"/>
              <a:t>Basic literacy &amp; numeracy, few computer skills yet assessed to be receptionist</a:t>
            </a:r>
          </a:p>
          <a:p>
            <a:pPr lvl="1"/>
            <a:endParaRPr lang="en-NZ" smtClean="0"/>
          </a:p>
          <a:p>
            <a:pPr lvl="1"/>
            <a:endParaRPr lang="en-NZ" smtClean="0"/>
          </a:p>
          <a:p>
            <a:pPr lvl="1"/>
            <a:endParaRPr lang="en-NZ" smtClean="0"/>
          </a:p>
        </p:txBody>
      </p:sp>
      <p:sp>
        <p:nvSpPr>
          <p:cNvPr id="14341" name="Text Placeholder 4"/>
          <p:cNvSpPr>
            <a:spLocks noGrp="1"/>
          </p:cNvSpPr>
          <p:nvPr>
            <p:ph type="body" sz="quarter" idx="3"/>
          </p:nvPr>
        </p:nvSpPr>
        <p:spPr/>
        <p:txBody>
          <a:bodyPr/>
          <a:lstStyle/>
          <a:p>
            <a:endParaRPr lang="en-NZ" smtClean="0"/>
          </a:p>
        </p:txBody>
      </p:sp>
      <p:sp>
        <p:nvSpPr>
          <p:cNvPr id="14342" name="Content Placeholder 5"/>
          <p:cNvSpPr>
            <a:spLocks noGrp="1"/>
          </p:cNvSpPr>
          <p:nvPr>
            <p:ph sz="quarter" idx="4"/>
          </p:nvPr>
        </p:nvSpPr>
        <p:spPr/>
        <p:txBody>
          <a:bodyPr/>
          <a:lstStyle/>
          <a:p>
            <a:r>
              <a:rPr lang="en-NZ" smtClean="0"/>
              <a:t>Pain, fatigue, medication and current work pattern not taken into account</a:t>
            </a:r>
          </a:p>
          <a:p>
            <a:r>
              <a:rPr lang="en-NZ" smtClean="0"/>
              <a:t>Courses are short and inadequate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dimpost.files.wordpress.com/2012/08/acctomsd2.png"/>
          <p:cNvPicPr>
            <a:picLocks noChangeAspect="1" noChangeArrowheads="1"/>
          </p:cNvPicPr>
          <p:nvPr/>
        </p:nvPicPr>
        <p:blipFill>
          <a:blip r:embed="rId2" cstate="print"/>
          <a:srcRect/>
          <a:stretch>
            <a:fillRect/>
          </a:stretch>
        </p:blipFill>
        <p:spPr bwMode="auto">
          <a:xfrm>
            <a:off x="144463" y="0"/>
            <a:ext cx="8891587" cy="6875463"/>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NZ" smtClean="0"/>
              <a:t>What needs to change?</a:t>
            </a:r>
          </a:p>
        </p:txBody>
      </p:sp>
      <p:sp>
        <p:nvSpPr>
          <p:cNvPr id="16387" name="Content Placeholder 2"/>
          <p:cNvSpPr>
            <a:spLocks noGrp="1"/>
          </p:cNvSpPr>
          <p:nvPr>
            <p:ph sz="half" idx="1"/>
          </p:nvPr>
        </p:nvSpPr>
        <p:spPr/>
        <p:txBody>
          <a:bodyPr/>
          <a:lstStyle/>
          <a:p>
            <a:r>
              <a:rPr lang="en-NZ" sz="1600" smtClean="0"/>
              <a:t>If vocational independence testing is to stay then:</a:t>
            </a:r>
          </a:p>
          <a:p>
            <a:pPr lvl="1"/>
            <a:r>
              <a:rPr lang="en-NZ" sz="1600" smtClean="0"/>
              <a:t>Rehabilitation must be real</a:t>
            </a:r>
            <a:endParaRPr lang="en-NZ" sz="1200" smtClean="0"/>
          </a:p>
          <a:p>
            <a:pPr lvl="1"/>
            <a:r>
              <a:rPr lang="en-NZ" sz="1600" smtClean="0"/>
              <a:t>Objective evidence of capacity to work</a:t>
            </a:r>
          </a:p>
          <a:p>
            <a:pPr lvl="2"/>
            <a:r>
              <a:rPr lang="en-NZ" sz="1600" smtClean="0"/>
              <a:t>E.g. through use of appropriate work trials</a:t>
            </a:r>
          </a:p>
          <a:p>
            <a:pPr lvl="1"/>
            <a:r>
              <a:rPr lang="en-NZ" sz="1600" smtClean="0"/>
              <a:t>Maintaining contact with employer</a:t>
            </a:r>
          </a:p>
          <a:p>
            <a:r>
              <a:rPr lang="en-NZ" sz="1600" smtClean="0"/>
              <a:t>Pre injury earnings must be taken into account</a:t>
            </a:r>
          </a:p>
          <a:p>
            <a:r>
              <a:rPr lang="en-NZ" sz="1600" smtClean="0"/>
              <a:t>Jobs must be sustainable in the long term </a:t>
            </a:r>
          </a:p>
          <a:p>
            <a:r>
              <a:rPr lang="en-NZ" sz="1600" smtClean="0"/>
              <a:t>More than one job option must be identified</a:t>
            </a:r>
          </a:p>
        </p:txBody>
      </p:sp>
      <p:sp>
        <p:nvSpPr>
          <p:cNvPr id="16388" name="Content Placeholder 3"/>
          <p:cNvSpPr>
            <a:spLocks noGrp="1"/>
          </p:cNvSpPr>
          <p:nvPr>
            <p:ph sz="half" idx="2"/>
          </p:nvPr>
        </p:nvSpPr>
        <p:spPr>
          <a:xfrm>
            <a:off x="5148263" y="1989138"/>
            <a:ext cx="3810000" cy="4114800"/>
          </a:xfrm>
        </p:spPr>
        <p:txBody>
          <a:bodyPr/>
          <a:lstStyle/>
          <a:p>
            <a:r>
              <a:rPr lang="en-NZ" sz="1600" smtClean="0"/>
              <a:t>Job market must be taken into account</a:t>
            </a:r>
          </a:p>
          <a:p>
            <a:r>
              <a:rPr lang="en-NZ" sz="1600" smtClean="0"/>
              <a:t>35 hours a week minimum</a:t>
            </a:r>
          </a:p>
          <a:p>
            <a:r>
              <a:rPr lang="en-NZ" sz="1600" smtClean="0"/>
              <a:t>NZQA linked training</a:t>
            </a:r>
          </a:p>
          <a:p>
            <a:r>
              <a:rPr lang="en-NZ" sz="1600" smtClean="0"/>
              <a:t>Claimant involvement in duration and type of training</a:t>
            </a:r>
          </a:p>
          <a:p>
            <a:r>
              <a:rPr lang="en-NZ" sz="1600" smtClean="0"/>
              <a:t>Long term abatement accepted</a:t>
            </a:r>
          </a:p>
          <a:p>
            <a:r>
              <a:rPr lang="en-NZ" sz="1600" smtClean="0"/>
              <a:t>Literacy, numeracy and computer testing required </a:t>
            </a:r>
          </a:p>
          <a:p>
            <a:r>
              <a:rPr lang="en-NZ" sz="1600" smtClean="0"/>
              <a:t>ACC must monitor long term outcome for claimants</a:t>
            </a:r>
          </a:p>
          <a:p>
            <a:r>
              <a:rPr lang="en-NZ" sz="1600" smtClean="0"/>
              <a:t>Choice of assessor reinstated </a:t>
            </a:r>
          </a:p>
          <a:p>
            <a:endParaRPr lang="en-NZ"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NZ" sz="3600" smtClean="0"/>
              <a:t>Realignment with the Woodhouse principles</a:t>
            </a:r>
          </a:p>
        </p:txBody>
      </p:sp>
      <p:sp>
        <p:nvSpPr>
          <p:cNvPr id="17411" name="Content Placeholder 2"/>
          <p:cNvSpPr>
            <a:spLocks noGrp="1"/>
          </p:cNvSpPr>
          <p:nvPr>
            <p:ph idx="1"/>
          </p:nvPr>
        </p:nvSpPr>
        <p:spPr/>
        <p:txBody>
          <a:bodyPr/>
          <a:lstStyle/>
          <a:p>
            <a:r>
              <a:rPr lang="en-NZ" sz="1600" u="sng" smtClean="0"/>
              <a:t>Community responsibility:</a:t>
            </a:r>
          </a:p>
          <a:p>
            <a:pPr lvl="1"/>
            <a:r>
              <a:rPr lang="en-NZ" sz="1600" smtClean="0"/>
              <a:t>public good requirement in AC Act becomes a driver for rehabilitation</a:t>
            </a:r>
          </a:p>
          <a:p>
            <a:pPr lvl="1"/>
            <a:r>
              <a:rPr lang="en-NZ" sz="1600" smtClean="0"/>
              <a:t>Getting real work for injured NZers, reduces numbers on benefits (sickness and Invalids)</a:t>
            </a:r>
          </a:p>
          <a:p>
            <a:pPr lvl="1"/>
            <a:r>
              <a:rPr lang="en-NZ" sz="1600" smtClean="0"/>
              <a:t>Providing retraining for all injured NZers including those in custody</a:t>
            </a:r>
          </a:p>
          <a:p>
            <a:r>
              <a:rPr lang="en-NZ" sz="1600" u="sng" smtClean="0"/>
              <a:t>Comprehensive entitlement</a:t>
            </a:r>
          </a:p>
          <a:p>
            <a:pPr lvl="1"/>
            <a:r>
              <a:rPr lang="en-NZ" sz="1600" smtClean="0"/>
              <a:t>Using rehabilitation to gain more highly skilled job options for injured NZ workers </a:t>
            </a:r>
          </a:p>
          <a:p>
            <a:r>
              <a:rPr lang="en-NZ" sz="1600" u="sng" smtClean="0"/>
              <a:t>Real Compensation</a:t>
            </a:r>
          </a:p>
          <a:p>
            <a:pPr lvl="1"/>
            <a:r>
              <a:rPr lang="en-NZ" sz="1600" smtClean="0"/>
              <a:t>Incapacitated until evidence shows injured person can sustain work for 35 hours a week or injured person’s earnings are abated while working to maximum extent practicable</a:t>
            </a:r>
          </a:p>
          <a:p>
            <a:r>
              <a:rPr lang="en-NZ" sz="1600" u="sng" smtClean="0"/>
              <a:t>Complete rehabilitation</a:t>
            </a:r>
          </a:p>
          <a:p>
            <a:pPr lvl="1"/>
            <a:r>
              <a:rPr lang="en-NZ" sz="1600" smtClean="0"/>
              <a:t>For better individual outcomes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ctr" eaLnBrk="1" hangingPunct="1"/>
            <a:r>
              <a:rPr lang="en-NZ" smtClean="0"/>
              <a:t>The Woodhouse Report</a:t>
            </a:r>
            <a:endParaRPr lang="en-AU" smtClean="0"/>
          </a:p>
        </p:txBody>
      </p:sp>
      <p:sp>
        <p:nvSpPr>
          <p:cNvPr id="4099" name="Rectangle 6"/>
          <p:cNvSpPr>
            <a:spLocks noGrp="1" noChangeArrowheads="1"/>
          </p:cNvSpPr>
          <p:nvPr>
            <p:ph type="body" idx="1"/>
          </p:nvPr>
        </p:nvSpPr>
        <p:spPr/>
        <p:txBody>
          <a:bodyPr/>
          <a:lstStyle/>
          <a:p>
            <a:pPr eaLnBrk="1" hangingPunct="1"/>
            <a:r>
              <a:rPr lang="en-NZ" sz="2000" smtClean="0"/>
              <a:t>In 1967, the Woodhouse Report was published. </a:t>
            </a:r>
          </a:p>
          <a:p>
            <a:pPr eaLnBrk="1" hangingPunct="1"/>
            <a:r>
              <a:rPr lang="en-NZ" sz="2000" smtClean="0"/>
              <a:t>A bold proposal was put</a:t>
            </a:r>
          </a:p>
          <a:p>
            <a:pPr eaLnBrk="1" hangingPunct="1">
              <a:buFont typeface="Wingdings" pitchFamily="2" charset="2"/>
              <a:buNone/>
            </a:pPr>
            <a:r>
              <a:rPr lang="en-NZ" sz="2000" smtClean="0"/>
              <a:t>	forward rejecting the old </a:t>
            </a:r>
          </a:p>
          <a:p>
            <a:pPr eaLnBrk="1" hangingPunct="1">
              <a:buFont typeface="Wingdings" pitchFamily="2" charset="2"/>
              <a:buNone/>
            </a:pPr>
            <a:r>
              <a:rPr lang="en-NZ" sz="2000" smtClean="0"/>
              <a:t>	Workers Compensation </a:t>
            </a:r>
          </a:p>
          <a:p>
            <a:pPr eaLnBrk="1" hangingPunct="1">
              <a:buFont typeface="Wingdings" pitchFamily="2" charset="2"/>
              <a:buNone/>
            </a:pPr>
            <a:r>
              <a:rPr lang="en-NZ" sz="2000" smtClean="0"/>
              <a:t>	scheme</a:t>
            </a:r>
          </a:p>
          <a:p>
            <a:pPr eaLnBrk="1" hangingPunct="1"/>
            <a:r>
              <a:rPr lang="en-NZ" sz="2000" smtClean="0"/>
              <a:t>Triple goals: injury prevention, </a:t>
            </a:r>
          </a:p>
          <a:p>
            <a:pPr eaLnBrk="1" hangingPunct="1">
              <a:buFont typeface="Wingdings" pitchFamily="2" charset="2"/>
              <a:buNone/>
            </a:pPr>
            <a:r>
              <a:rPr lang="en-NZ" sz="2000" smtClean="0"/>
              <a:t>	rehabilitation, compensation </a:t>
            </a:r>
          </a:p>
          <a:p>
            <a:pPr eaLnBrk="1" hangingPunct="1"/>
            <a:r>
              <a:rPr lang="en-NZ" sz="2000" smtClean="0"/>
              <a:t>Replacing a fragmented </a:t>
            </a:r>
          </a:p>
          <a:p>
            <a:pPr eaLnBrk="1" hangingPunct="1">
              <a:buFont typeface="Wingdings" pitchFamily="2" charset="2"/>
              <a:buNone/>
            </a:pPr>
            <a:r>
              <a:rPr lang="en-NZ" sz="2000" smtClean="0"/>
              <a:t>	and unfair response to </a:t>
            </a:r>
          </a:p>
          <a:p>
            <a:pPr eaLnBrk="1" hangingPunct="1">
              <a:buFont typeface="Wingdings" pitchFamily="2" charset="2"/>
              <a:buNone/>
            </a:pPr>
            <a:r>
              <a:rPr lang="en-NZ" sz="2000" smtClean="0"/>
              <a:t>	a social problem</a:t>
            </a:r>
          </a:p>
          <a:p>
            <a:pPr eaLnBrk="1" hangingPunct="1"/>
            <a:endParaRPr lang="en-NZ" sz="2000" smtClean="0"/>
          </a:p>
          <a:p>
            <a:pPr eaLnBrk="1" hangingPunct="1">
              <a:buFont typeface="Wingdings" pitchFamily="2" charset="2"/>
              <a:buNone/>
            </a:pPr>
            <a:endParaRPr lang="en-NZ" sz="2000" smtClean="0"/>
          </a:p>
          <a:p>
            <a:pPr eaLnBrk="1" hangingPunct="1"/>
            <a:endParaRPr lang="en-AU" sz="2000" smtClean="0"/>
          </a:p>
        </p:txBody>
      </p:sp>
      <p:pic>
        <p:nvPicPr>
          <p:cNvPr id="4100" name="Picture 4"/>
          <p:cNvPicPr>
            <a:picLocks noChangeAspect="1" noChangeArrowheads="1"/>
          </p:cNvPicPr>
          <p:nvPr>
            <p:ph idx="4294967295"/>
          </p:nvPr>
        </p:nvPicPr>
        <p:blipFill>
          <a:blip r:embed="rId2" cstate="print"/>
          <a:srcRect/>
          <a:stretch>
            <a:fillRect/>
          </a:stretch>
        </p:blipFill>
        <p:spPr>
          <a:xfrm>
            <a:off x="5076825" y="2492375"/>
            <a:ext cx="3686175" cy="3540125"/>
          </a:xfr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p:txBody>
          <a:bodyPr anchor="ctr"/>
          <a:lstStyle/>
          <a:p>
            <a:pPr algn="ctr" eaLnBrk="1" hangingPunct="1"/>
            <a:r>
              <a:rPr lang="en-NZ" smtClean="0"/>
              <a:t>The Woodhouse principles </a:t>
            </a:r>
            <a:endParaRPr lang="en-AU" smtClean="0"/>
          </a:p>
        </p:txBody>
      </p:sp>
      <p:sp>
        <p:nvSpPr>
          <p:cNvPr id="5123" name="Rectangle 3"/>
          <p:cNvSpPr>
            <a:spLocks noGrp="1" noChangeArrowheads="1"/>
          </p:cNvSpPr>
          <p:nvPr>
            <p:ph type="body" idx="4294967295"/>
          </p:nvPr>
        </p:nvSpPr>
        <p:spPr/>
        <p:txBody>
          <a:bodyPr/>
          <a:lstStyle/>
          <a:p>
            <a:pPr marL="609600" indent="-609600" eaLnBrk="1" hangingPunct="1"/>
            <a:r>
              <a:rPr lang="en-NZ" sz="2400" smtClean="0"/>
              <a:t>Politicians on both sides of the House agreed to these five founding principles for a scheme to manage personal injury:</a:t>
            </a:r>
          </a:p>
          <a:p>
            <a:pPr marL="609600" indent="-609600" eaLnBrk="1" hangingPunct="1"/>
            <a:endParaRPr lang="en-NZ" sz="2400" smtClean="0"/>
          </a:p>
          <a:p>
            <a:pPr marL="609600" indent="-609600" eaLnBrk="1" hangingPunct="1">
              <a:buFont typeface="Wingdings" pitchFamily="2" charset="2"/>
              <a:buAutoNum type="arabicPeriod"/>
            </a:pPr>
            <a:r>
              <a:rPr lang="en-NZ" sz="2400" smtClean="0"/>
              <a:t>Community responsibility</a:t>
            </a:r>
          </a:p>
          <a:p>
            <a:pPr marL="609600" indent="-609600" eaLnBrk="1" hangingPunct="1">
              <a:buFont typeface="Wingdings" pitchFamily="2" charset="2"/>
              <a:buAutoNum type="arabicPeriod"/>
            </a:pPr>
            <a:r>
              <a:rPr lang="en-NZ" sz="2400" smtClean="0"/>
              <a:t>Comprehensive entitlement</a:t>
            </a:r>
          </a:p>
          <a:p>
            <a:pPr marL="609600" indent="-609600" eaLnBrk="1" hangingPunct="1">
              <a:buFont typeface="Wingdings" pitchFamily="2" charset="2"/>
              <a:buAutoNum type="arabicPeriod"/>
            </a:pPr>
            <a:r>
              <a:rPr lang="en-NZ" sz="2400" smtClean="0"/>
              <a:t>Complete rehabilitation</a:t>
            </a:r>
          </a:p>
          <a:p>
            <a:pPr marL="609600" indent="-609600" eaLnBrk="1" hangingPunct="1">
              <a:buFont typeface="Wingdings" pitchFamily="2" charset="2"/>
              <a:buAutoNum type="arabicPeriod"/>
            </a:pPr>
            <a:r>
              <a:rPr lang="en-NZ" sz="2400" smtClean="0"/>
              <a:t>Real compensation</a:t>
            </a:r>
          </a:p>
          <a:p>
            <a:pPr marL="609600" indent="-609600" eaLnBrk="1" hangingPunct="1">
              <a:buFont typeface="Wingdings" pitchFamily="2" charset="2"/>
              <a:buAutoNum type="arabicPeriod"/>
            </a:pPr>
            <a:r>
              <a:rPr lang="en-NZ" sz="2400" smtClean="0"/>
              <a:t>Administrative efficiency</a:t>
            </a:r>
          </a:p>
          <a:p>
            <a:pPr marL="609600" indent="-609600" eaLnBrk="1" hangingPunct="1">
              <a:buFont typeface="Wingdings" pitchFamily="2" charset="2"/>
              <a:buNone/>
            </a:pPr>
            <a:endParaRPr lang="en-AU" sz="2400" smtClean="0"/>
          </a:p>
        </p:txBody>
      </p:sp>
      <p:pic>
        <p:nvPicPr>
          <p:cNvPr id="5124" name="Picture 5"/>
          <p:cNvPicPr>
            <a:picLocks noChangeAspect="1" noChangeArrowheads="1"/>
          </p:cNvPicPr>
          <p:nvPr/>
        </p:nvPicPr>
        <p:blipFill>
          <a:blip r:embed="rId2" cstate="print"/>
          <a:srcRect/>
          <a:stretch>
            <a:fillRect/>
          </a:stretch>
        </p:blipFill>
        <p:spPr bwMode="auto">
          <a:xfrm>
            <a:off x="6300788" y="3068638"/>
            <a:ext cx="1589087" cy="3227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ctr" eaLnBrk="1" hangingPunct="1"/>
            <a:r>
              <a:rPr lang="en-NZ" smtClean="0"/>
              <a:t>Community Responsibility</a:t>
            </a:r>
            <a:endParaRPr lang="en-AU" smtClean="0"/>
          </a:p>
        </p:txBody>
      </p:sp>
      <p:sp>
        <p:nvSpPr>
          <p:cNvPr id="6147" name="Rectangle 3"/>
          <p:cNvSpPr>
            <a:spLocks noGrp="1" noChangeArrowheads="1"/>
          </p:cNvSpPr>
          <p:nvPr>
            <p:ph type="body" idx="1"/>
          </p:nvPr>
        </p:nvSpPr>
        <p:spPr/>
        <p:txBody>
          <a:bodyPr/>
          <a:lstStyle/>
          <a:p>
            <a:pPr eaLnBrk="1" hangingPunct="1">
              <a:lnSpc>
                <a:spcPct val="90000"/>
              </a:lnSpc>
            </a:pPr>
            <a:r>
              <a:rPr lang="en-NZ" sz="2800" smtClean="0"/>
              <a:t>“Everyone was to be looked after- it is the community’s responsibility to do it”.</a:t>
            </a:r>
          </a:p>
          <a:p>
            <a:pPr eaLnBrk="1" hangingPunct="1">
              <a:lnSpc>
                <a:spcPct val="90000"/>
              </a:lnSpc>
            </a:pPr>
            <a:r>
              <a:rPr lang="en-NZ" sz="2800" smtClean="0"/>
              <a:t>We all share in sustaining those who become victims of accidents or occupational disease</a:t>
            </a:r>
          </a:p>
          <a:p>
            <a:pPr eaLnBrk="1" hangingPunct="1">
              <a:lnSpc>
                <a:spcPct val="90000"/>
              </a:lnSpc>
            </a:pPr>
            <a:r>
              <a:rPr lang="en-NZ" sz="2800" smtClean="0"/>
              <a:t>Injured persons burden is socialised – the cost of injury is spread through levy paying e.g. motor vehicles subsidise motor bike claims and victims of asbestos disease are compensated by levies on all employers in existence today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eaLnBrk="1" hangingPunct="1"/>
            <a:r>
              <a:rPr lang="en-NZ" smtClean="0"/>
              <a:t>Complete Rehabilitation</a:t>
            </a:r>
            <a:endParaRPr lang="en-AU" smtClean="0"/>
          </a:p>
        </p:txBody>
      </p:sp>
      <p:sp>
        <p:nvSpPr>
          <p:cNvPr id="7171" name="Rectangle 3"/>
          <p:cNvSpPr>
            <a:spLocks noGrp="1" noChangeArrowheads="1"/>
          </p:cNvSpPr>
          <p:nvPr>
            <p:ph type="body" idx="1"/>
          </p:nvPr>
        </p:nvSpPr>
        <p:spPr/>
        <p:txBody>
          <a:bodyPr/>
          <a:lstStyle/>
          <a:p>
            <a:pPr eaLnBrk="1" hangingPunct="1">
              <a:lnSpc>
                <a:spcPct val="90000"/>
              </a:lnSpc>
            </a:pPr>
            <a:r>
              <a:rPr lang="en-NZ" sz="2800" smtClean="0"/>
              <a:t>“If the wellbeing of the workforce is neglected, the economy must suffer injury”.</a:t>
            </a:r>
          </a:p>
          <a:p>
            <a:pPr eaLnBrk="1" hangingPunct="1">
              <a:lnSpc>
                <a:spcPct val="90000"/>
              </a:lnSpc>
            </a:pPr>
            <a:r>
              <a:rPr lang="en-NZ" sz="2800" smtClean="0"/>
              <a:t>“The process of rehabilitation should be developed and encouraged by every means possible as it has much to offer NZ both in human and economic terms”</a:t>
            </a:r>
          </a:p>
          <a:p>
            <a:pPr eaLnBrk="1" hangingPunct="1">
              <a:lnSpc>
                <a:spcPct val="90000"/>
              </a:lnSpc>
            </a:pPr>
            <a:r>
              <a:rPr lang="en-NZ" sz="2800" smtClean="0"/>
              <a:t>“The consideration of overriding importance must be to encourage every injured worker to recover the maximum degree of bodily health and vocational utility in a minimum of time”</a:t>
            </a:r>
            <a:endParaRPr lang="en-AU" sz="28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en-NZ" smtClean="0"/>
          </a:p>
        </p:txBody>
      </p:sp>
      <p:sp>
        <p:nvSpPr>
          <p:cNvPr id="8195" name="Content Placeholder 2"/>
          <p:cNvSpPr>
            <a:spLocks noGrp="1"/>
          </p:cNvSpPr>
          <p:nvPr>
            <p:ph idx="1"/>
          </p:nvPr>
        </p:nvSpPr>
        <p:spPr/>
        <p:txBody>
          <a:bodyPr/>
          <a:lstStyle/>
          <a:p>
            <a:r>
              <a:rPr lang="en-NZ" sz="2000" smtClean="0"/>
              <a:t>Accident compensation legislation implemented 1974</a:t>
            </a:r>
          </a:p>
          <a:p>
            <a:r>
              <a:rPr lang="en-NZ" sz="2000" smtClean="0"/>
              <a:t>Weekly compensation retained whilst the injured person remained incapacitated and unable to return to pre injury employment</a:t>
            </a:r>
          </a:p>
          <a:p>
            <a:r>
              <a:rPr lang="en-NZ" sz="2000" smtClean="0"/>
              <a:t>The type and quality of rehabilitation offered varied enormously </a:t>
            </a:r>
          </a:p>
          <a:p>
            <a:r>
              <a:rPr lang="en-NZ" sz="2000" smtClean="0"/>
              <a:t>Between 1974 and 1998 criteria for incapacity changed (from capacity to perform each and every task to capacity to perform a generic job of same or similar description)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p:txBody>
          <a:bodyPr anchor="ctr"/>
          <a:lstStyle/>
          <a:p>
            <a:pPr eaLnBrk="1" hangingPunct="1"/>
            <a:r>
              <a:rPr lang="en-NZ" smtClean="0"/>
              <a:t>National gets elected in 1990</a:t>
            </a:r>
            <a:endParaRPr lang="en-AU" smtClean="0"/>
          </a:p>
        </p:txBody>
      </p:sp>
      <p:sp>
        <p:nvSpPr>
          <p:cNvPr id="9219" name="Rectangle 3"/>
          <p:cNvSpPr>
            <a:spLocks noGrp="1" noChangeArrowheads="1"/>
          </p:cNvSpPr>
          <p:nvPr>
            <p:ph type="body" idx="4294967295"/>
          </p:nvPr>
        </p:nvSpPr>
        <p:spPr/>
        <p:txBody>
          <a:bodyPr/>
          <a:lstStyle/>
          <a:p>
            <a:pPr eaLnBrk="1" hangingPunct="1"/>
            <a:endParaRPr lang="en-US" smtClean="0"/>
          </a:p>
        </p:txBody>
      </p:sp>
      <p:pic>
        <p:nvPicPr>
          <p:cNvPr id="9220" name="Picture 5" descr="large image of object"/>
          <p:cNvPicPr>
            <a:picLocks noChangeAspect="1" noChangeArrowheads="1"/>
          </p:cNvPicPr>
          <p:nvPr/>
        </p:nvPicPr>
        <p:blipFill>
          <a:blip r:embed="rId2" cstate="print"/>
          <a:srcRect/>
          <a:stretch>
            <a:fillRect/>
          </a:stretch>
        </p:blipFill>
        <p:spPr bwMode="auto">
          <a:xfrm>
            <a:off x="539750" y="1628775"/>
            <a:ext cx="8135938" cy="469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idx="4294967295"/>
          </p:nvPr>
        </p:nvSpPr>
        <p:spPr/>
        <p:txBody>
          <a:bodyPr anchor="ctr"/>
          <a:lstStyle/>
          <a:p>
            <a:pPr algn="ctr" eaLnBrk="1" hangingPunct="1"/>
            <a:r>
              <a:rPr lang="en-NZ" smtClean="0"/>
              <a:t>Mr Birch’s “A fairer scheme?”</a:t>
            </a:r>
            <a:endParaRPr lang="en-AU" smtClean="0"/>
          </a:p>
        </p:txBody>
      </p:sp>
      <p:sp>
        <p:nvSpPr>
          <p:cNvPr id="10243" name="Rectangle 5"/>
          <p:cNvSpPr>
            <a:spLocks noGrp="1" noChangeArrowheads="1"/>
          </p:cNvSpPr>
          <p:nvPr>
            <p:ph type="body" sz="half" idx="4294967295"/>
          </p:nvPr>
        </p:nvSpPr>
        <p:spPr>
          <a:xfrm>
            <a:off x="1182688" y="2017713"/>
            <a:ext cx="3813175" cy="4114800"/>
          </a:xfrm>
        </p:spPr>
        <p:txBody>
          <a:bodyPr/>
          <a:lstStyle/>
          <a:p>
            <a:pPr eaLnBrk="1" hangingPunct="1">
              <a:lnSpc>
                <a:spcPct val="80000"/>
              </a:lnSpc>
            </a:pPr>
            <a:r>
              <a:rPr lang="en-NZ" sz="1800" smtClean="0"/>
              <a:t>The Accident Insurance Act 1998 introduced the work capacity test </a:t>
            </a:r>
          </a:p>
          <a:p>
            <a:pPr eaLnBrk="1" hangingPunct="1">
              <a:lnSpc>
                <a:spcPct val="80000"/>
              </a:lnSpc>
            </a:pPr>
            <a:r>
              <a:rPr lang="en-NZ" sz="1800" smtClean="0"/>
              <a:t>Rehabilitation to enable the injured person to lead as normal a life as possible given the injury</a:t>
            </a:r>
          </a:p>
          <a:p>
            <a:pPr eaLnBrk="1" hangingPunct="1">
              <a:lnSpc>
                <a:spcPct val="80000"/>
              </a:lnSpc>
            </a:pPr>
            <a:r>
              <a:rPr lang="en-NZ" sz="1800" smtClean="0"/>
              <a:t>Rehabilitation was regulated</a:t>
            </a:r>
          </a:p>
          <a:p>
            <a:pPr eaLnBrk="1" hangingPunct="1">
              <a:lnSpc>
                <a:spcPct val="80000"/>
              </a:lnSpc>
            </a:pPr>
            <a:r>
              <a:rPr lang="en-NZ" sz="1800" smtClean="0"/>
              <a:t>If deemed fit to work in one job for 30 hours regardless of job availability, compensation ceased</a:t>
            </a:r>
          </a:p>
          <a:p>
            <a:pPr eaLnBrk="1" hangingPunct="1">
              <a:lnSpc>
                <a:spcPct val="80000"/>
              </a:lnSpc>
            </a:pPr>
            <a:r>
              <a:rPr lang="en-NZ" sz="1800" smtClean="0"/>
              <a:t>Rehabilitation was limited by regulation</a:t>
            </a:r>
          </a:p>
        </p:txBody>
      </p:sp>
      <p:pic>
        <p:nvPicPr>
          <p:cNvPr id="10244" name="Picture 7" descr="large image of object"/>
          <p:cNvPicPr>
            <a:picLocks noChangeAspect="1" noChangeArrowheads="1"/>
          </p:cNvPicPr>
          <p:nvPr>
            <p:ph sz="half" idx="4294967295"/>
          </p:nvPr>
        </p:nvPicPr>
        <p:blipFill>
          <a:blip r:embed="rId2" cstate="print"/>
          <a:srcRect/>
          <a:stretch>
            <a:fillRect/>
          </a:stretch>
        </p:blipFill>
        <p:spPr>
          <a:xfrm>
            <a:off x="5219700" y="1916113"/>
            <a:ext cx="3600450" cy="4249737"/>
          </a:xfr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idx="4294967295"/>
          </p:nvPr>
        </p:nvSpPr>
        <p:spPr/>
        <p:txBody>
          <a:bodyPr anchor="ctr"/>
          <a:lstStyle/>
          <a:p>
            <a:pPr algn="ctr" eaLnBrk="1" hangingPunct="1"/>
            <a:r>
              <a:rPr lang="en-NZ" smtClean="0"/>
              <a:t>1999: Labour-led Government</a:t>
            </a:r>
            <a:endParaRPr lang="en-AU" smtClean="0"/>
          </a:p>
        </p:txBody>
      </p:sp>
      <p:sp>
        <p:nvSpPr>
          <p:cNvPr id="23555" name="Rectangle 5"/>
          <p:cNvSpPr>
            <a:spLocks noGrp="1" noChangeArrowheads="1"/>
          </p:cNvSpPr>
          <p:nvPr>
            <p:ph type="body" sz="half" idx="4294967295"/>
          </p:nvPr>
        </p:nvSpPr>
        <p:spPr>
          <a:xfrm>
            <a:off x="1182688" y="2017713"/>
            <a:ext cx="3813175" cy="4114800"/>
          </a:xfrm>
        </p:spPr>
        <p:txBody>
          <a:bodyPr/>
          <a:lstStyle/>
          <a:p>
            <a:pPr eaLnBrk="1" hangingPunct="1">
              <a:lnSpc>
                <a:spcPct val="80000"/>
              </a:lnSpc>
              <a:defRPr/>
            </a:pPr>
            <a:r>
              <a:rPr lang="en-NZ" sz="2000" dirty="0" smtClean="0"/>
              <a:t>State-run scheme immediately restored</a:t>
            </a:r>
          </a:p>
          <a:p>
            <a:pPr eaLnBrk="1" hangingPunct="1">
              <a:lnSpc>
                <a:spcPct val="80000"/>
              </a:lnSpc>
              <a:defRPr/>
            </a:pPr>
            <a:r>
              <a:rPr lang="en-NZ" sz="2000" dirty="0" smtClean="0"/>
              <a:t>Rehabilitation </a:t>
            </a:r>
            <a:r>
              <a:rPr lang="en-NZ" sz="2000" dirty="0" err="1" smtClean="0"/>
              <a:t>regs</a:t>
            </a:r>
            <a:r>
              <a:rPr lang="en-NZ" sz="2000" dirty="0" smtClean="0"/>
              <a:t> repealed</a:t>
            </a:r>
          </a:p>
          <a:p>
            <a:pPr eaLnBrk="1" hangingPunct="1">
              <a:lnSpc>
                <a:spcPct val="80000"/>
              </a:lnSpc>
              <a:defRPr/>
            </a:pPr>
            <a:r>
              <a:rPr lang="en-NZ" sz="2000" dirty="0" smtClean="0"/>
              <a:t>But work capacity testing remained</a:t>
            </a:r>
          </a:p>
          <a:p>
            <a:pPr eaLnBrk="1" hangingPunct="1">
              <a:lnSpc>
                <a:spcPct val="80000"/>
              </a:lnSpc>
              <a:defRPr/>
            </a:pPr>
            <a:r>
              <a:rPr lang="en-NZ" sz="2000" dirty="0" smtClean="0"/>
              <a:t>From 1/4/02 – capacity to work is deemed at 35 hours a week (up from 30)</a:t>
            </a:r>
          </a:p>
          <a:p>
            <a:pPr eaLnBrk="1" hangingPunct="1">
              <a:lnSpc>
                <a:spcPct val="80000"/>
              </a:lnSpc>
              <a:defRPr/>
            </a:pPr>
            <a:r>
              <a:rPr lang="en-NZ" sz="2000" dirty="0" smtClean="0"/>
              <a:t>From 1/10/08 - previous income </a:t>
            </a:r>
            <a:r>
              <a:rPr lang="en-NZ" sz="2000" u="sng" dirty="0" smtClean="0"/>
              <a:t>must</a:t>
            </a:r>
            <a:r>
              <a:rPr lang="en-NZ" sz="2000" dirty="0" smtClean="0"/>
              <a:t> be taken into account</a:t>
            </a:r>
          </a:p>
          <a:p>
            <a:pPr eaLnBrk="1" hangingPunct="1">
              <a:lnSpc>
                <a:spcPct val="80000"/>
              </a:lnSpc>
              <a:defRPr/>
            </a:pPr>
            <a:r>
              <a:rPr lang="en-NZ" sz="2000" dirty="0" smtClean="0"/>
              <a:t>Choice of assessors permitted</a:t>
            </a:r>
          </a:p>
          <a:p>
            <a:pPr eaLnBrk="1" hangingPunct="1">
              <a:lnSpc>
                <a:spcPct val="80000"/>
              </a:lnSpc>
              <a:defRPr/>
            </a:pPr>
            <a:endParaRPr lang="en-NZ" sz="2400" dirty="0" smtClean="0"/>
          </a:p>
          <a:p>
            <a:pPr marL="0" indent="0" eaLnBrk="1" hangingPunct="1">
              <a:lnSpc>
                <a:spcPct val="80000"/>
              </a:lnSpc>
              <a:buFont typeface="Wingdings" pitchFamily="2" charset="2"/>
              <a:buNone/>
              <a:defRPr/>
            </a:pPr>
            <a:endParaRPr lang="en-NZ" sz="2400" dirty="0" smtClean="0"/>
          </a:p>
        </p:txBody>
      </p:sp>
      <p:pic>
        <p:nvPicPr>
          <p:cNvPr id="11268" name="Picture 8" descr="Image of Ruth Dyson"/>
          <p:cNvPicPr>
            <a:picLocks noChangeAspect="1" noChangeArrowheads="1"/>
          </p:cNvPicPr>
          <p:nvPr/>
        </p:nvPicPr>
        <p:blipFill>
          <a:blip r:embed="rId2" cstate="print"/>
          <a:srcRect/>
          <a:stretch>
            <a:fillRect/>
          </a:stretch>
        </p:blipFill>
        <p:spPr bwMode="auto">
          <a:xfrm>
            <a:off x="5292725" y="1916113"/>
            <a:ext cx="3389313" cy="4464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918</TotalTime>
  <Words>768</Words>
  <Application>Microsoft Office PowerPoint</Application>
  <PresentationFormat>On-screen Show (4:3)</PresentationFormat>
  <Paragraphs>100</Paragraphs>
  <Slides>15</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1" baseType="lpstr">
      <vt:lpstr>Tahoma</vt:lpstr>
      <vt:lpstr>Arial</vt:lpstr>
      <vt:lpstr>Wingdings</vt:lpstr>
      <vt:lpstr>Calibri</vt:lpstr>
      <vt:lpstr>Blends</vt:lpstr>
      <vt:lpstr>Microsoft Photo Editor 3.0 Photo</vt:lpstr>
      <vt:lpstr>A Clash of Values limiting scheme costs or administering a fair scheme?</vt:lpstr>
      <vt:lpstr>The Woodhouse Report</vt:lpstr>
      <vt:lpstr>The Woodhouse principles </vt:lpstr>
      <vt:lpstr>Community Responsibility</vt:lpstr>
      <vt:lpstr>Complete Rehabilitation</vt:lpstr>
      <vt:lpstr>Slide 6</vt:lpstr>
      <vt:lpstr>National gets elected in 1990</vt:lpstr>
      <vt:lpstr>Mr Birch’s “A fairer scheme?”</vt:lpstr>
      <vt:lpstr>1999: Labour-led Government</vt:lpstr>
      <vt:lpstr>ACC promoted -What can ACC provide to an injured worker?</vt:lpstr>
      <vt:lpstr>       National Elected 2008</vt:lpstr>
      <vt:lpstr>        Case studies</vt:lpstr>
      <vt:lpstr>Slide 13</vt:lpstr>
      <vt:lpstr>What needs to change?</vt:lpstr>
      <vt:lpstr>Realignment with the Woodhouse principles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Hazel</dc:creator>
  <cp:lastModifiedBy>Conor Donohue</cp:lastModifiedBy>
  <cp:revision>40</cp:revision>
  <dcterms:created xsi:type="dcterms:W3CDTF">2007-10-30T22:48:35Z</dcterms:created>
  <dcterms:modified xsi:type="dcterms:W3CDTF">2012-10-31T03:15:56Z</dcterms:modified>
</cp:coreProperties>
</file>